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08EC4-EC1C-46BC-9FDE-F5835157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93AA-F9EA-4ACF-B23B-919CAFAFC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6CC60-2AEF-4DEF-B89D-2ADD0BE6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DA13D-7965-4BB3-BC46-48C87FA0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75A5F-9159-45DC-9A50-05475C023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BB1E8-9FC7-4E40-A68D-384E1EE2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BE409-BF7A-47CB-BD36-19134E6D7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B5829-6439-40E7-8CD3-1CAE8191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66AE4-7E8E-4563-BDFF-5A8113B9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EDE79-3D87-4646-9733-F59AD354E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CE92C-94E2-411F-A357-852F50A9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54" r:id="rId2"/>
    <p:sldLayoutId id="2147486555" r:id="rId3"/>
    <p:sldLayoutId id="2147486556" r:id="rId4"/>
    <p:sldLayoutId id="2147486557" r:id="rId5"/>
    <p:sldLayoutId id="2147486558" r:id="rId6"/>
    <p:sldLayoutId id="2147486559" r:id="rId7"/>
    <p:sldLayoutId id="2147486560" r:id="rId8"/>
    <p:sldLayoutId id="2147486561" r:id="rId9"/>
    <p:sldLayoutId id="2147486562" r:id="rId10"/>
    <p:sldLayoutId id="214748656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2046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供应链配销管理课件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供应链配销管理概述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供应链配销管理的核心要素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供应链配销管理的策略与实践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供应链配销管理的技术与工具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供应链配销管理的挑战与未来发展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供应链配销管理概述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定义与概念</a:t>
            </a:r>
            <a:endParaRPr lang="zh-CN" altLang="en-US"/>
          </a:p>
        </p:txBody>
      </p:sp>
      <p:sp>
        <p:nvSpPr>
          <p:cNvPr id="1049014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供应链配销管理是协调企业内外部资源，实现产品从供应商到最终消费者的有效流动的过程。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它涵盖了从采购、生产、物流到销售的各个环节，确保企业能够快速响应市场需求，提高运营效率。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供应链配销管理的主要目标是实现企业整体运营的优化，降低成本，提高客户满意度。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它需要协调各个环节的利益，实现整体效益最大化，是现代企业管理中不可或缺的一环。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重要性及意义</a:t>
            </a:r>
            <a:endParaRPr lang="zh-CN" altLang="en-US"/>
          </a:p>
        </p:txBody>
      </p:sp>
      <p:sp>
        <p:nvSpPr>
          <p:cNvPr id="1049072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供应链配销管理能够协调和整合企业内外部资源，优化资源配置，提高资源利用效率。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供应链配销管理是企业核心竞争力的重要组成部分，能够提高企业的运营效率和盈利能力。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有效的供应链配销管理能够降低库存成本、减少缺货风险，提高客户满意度，增强企业市场竞争力。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供应链配销管理能够建立稳定的供应商关系，降低采购成本，保障产品质量和交货期，提升企业整体运营水平。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供应链配销管理的主要环节</a:t>
            </a:r>
            <a:endParaRPr lang="zh-CN" altLang="en-US"/>
          </a:p>
        </p:txBody>
      </p:sp>
      <p:sp>
        <p:nvSpPr>
          <p:cNvPr id="1049138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80480"/>
            <a:ext cx="3207315" cy="167480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39"/>
          <p:cNvSpPr/>
          <p:nvPr>
            <p:custDataLst>
              <p:tags r:id="rId3"/>
            </p:custDataLst>
          </p:nvPr>
        </p:nvSpPr>
        <p:spPr>
          <a:xfrm>
            <a:off x="698591" y="1781112"/>
            <a:ext cx="3207315" cy="167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TextBox 2"/>
          <p:cNvSpPr txBox="1"/>
          <p:nvPr>
            <p:custDataLst>
              <p:tags r:id="rId4"/>
            </p:custDataLst>
          </p:nvPr>
        </p:nvSpPr>
        <p:spPr>
          <a:xfrm>
            <a:off x="88432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需求预测：根据历史销售数据和市场趋势，预测未来的产品需求。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4" name="矩形 100"/>
          <p:cNvSpPr/>
          <p:nvPr>
            <p:custDataLst>
              <p:tags r:id="rId5"/>
            </p:custDataLst>
          </p:nvPr>
        </p:nvSpPr>
        <p:spPr>
          <a:xfrm rot="204112">
            <a:off x="4490429" y="1780480"/>
            <a:ext cx="3207315" cy="167480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01"/>
          <p:cNvSpPr/>
          <p:nvPr>
            <p:custDataLst>
              <p:tags r:id="rId6"/>
            </p:custDataLst>
          </p:nvPr>
        </p:nvSpPr>
        <p:spPr>
          <a:xfrm>
            <a:off x="4494220" y="1781112"/>
            <a:ext cx="3207315" cy="16748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TextBox 2"/>
          <p:cNvSpPr txBox="1"/>
          <p:nvPr>
            <p:custDataLst>
              <p:tags r:id="rId7"/>
            </p:custDataLst>
          </p:nvPr>
        </p:nvSpPr>
        <p:spPr>
          <a:xfrm>
            <a:off x="468058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库存管理：确保库存水平适当，满足生产需求，同时避免过多的库存积压。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0" name="矩形 122"/>
          <p:cNvSpPr/>
          <p:nvPr>
            <p:custDataLst>
              <p:tags r:id="rId8"/>
            </p:custDataLst>
          </p:nvPr>
        </p:nvSpPr>
        <p:spPr>
          <a:xfrm rot="204112">
            <a:off x="8286058" y="1780480"/>
            <a:ext cx="3207315" cy="167480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23"/>
          <p:cNvSpPr/>
          <p:nvPr>
            <p:custDataLst>
              <p:tags r:id="rId9"/>
            </p:custDataLst>
          </p:nvPr>
        </p:nvSpPr>
        <p:spPr>
          <a:xfrm>
            <a:off x="8289848" y="1781112"/>
            <a:ext cx="3207315" cy="1674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TextBox 2"/>
          <p:cNvSpPr txBox="1"/>
          <p:nvPr>
            <p:custDataLst>
              <p:tags r:id="rId10"/>
            </p:custDataLst>
          </p:nvPr>
        </p:nvSpPr>
        <p:spPr>
          <a:xfrm>
            <a:off x="8474955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采购管理：根据生产计划和库存状况，采购所需的原材料和零部件。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6" name="矩形 89"/>
          <p:cNvSpPr/>
          <p:nvPr>
            <p:custDataLst>
              <p:tags r:id="rId11"/>
            </p:custDataLst>
          </p:nvPr>
        </p:nvSpPr>
        <p:spPr>
          <a:xfrm rot="204112">
            <a:off x="694800" y="3985331"/>
            <a:ext cx="3207315" cy="167480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90"/>
          <p:cNvSpPr/>
          <p:nvPr>
            <p:custDataLst>
              <p:tags r:id="rId12"/>
            </p:custDataLst>
          </p:nvPr>
        </p:nvSpPr>
        <p:spPr>
          <a:xfrm>
            <a:off x="698591" y="3985963"/>
            <a:ext cx="3207315" cy="16748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TextBox 2"/>
          <p:cNvSpPr txBox="1"/>
          <p:nvPr>
            <p:custDataLst>
              <p:tags r:id="rId13"/>
            </p:custDataLst>
          </p:nvPr>
        </p:nvSpPr>
        <p:spPr>
          <a:xfrm>
            <a:off x="88432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生产计划：根据客户需求和产品特性，制定生产计划并组织生产活动。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2" name="矩形 111"/>
          <p:cNvSpPr/>
          <p:nvPr>
            <p:custDataLst>
              <p:tags r:id="rId14"/>
            </p:custDataLst>
          </p:nvPr>
        </p:nvSpPr>
        <p:spPr>
          <a:xfrm rot="204112">
            <a:off x="4490429" y="3985331"/>
            <a:ext cx="3207315" cy="167480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12"/>
          <p:cNvSpPr/>
          <p:nvPr>
            <p:custDataLst>
              <p:tags r:id="rId15"/>
            </p:custDataLst>
          </p:nvPr>
        </p:nvSpPr>
        <p:spPr>
          <a:xfrm>
            <a:off x="4494220" y="3985963"/>
            <a:ext cx="3207315" cy="16748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66" name="TextBox 2"/>
          <p:cNvSpPr txBox="1"/>
          <p:nvPr>
            <p:custDataLst>
              <p:tags r:id="rId16"/>
            </p:custDataLst>
          </p:nvPr>
        </p:nvSpPr>
        <p:spPr>
          <a:xfrm>
            <a:off x="468058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物流配送：将产品从生产地配送到销售地点，确保产品按时到达。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8" name="矩形 8"/>
          <p:cNvSpPr/>
          <p:nvPr>
            <p:custDataLst>
              <p:tags r:id="rId17"/>
            </p:custDataLst>
          </p:nvPr>
        </p:nvSpPr>
        <p:spPr>
          <a:xfrm rot="204112">
            <a:off x="8286058" y="3985331"/>
            <a:ext cx="3207315" cy="167480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9"/>
          <p:cNvSpPr/>
          <p:nvPr>
            <p:custDataLst>
              <p:tags r:id="rId18"/>
            </p:custDataLst>
          </p:nvPr>
        </p:nvSpPr>
        <p:spPr>
          <a:xfrm>
            <a:off x="8289848" y="3985963"/>
            <a:ext cx="3207315" cy="167480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72" name="TextBox 2"/>
          <p:cNvSpPr txBox="1"/>
          <p:nvPr>
            <p:custDataLst>
              <p:tags r:id="rId19"/>
            </p:custDataLst>
          </p:nvPr>
        </p:nvSpPr>
        <p:spPr>
          <a:xfrm>
            <a:off x="8476218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销售管理：与客户建立联系，了解客户需求，提供销售支持和服务。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供应链配销管理的核心要素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需求预测</a:t>
            </a:r>
            <a:endParaRPr lang="zh-CN" altLang="en-US"/>
          </a:p>
        </p:txBody>
      </p:sp>
      <p:sp>
        <p:nvSpPr>
          <p:cNvPr id="1049264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预测方法：基于历史数据、市场调查和专家意见等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0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预测精度：提高预测精度的措施包括数据分析和统计模型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6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预测周期：根据产品特性和市场需求选择合适的预测周期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82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应对策略：当实际需求与预测出现偏差时，应采取相应的调整措施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</a:t>
            </a:r>
            <a:endParaRPr lang="zh-CN" altLang="en-US"/>
          </a:p>
        </p:txBody>
      </p:sp>
      <p:sp>
        <p:nvSpPr>
          <p:cNvPr id="1049322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矩形: 圆角 32"/>
          <p:cNvSpPr/>
          <p:nvPr>
            <p:custDataLst>
              <p:tags r:id="rId3"/>
            </p:custDataLst>
          </p:nvPr>
        </p:nvSpPr>
        <p:spPr>
          <a:xfrm flipH="1">
            <a:off x="822833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28" name="正文"/>
          <p:cNvSpPr txBox="1"/>
          <p:nvPr>
            <p:custDataLst>
              <p:tags r:id="rId5"/>
            </p:custDataLst>
          </p:nvPr>
        </p:nvSpPr>
        <p:spPr>
          <a:xfrm>
            <a:off x="955961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定义：库存管理是指对企业的库存进行计划、组织、协调和控制的一系列活动，以确保库存水平最优，满足生产和销售需求，同时降低库存成本。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0" name="标题"/>
          <p:cNvSpPr txBox="1"/>
          <p:nvPr>
            <p:custDataLst>
              <p:tags r:id="rId6"/>
            </p:custDataLst>
          </p:nvPr>
        </p:nvSpPr>
        <p:spPr>
          <a:xfrm>
            <a:off x="763594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2" name="Freeform 27"/>
          <p:cNvSpPr/>
          <p:nvPr>
            <p:custDataLst>
              <p:tags r:id="rId7"/>
            </p:custDataLst>
          </p:nvPr>
        </p:nvSpPr>
        <p:spPr bwMode="auto">
          <a:xfrm>
            <a:off x="3516613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矩形: 圆角 38"/>
          <p:cNvSpPr/>
          <p:nvPr>
            <p:custDataLst>
              <p:tags r:id="rId8"/>
            </p:custDataLst>
          </p:nvPr>
        </p:nvSpPr>
        <p:spPr>
          <a:xfrm flipH="1">
            <a:off x="3644646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613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38" name="正文"/>
          <p:cNvSpPr txBox="1"/>
          <p:nvPr>
            <p:custDataLst>
              <p:tags r:id="rId10"/>
            </p:custDataLst>
          </p:nvPr>
        </p:nvSpPr>
        <p:spPr>
          <a:xfrm>
            <a:off x="3777774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核心要素：库存管理包括库存计划、库存控制、库存补货和库存盘点等方面。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0" name="标题"/>
          <p:cNvSpPr txBox="1"/>
          <p:nvPr>
            <p:custDataLst>
              <p:tags r:id="rId11"/>
            </p:custDataLst>
          </p:nvPr>
        </p:nvSpPr>
        <p:spPr>
          <a:xfrm>
            <a:off x="3585407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2" name="Freeform 27"/>
          <p:cNvSpPr/>
          <p:nvPr>
            <p:custDataLst>
              <p:tags r:id="rId12"/>
            </p:custDataLst>
          </p:nvPr>
        </p:nvSpPr>
        <p:spPr bwMode="auto">
          <a:xfrm>
            <a:off x="6338426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矩形: 圆角 68"/>
          <p:cNvSpPr/>
          <p:nvPr>
            <p:custDataLst>
              <p:tags r:id="rId13"/>
            </p:custDataLst>
          </p:nvPr>
        </p:nvSpPr>
        <p:spPr>
          <a:xfrm flipH="1">
            <a:off x="646645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426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8" name="正文"/>
          <p:cNvSpPr txBox="1"/>
          <p:nvPr>
            <p:custDataLst>
              <p:tags r:id="rId15"/>
            </p:custDataLst>
          </p:nvPr>
        </p:nvSpPr>
        <p:spPr>
          <a:xfrm>
            <a:off x="6599587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库存计划：根据企业的生产和销售需求，制定合理的库存计划，确定适当的库存水平。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0" name="标题"/>
          <p:cNvSpPr txBox="1"/>
          <p:nvPr>
            <p:custDataLst>
              <p:tags r:id="rId16"/>
            </p:custDataLst>
          </p:nvPr>
        </p:nvSpPr>
        <p:spPr>
          <a:xfrm>
            <a:off x="640722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2" name="Freeform 27"/>
          <p:cNvSpPr/>
          <p:nvPr>
            <p:custDataLst>
              <p:tags r:id="rId17"/>
            </p:custDataLst>
          </p:nvPr>
        </p:nvSpPr>
        <p:spPr bwMode="auto">
          <a:xfrm>
            <a:off x="9160239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矩形: 圆角 74"/>
          <p:cNvSpPr/>
          <p:nvPr>
            <p:custDataLst>
              <p:tags r:id="rId18"/>
            </p:custDataLst>
          </p:nvPr>
        </p:nvSpPr>
        <p:spPr>
          <a:xfrm flipH="1">
            <a:off x="928890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0239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8" name="正文"/>
          <p:cNvSpPr txBox="1"/>
          <p:nvPr>
            <p:custDataLst>
              <p:tags r:id="rId20"/>
            </p:custDataLst>
          </p:nvPr>
        </p:nvSpPr>
        <p:spPr>
          <a:xfrm>
            <a:off x="9421400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库存控制：通过有效的库存控制方法，如ABC分类法、实时库存更新等，确保库存数据的准确性。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0" name="标题"/>
          <p:cNvSpPr txBox="1"/>
          <p:nvPr>
            <p:custDataLst>
              <p:tags r:id="rId21"/>
            </p:custDataLst>
          </p:nvPr>
        </p:nvSpPr>
        <p:spPr>
          <a:xfrm>
            <a:off x="922967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采购与供应商管理</a:t>
            </a:r>
            <a:endParaRPr lang="zh-CN" altLang="en-US"/>
          </a:p>
        </p:txBody>
      </p:sp>
      <p:sp>
        <p:nvSpPr>
          <p:cNvPr id="1049396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采购：选择合适的供应商，确保质量和交货期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供应商管理：建立长期合作关系，实现互利共赢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供应商评估：定期评估供应商绩效，确保供应商持续改进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供应商多元化：降低供应风险，提高采购灵活性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分销与物流管理</a:t>
            </a:r>
            <a:endParaRPr lang="zh-CN" altLang="en-US"/>
          </a:p>
        </p:txBody>
      </p:sp>
      <p:sp>
        <p:nvSpPr>
          <p:cNvPr id="1049454" name="Freeform 4"/>
          <p:cNvSpPr/>
          <p:nvPr>
            <p:custDataLst>
              <p:tags r:id="rId2"/>
            </p:custDataLst>
          </p:nvPr>
        </p:nvSpPr>
        <p:spPr>
          <a:xfrm>
            <a:off x="706409" y="1450270"/>
            <a:ext cx="4969966" cy="4539704"/>
          </a:xfrm>
          <a:custGeom>
            <a:gdLst>
              <a:gd name="connsiteX0" fmla="*/ 2901949 w 3176990"/>
              <a:gd name="connsiteY0" fmla="*/ 0 h 2901950"/>
              <a:gd name="connsiteX1" fmla="*/ 2901948 w 3176990"/>
              <a:gd name="connsiteY1" fmla="*/ 1181659 h 2901950"/>
              <a:gd name="connsiteX2" fmla="*/ 3176990 w 3176990"/>
              <a:gd name="connsiteY2" fmla="*/ 1450974 h 2901950"/>
              <a:gd name="connsiteX3" fmla="*/ 2901948 w 3176990"/>
              <a:gd name="connsiteY3" fmla="*/ 1720293 h 2901950"/>
              <a:gd name="connsiteX4" fmla="*/ 2901947 w 3176990"/>
              <a:gd name="connsiteY4" fmla="*/ 2901950 h 2901950"/>
              <a:gd name="connsiteX5" fmla="*/ 0 w 3176990"/>
              <a:gd name="connsiteY5" fmla="*/ 2901949 h 2901950"/>
              <a:gd name="connsiteX6" fmla="*/ 1 w 3176990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90" h="2901950">
                <a:moveTo>
                  <a:pt x="2901949" y="0"/>
                </a:moveTo>
                <a:lnTo>
                  <a:pt x="2901948" y="1181659"/>
                </a:lnTo>
                <a:lnTo>
                  <a:pt x="3176990" y="1450974"/>
                </a:lnTo>
                <a:lnTo>
                  <a:pt x="2901948" y="1720293"/>
                </a:lnTo>
                <a:lnTo>
                  <a:pt x="2901947" y="2901950"/>
                </a:lnTo>
                <a:lnTo>
                  <a:pt x="0" y="2901949"/>
                </a:lnTo>
                <a:lnTo>
                  <a:pt x="1" y="1"/>
                </a:ln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任意多边形: 形状 6"/>
          <p:cNvSpPr/>
          <p:nvPr>
            <p:custDataLst>
              <p:tags r:id="rId3"/>
            </p:custDataLst>
          </p:nvPr>
        </p:nvSpPr>
        <p:spPr>
          <a:xfrm>
            <a:off x="698372" y="2964818"/>
            <a:ext cx="768934" cy="1529792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4"/>
            </p:custDataLst>
          </p:nvPr>
        </p:nvSpPr>
        <p:spPr>
          <a:xfrm>
            <a:off x="694800" y="3187178"/>
            <a:ext cx="684513" cy="106495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3600" b="1" spc="300">
                <a:solidFill>
                  <a:schemeClr val="accent1"/>
                </a:solidFill>
                <a:latin typeface="+mn-ea"/>
                <a:cs typeface="+mj-lt"/>
                <a:sym typeface="+mn-ea"/>
              </a:rPr>
              <a:t>1</a:t>
            </a:r>
            <a:endParaRPr lang="en-US" sz="3600" b="1" spc="300">
              <a:solidFill>
                <a:schemeClr val="accent1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460" name="TextBox 21"/>
          <p:cNvSpPr txBox="1"/>
          <p:nvPr>
            <p:custDataLst>
              <p:tags r:id="rId5"/>
            </p:custDataLst>
          </p:nvPr>
        </p:nvSpPr>
        <p:spPr>
          <a:xfrm>
            <a:off x="1534231" y="2157535"/>
            <a:ext cx="3373486" cy="312514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分销管理：确保产品在正确的时间和地点可用，以满足客户需求</a:t>
            </a:r>
            <a:endParaRPr lang="zh-CN" altLang="en-US" sz="28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Freeform 19"/>
          <p:cNvSpPr/>
          <p:nvPr>
            <p:custDataLst>
              <p:tags r:id="rId6"/>
            </p:custDataLst>
          </p:nvPr>
        </p:nvSpPr>
        <p:spPr>
          <a:xfrm>
            <a:off x="6527955" y="1450270"/>
            <a:ext cx="4969961" cy="4539704"/>
          </a:xfrm>
          <a:custGeom>
            <a:gdLst>
              <a:gd name="connsiteX0" fmla="*/ 2901948 w 3176987"/>
              <a:gd name="connsiteY0" fmla="*/ 0 h 2901950"/>
              <a:gd name="connsiteX1" fmla="*/ 2901948 w 3176987"/>
              <a:gd name="connsiteY1" fmla="*/ 1181659 h 2901950"/>
              <a:gd name="connsiteX2" fmla="*/ 3176987 w 3176987"/>
              <a:gd name="connsiteY2" fmla="*/ 1450976 h 2901950"/>
              <a:gd name="connsiteX3" fmla="*/ 2901947 w 3176987"/>
              <a:gd name="connsiteY3" fmla="*/ 1720294 h 2901950"/>
              <a:gd name="connsiteX4" fmla="*/ 2901948 w 3176987"/>
              <a:gd name="connsiteY4" fmla="*/ 2901950 h 2901950"/>
              <a:gd name="connsiteX5" fmla="*/ 2 w 3176987"/>
              <a:gd name="connsiteY5" fmla="*/ 2901950 h 2901950"/>
              <a:gd name="connsiteX6" fmla="*/ 0 w 3176987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87" h="2901950">
                <a:moveTo>
                  <a:pt x="2901948" y="0"/>
                </a:moveTo>
                <a:lnTo>
                  <a:pt x="2901948" y="1181659"/>
                </a:lnTo>
                <a:lnTo>
                  <a:pt x="3176987" y="1450976"/>
                </a:lnTo>
                <a:lnTo>
                  <a:pt x="2901947" y="1720294"/>
                </a:lnTo>
                <a:lnTo>
                  <a:pt x="2901948" y="2901950"/>
                </a:lnTo>
                <a:lnTo>
                  <a:pt x="2" y="2901950"/>
                </a:lnTo>
                <a:lnTo>
                  <a:pt x="0" y="1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任意多边形: 形状 20"/>
          <p:cNvSpPr/>
          <p:nvPr>
            <p:custDataLst>
              <p:tags r:id="rId7"/>
            </p:custDataLst>
          </p:nvPr>
        </p:nvSpPr>
        <p:spPr>
          <a:xfrm>
            <a:off x="6519918" y="2964818"/>
            <a:ext cx="768934" cy="1529792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2">
                  <a:lumMod val="10000"/>
                  <a:lumOff val="90000"/>
                </a:schemeClr>
              </a:gs>
              <a:gs pos="100000">
                <a:schemeClr val="accent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latin typeface="+mn-ea"/>
            </a:endParaRPr>
          </a:p>
        </p:txBody>
      </p:sp>
      <p:sp>
        <p:nvSpPr>
          <p:cNvPr id="1049466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8"/>
            </p:custDataLst>
          </p:nvPr>
        </p:nvSpPr>
        <p:spPr>
          <a:xfrm>
            <a:off x="6516346" y="3187178"/>
            <a:ext cx="684513" cy="106495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spc="300">
                <a:solidFill>
                  <a:schemeClr val="accent2"/>
                </a:solidFill>
                <a:latin typeface="+mn-ea"/>
                <a:cs typeface="+mj-lt"/>
              </a:rPr>
              <a:t>2</a:t>
            </a:r>
            <a:endParaRPr lang="en-US" sz="3600" b="1" spc="300">
              <a:solidFill>
                <a:schemeClr val="accent2"/>
              </a:solidFill>
              <a:latin typeface="+mn-ea"/>
              <a:cs typeface="+mj-lt"/>
            </a:endParaRPr>
          </a:p>
        </p:txBody>
      </p:sp>
      <p:sp>
        <p:nvSpPr>
          <p:cNvPr id="1049468" name="TextBox 21"/>
          <p:cNvSpPr txBox="1"/>
          <p:nvPr>
            <p:custDataLst>
              <p:tags r:id="rId9"/>
            </p:custDataLst>
          </p:nvPr>
        </p:nvSpPr>
        <p:spPr>
          <a:xfrm>
            <a:off x="7354884" y="2157535"/>
            <a:ext cx="3373486" cy="312514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物流管理：涉及产品的运输、仓储和配送，确保产品从供应商到最终消费者的顺畅流动</a:t>
            </a:r>
            <a:endParaRPr lang="zh-CN" altLang="en-US" sz="28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0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供应链配销管理的策略与实践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协同预测与补货</a:t>
            </a:r>
            <a:endParaRPr lang="zh-CN" altLang="en-US"/>
          </a:p>
        </p:txBody>
      </p:sp>
      <p:sp>
        <p:nvSpPr>
          <p:cNvPr id="10495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2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协同预测：供应链中各节点企业共同参与预测，提高预测准确率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补货策略：根据实际销售情况及时补货，保证库存充足且不积压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4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实时沟通：各节点企业保持实时沟通，确保信息传递及时准确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76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调整优化：根据市场变化和实际运营情况，不断调整和优化协同预测与补货策略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https://d.book118.com/398042046062006037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.019999999552965164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6,&quot;pos&quot;:0.019999999552965164,&quot;transparency&quot;:0},{&quot;brightness&quot;:0.8999999761581421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供应链配销管理课件</vt:lpstr>
      <vt:lpstr>目录</vt:lpstr>
      <vt:lpstr>添加章节标题</vt:lpstr>
      <vt:lpstr>供应链配销管理概述</vt:lpstr>
      <vt:lpstr>定义与概念</vt:lpstr>
      <vt:lpstr>重要性及意义</vt:lpstr>
      <vt:lpstr>供应链配销管理的主要环节</vt:lpstr>
      <vt:lpstr>供应链配销管理的核心要素</vt:lpstr>
      <vt:lpstr>需求预测</vt:lpstr>
      <vt:lpstr>库存管理</vt:lpstr>
      <vt:lpstr>采购与供应商管理</vt:lpstr>
      <vt:lpstr>分销与物流管理</vt:lpstr>
      <vt:lpstr>供应链配销管理的策略与实践</vt:lpstr>
      <vt:lpstr>协同预测与补货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2024-09-17T07:22:23.901</cp:lastPrinted>
  <dcterms:created xsi:type="dcterms:W3CDTF">2024-09-16T23:22:23Z</dcterms:created>
  <dcterms:modified xsi:type="dcterms:W3CDTF">2024-09-16T23:22:26Z</dcterms:modified>
</cp:coreProperties>
</file>