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3" r:id="rId31"/>
    <p:sldId id="346" r:id="rId32"/>
    <p:sldId id="349" r:id="rId33"/>
    <p:sldId id="352" r:id="rId34"/>
    <p:sldId id="355" r:id="rId35"/>
    <p:sldId id="358" r:id="rId36"/>
    <p:sldId id="361" r:id="rId37"/>
    <p:sldId id="364" r:id="rId38"/>
    <p:sldId id="367" r:id="rId39"/>
    <p:sldId id="370" r:id="rId40"/>
    <p:sldId id="373" r:id="rId41"/>
    <p:sldId id="376" r:id="rId42"/>
    <p:sldId id="378" r:id="rId43"/>
  </p:sldIdLst>
  <p:sldSz cx="9144000" cy="6858000"/>
  <p:notesSz cx="6858000" cy="9144000"/>
  <p:custDataLst>
    <p:tags r:id="rId4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slide" Target="slides/slide30.xml" /><Relationship Id="rId33" Type="http://schemas.openxmlformats.org/officeDocument/2006/relationships/slide" Target="slides/slide31.xml" /><Relationship Id="rId34" Type="http://schemas.openxmlformats.org/officeDocument/2006/relationships/slide" Target="slides/slide32.xml" /><Relationship Id="rId35" Type="http://schemas.openxmlformats.org/officeDocument/2006/relationships/slide" Target="slides/slide33.xml" /><Relationship Id="rId36" Type="http://schemas.openxmlformats.org/officeDocument/2006/relationships/slide" Target="slides/slide34.xml" /><Relationship Id="rId37" Type="http://schemas.openxmlformats.org/officeDocument/2006/relationships/slide" Target="slides/slide35.xml" /><Relationship Id="rId38" Type="http://schemas.openxmlformats.org/officeDocument/2006/relationships/slide" Target="slides/slide36.xml" /><Relationship Id="rId39" Type="http://schemas.openxmlformats.org/officeDocument/2006/relationships/slide" Target="slides/slide37.xml" /><Relationship Id="rId4" Type="http://schemas.openxmlformats.org/officeDocument/2006/relationships/slide" Target="slides/slide2.xml" /><Relationship Id="rId40" Type="http://schemas.openxmlformats.org/officeDocument/2006/relationships/slide" Target="slides/slide38.xml" /><Relationship Id="rId41" Type="http://schemas.openxmlformats.org/officeDocument/2006/relationships/slide" Target="slides/slide39.xml" /><Relationship Id="rId42" Type="http://schemas.openxmlformats.org/officeDocument/2006/relationships/slide" Target="slides/slide40.xml" /><Relationship Id="rId43" Type="http://schemas.openxmlformats.org/officeDocument/2006/relationships/slide" Target="slides/slide41.xml" /><Relationship Id="rId44" Type="http://schemas.openxmlformats.org/officeDocument/2006/relationships/tags" Target="tags/tag1.xml" /><Relationship Id="rId45" Type="http://schemas.openxmlformats.org/officeDocument/2006/relationships/presProps" Target="presProps.xml" /><Relationship Id="rId46" Type="http://schemas.openxmlformats.org/officeDocument/2006/relationships/viewProps" Target="viewProps.xml" /><Relationship Id="rId47" Type="http://schemas.openxmlformats.org/officeDocument/2006/relationships/theme" Target="theme/theme1.xml" /><Relationship Id="rId48" Type="http://schemas.openxmlformats.org/officeDocument/2006/relationships/tableStyles" Target="tableStyles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FC0777-C711-4B45-8D47-C46BAA510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5601F1-B0C1-420E-8B0B-D98C3D255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4A0E5F-D8F0-4D4C-A0BD-0A004A61F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D3C4D6-5132-490D-8B04-C6DA2E842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41F9DB-770A-4FAC-817D-89FE5B91F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7E8B46-F63C-43A9-9EA2-77988F2A7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1DE1A4-250F-428D-8946-2971E501B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A826CC-9817-4DCE-AD35-F9D82CCA5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400056-2134-4A9A-A2C2-B9183873E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94D183-4832-4835-9E5E-FAE621A0A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D61CBD-DBAC-4385-A66A-225D7BB66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rgbClr val="44546A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000" b="1" i="0">
                <a:solidFill>
                  <a:srgbClr val="D0CECE"/>
                </a:solidFill>
                <a:latin typeface="Microsoft JhengHei"/>
                <a:cs typeface="Microsoft JhengHei"/>
              </a:defRPr>
            </a:lvl1pPr>
          </a:lstStyle>
          <a:p>
            <a:pPr marL="12700">
              <a:lnSpc>
                <a:spcPts val="1080"/>
              </a:lnSpc>
            </a:pPr>
            <a:r>
              <a:rPr spc="-10"/>
              <a:t>路漫漫其悠远</a:t>
            </a:r>
          </a:p>
          <a:p>
            <a:pPr marL="12700">
              <a:lnSpc>
                <a:spcPts val="880"/>
              </a:lnSpc>
            </a:pPr>
            <a:r>
              <a:rPr sz="800" spc="-10">
                <a:solidFill>
                  <a:srgbClr val="E7E6E6"/>
                </a:solidFill>
                <a:latin typeface="宋体"/>
                <a:cs typeface="宋体"/>
              </a:rPr>
              <a:t>锲而不舍，金石可</a:t>
            </a:r>
            <a:r>
              <a:rPr sz="800" spc="-50">
                <a:solidFill>
                  <a:srgbClr val="E7E6E6"/>
                </a:solidFill>
                <a:latin typeface="宋体"/>
                <a:cs typeface="宋体"/>
              </a:rPr>
              <a:t>镂</a:t>
            </a:r>
            <a:endParaRPr sz="800">
              <a:latin typeface="宋体"/>
              <a:cs typeface="宋体"/>
            </a:endParaRP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rgbClr val="44546A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000" b="1" i="0">
                <a:solidFill>
                  <a:srgbClr val="D0CECE"/>
                </a:solidFill>
                <a:latin typeface="Microsoft JhengHei"/>
                <a:cs typeface="Microsoft JhengHei"/>
              </a:defRPr>
            </a:lvl1pPr>
          </a:lstStyle>
          <a:p>
            <a:pPr marL="12700">
              <a:lnSpc>
                <a:spcPts val="1080"/>
              </a:lnSpc>
            </a:pPr>
            <a:r>
              <a:rPr spc="-10"/>
              <a:t>路漫漫其悠远</a:t>
            </a:r>
          </a:p>
          <a:p>
            <a:pPr marL="12700">
              <a:lnSpc>
                <a:spcPts val="880"/>
              </a:lnSpc>
            </a:pPr>
            <a:r>
              <a:rPr sz="800" spc="-10">
                <a:solidFill>
                  <a:srgbClr val="E7E6E6"/>
                </a:solidFill>
                <a:latin typeface="宋体"/>
                <a:cs typeface="宋体"/>
              </a:rPr>
              <a:t>锲而不舍，金石可</a:t>
            </a:r>
            <a:r>
              <a:rPr sz="800" spc="-50">
                <a:solidFill>
                  <a:srgbClr val="E7E6E6"/>
                </a:solidFill>
                <a:latin typeface="宋体"/>
                <a:cs typeface="宋体"/>
              </a:rPr>
              <a:t>镂</a:t>
            </a:r>
            <a:endParaRPr sz="800">
              <a:latin typeface="宋体"/>
              <a:cs typeface="宋体"/>
            </a:endParaRP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rgbClr val="44546A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535939" y="1560026"/>
            <a:ext cx="3657600" cy="364680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000" b="1" i="0">
                <a:solidFill>
                  <a:srgbClr val="D0CECE"/>
                </a:solidFill>
                <a:latin typeface="Microsoft JhengHei"/>
                <a:cs typeface="Microsoft JhengHei"/>
              </a:defRPr>
            </a:lvl1pPr>
          </a:lstStyle>
          <a:p>
            <a:pPr marL="12700">
              <a:lnSpc>
                <a:spcPts val="1080"/>
              </a:lnSpc>
            </a:pPr>
            <a:r>
              <a:rPr spc="-10"/>
              <a:t>路漫漫其悠远</a:t>
            </a:r>
          </a:p>
          <a:p>
            <a:pPr marL="12700">
              <a:lnSpc>
                <a:spcPts val="880"/>
              </a:lnSpc>
            </a:pPr>
            <a:r>
              <a:rPr sz="800" spc="-10">
                <a:solidFill>
                  <a:srgbClr val="E7E6E6"/>
                </a:solidFill>
                <a:latin typeface="宋体"/>
                <a:cs typeface="宋体"/>
              </a:rPr>
              <a:t>锲而不舍，金石可</a:t>
            </a:r>
            <a:r>
              <a:rPr sz="800" spc="-50">
                <a:solidFill>
                  <a:srgbClr val="E7E6E6"/>
                </a:solidFill>
                <a:latin typeface="宋体"/>
                <a:cs typeface="宋体"/>
              </a:rPr>
              <a:t>镂</a:t>
            </a:r>
            <a:endParaRPr sz="800">
              <a:latin typeface="宋体"/>
              <a:cs typeface="宋体"/>
            </a:endParaRPr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rgbClr val="44546A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000" b="1" i="0">
                <a:solidFill>
                  <a:srgbClr val="D0CECE"/>
                </a:solidFill>
                <a:latin typeface="Microsoft JhengHei"/>
                <a:cs typeface="Microsoft JhengHei"/>
              </a:defRPr>
            </a:lvl1pPr>
          </a:lstStyle>
          <a:p>
            <a:pPr marL="12700">
              <a:lnSpc>
                <a:spcPts val="1080"/>
              </a:lnSpc>
            </a:pPr>
            <a:r>
              <a:rPr spc="-10"/>
              <a:t>路漫漫其悠远</a:t>
            </a:r>
          </a:p>
          <a:p>
            <a:pPr marL="12700">
              <a:lnSpc>
                <a:spcPts val="880"/>
              </a:lnSpc>
            </a:pPr>
            <a:r>
              <a:rPr sz="800" spc="-10">
                <a:solidFill>
                  <a:srgbClr val="E7E6E6"/>
                </a:solidFill>
                <a:latin typeface="宋体"/>
                <a:cs typeface="宋体"/>
              </a:rPr>
              <a:t>锲而不舍，金石可</a:t>
            </a:r>
            <a:r>
              <a:rPr sz="800" spc="-50">
                <a:solidFill>
                  <a:srgbClr val="E7E6E6"/>
                </a:solidFill>
                <a:latin typeface="宋体"/>
                <a:cs typeface="宋体"/>
              </a:rPr>
              <a:t>镂</a:t>
            </a:r>
            <a:endParaRPr sz="800">
              <a:latin typeface="宋体"/>
              <a:cs typeface="宋体"/>
            </a:endParaRPr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000" b="1" i="0">
                <a:solidFill>
                  <a:srgbClr val="D0CECE"/>
                </a:solidFill>
                <a:latin typeface="Microsoft JhengHei"/>
                <a:cs typeface="Microsoft JhengHei"/>
              </a:defRPr>
            </a:lvl1pPr>
          </a:lstStyle>
          <a:p>
            <a:pPr marL="12700">
              <a:lnSpc>
                <a:spcPts val="1080"/>
              </a:lnSpc>
            </a:pPr>
            <a:r>
              <a:rPr spc="-10"/>
              <a:t>路漫漫其悠远</a:t>
            </a:r>
          </a:p>
          <a:p>
            <a:pPr marL="12700">
              <a:lnSpc>
                <a:spcPts val="880"/>
              </a:lnSpc>
            </a:pPr>
            <a:r>
              <a:rPr sz="800" spc="-10">
                <a:solidFill>
                  <a:srgbClr val="E7E6E6"/>
                </a:solidFill>
                <a:latin typeface="宋体"/>
                <a:cs typeface="宋体"/>
              </a:rPr>
              <a:t>锲而不舍，金石可</a:t>
            </a:r>
            <a:r>
              <a:rPr sz="800" spc="-50">
                <a:solidFill>
                  <a:srgbClr val="E7E6E6"/>
                </a:solidFill>
                <a:latin typeface="宋体"/>
                <a:cs typeface="宋体"/>
              </a:rPr>
              <a:t>镂</a:t>
            </a:r>
            <a:endParaRPr sz="800">
              <a:latin typeface="宋体"/>
              <a:cs typeface="宋体"/>
            </a:endParaRPr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184399" y="478939"/>
            <a:ext cx="4775200" cy="6959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rgbClr val="44546A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35940" y="1608704"/>
            <a:ext cx="7683500" cy="378079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78740" y="6565714"/>
            <a:ext cx="939800" cy="25590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>
              <a:defRPr sz="1000" b="1" i="0">
                <a:solidFill>
                  <a:srgbClr val="D0CECE"/>
                </a:solidFill>
                <a:latin typeface="Microsoft JhengHei"/>
                <a:cs typeface="Microsoft JhengHei"/>
              </a:defRPr>
            </a:lvl1pPr>
          </a:lstStyle>
          <a:p>
            <a:pPr marL="12700">
              <a:lnSpc>
                <a:spcPts val="1080"/>
              </a:lnSpc>
            </a:pPr>
            <a:r>
              <a:rPr spc="-10"/>
              <a:t>路漫漫其悠远</a:t>
            </a:r>
          </a:p>
          <a:p>
            <a:pPr marL="12700">
              <a:lnSpc>
                <a:spcPts val="880"/>
              </a:lnSpc>
            </a:pPr>
            <a:r>
              <a:rPr sz="800" spc="-10">
                <a:solidFill>
                  <a:srgbClr val="E7E6E6"/>
                </a:solidFill>
                <a:latin typeface="宋体"/>
                <a:cs typeface="宋体"/>
              </a:rPr>
              <a:t>锲而不舍，金石可</a:t>
            </a:r>
            <a:r>
              <a:rPr sz="800" spc="-50">
                <a:solidFill>
                  <a:srgbClr val="E7E6E6"/>
                </a:solidFill>
                <a:latin typeface="宋体"/>
                <a:cs typeface="宋体"/>
              </a:rPr>
              <a:t>镂</a:t>
            </a:r>
            <a:endParaRPr sz="800">
              <a:latin typeface="宋体"/>
              <a:cs typeface="宋体"/>
            </a:endParaRP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hyperlink" Target="http://image.baidu.com/i?ct=503316480&amp;z=1025636000&amp;tn=baiduimagedetail&amp;word=%E4%BC%81%E4%B8%9A%E5%95%86%E6%A0%87&amp;in=9" TargetMode="Externa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jpeg" /><Relationship Id="rId3" Type="http://schemas.openxmlformats.org/officeDocument/2006/relationships/hyperlink" Target="http://images.google.cn/imgres?imgurl=http%3A//www.world-ad.com/guanggaoxinshang/inmage/07.jpg&amp;imgrefurl=http%3A//www.world-ad.com/guanggaoxinshang/guanggaoxinshang8.htm&amp;h=284&amp;w=198&amp;sz=14&amp;tbnid=tZW4gHNZUPkttM%3A&amp;tbnh=110&amp;tbnw=76&amp;hl=zh-CN&amp;start=1&amp;prev=/images%3Fq%3D%25E4%25B8%2587%25E5%25AE%259D%25E8%25B7%25AF%25E9%25A6%2599%25E7%2583%259F%26svnum%3D10%26hl%3Dzh-CN%26lr%3D%26newwindow%3D1" TargetMode="External" /><Relationship Id="rId4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12.jpeg" /><Relationship Id="rId4" Type="http://schemas.openxmlformats.org/officeDocument/2006/relationships/hyperlink" Target="http://images.google.cn/imgres?imgurl=http%3A//img.zol.com.cn/article/1/819/likmy4wCJVAxs.jpg&amp;imgrefurl=http%3A//price.zol.com.cn/article/2004/0422/94794.shtml&amp;h=375&amp;w=500&amp;sz=11&amp;tbnid=AolK20zmx37AyM%3A&amp;tbnh=95&amp;tbnw=127&amp;hl=zh-CN&amp;start=1&amp;prev=/images%3Fq%3DIBM%25E5%2595%2586%25E6%25A0%2587%26svnum%3D10%26hl%3Dzh-CN%26lr%3D%26newwindow%3D1" TargetMode="External" /><Relationship Id="rId5" Type="http://schemas.openxmlformats.org/officeDocument/2006/relationships/image" Target="../media/image13.jpeg" /><Relationship Id="rId6" Type="http://schemas.openxmlformats.org/officeDocument/2006/relationships/hyperlink" Target="http://www.bjshy.gov.cn/zhaosyz/mpchp/chmshb_yj.htm" TargetMode="Externa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4.jpeg" /><Relationship Id="rId3" Type="http://schemas.openxmlformats.org/officeDocument/2006/relationships/hyperlink" Target="http://image.baidu.com/i?ct=503316480&amp;z=461037653&amp;tn=baiduimagedetail&amp;word=%E5%95%86%E6%A0%87&amp;in=43" TargetMode="Externa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5.jpeg" /><Relationship Id="rId3" Type="http://schemas.openxmlformats.org/officeDocument/2006/relationships/hyperlink" Target="http://image.baidu.com/i?ct=503316480&amp;z=549093453&amp;tn=baiduimagedetail&amp;word=%E5%95%86%E6%A0%87&amp;in=44" TargetMode="Externa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6.jpeg" /><Relationship Id="rId3" Type="http://schemas.openxmlformats.org/officeDocument/2006/relationships/hyperlink" Target="http://image.baidu.com/i?ct=503316480&amp;z=890283652&amp;tn=baiduimagedetail&amp;word=%E4%BC%81%E4%B8%9A%E5%95%86%E6%A0%87&amp;in=133" TargetMode="Externa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hyperlink" Target="http://image.baidu.com/i?ct=503316480&amp;z=693492650&amp;tn=baiduimagedetail&amp;word=%E5%95%86%E6%A0%87&amp;in=31" TargetMode="External" /><Relationship Id="rId3" Type="http://schemas.openxmlformats.org/officeDocument/2006/relationships/image" Target="../media/image5.png" /><Relationship Id="rId4" Type="http://schemas.openxmlformats.org/officeDocument/2006/relationships/image" Target="../media/image17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hyperlink" Target="http://image.baidu.com/i?ct=503316480&amp;z=1202572501&amp;tn=baiduimagedetail&amp;word=%E5%95%86%E6%A0%87&amp;in=28" TargetMode="External" /><Relationship Id="rId3" Type="http://schemas.openxmlformats.org/officeDocument/2006/relationships/image" Target="../media/image18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9.jpeg" /><Relationship Id="rId3" Type="http://schemas.openxmlformats.org/officeDocument/2006/relationships/hyperlink" Target="http://images.google.cn/imgres?imgurl=http%3A//www.tucoo.com/logo/logo_eps045/s/Pepsis.png&amp;imgrefurl=http%3A//www.tucoo.com/logo/logo_eps045/&amp;h=158&amp;w=158&amp;sz=8&amp;tbnid=VUGdGZRAdR8qBM%3A&amp;tbnh=92&amp;tbnw=92&amp;hl=zh-CN&amp;start=2&amp;prev=/images%3Fq%3D%25E7%2599%25BE%25E4%25BA%258B%25E5%258F%25AF%25E4%25B9%2590%25E5%2595%2586%25E6%25A0%2587%26svnum%3D10%26hl%3Dzh-CN%26lr%3D%26newwindow%3D1" TargetMode="Externa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0.jpeg" /><Relationship Id="rId3" Type="http://schemas.openxmlformats.org/officeDocument/2006/relationships/hyperlink" Target="http://image.baidu.com/i?ct=503316480&amp;z=505690700&amp;tn=baiduimagedetail&amp;word=%E5%95%86%E6%A0%87&amp;in=32" TargetMode="Externa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2.png" /></Relationships>
</file>

<file path=ppt/slides/_rels/slide4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5310006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78740" y="6547855"/>
            <a:ext cx="1143000" cy="2800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1120"/>
              </a:lnSpc>
              <a:spcBef>
                <a:spcPts val="100"/>
              </a:spcBef>
            </a:pPr>
            <a:r>
              <a:rPr sz="1000" b="1" spc="-10">
                <a:solidFill>
                  <a:srgbClr val="D0CECE"/>
                </a:solidFill>
                <a:latin typeface="Microsoft JhengHei"/>
                <a:cs typeface="Microsoft JhengHei"/>
              </a:rPr>
              <a:t>路漫漫其悠远</a:t>
            </a:r>
            <a:endParaRPr sz="1000">
              <a:latin typeface="Microsoft JhengHei"/>
              <a:cs typeface="Microsoft JhengHei"/>
            </a:endParaRPr>
          </a:p>
          <a:p>
            <a:pPr marL="12700">
              <a:lnSpc>
                <a:spcPts val="880"/>
              </a:lnSpc>
            </a:pPr>
            <a:r>
              <a:rPr sz="800" b="1" spc="-10">
                <a:solidFill>
                  <a:srgbClr val="E7E6E6"/>
                </a:solidFill>
                <a:latin typeface="宋体"/>
                <a:cs typeface="宋体"/>
              </a:rPr>
              <a:t>少壮不努力，老大徒悲</a:t>
            </a:r>
            <a:r>
              <a:rPr sz="800" b="1" spc="-50">
                <a:solidFill>
                  <a:srgbClr val="E7E6E6"/>
                </a:solidFill>
                <a:latin typeface="宋体"/>
                <a:cs typeface="宋体"/>
              </a:rPr>
              <a:t>伤</a:t>
            </a:r>
            <a:endParaRPr sz="800">
              <a:latin typeface="宋体"/>
              <a:cs typeface="宋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349375" y="6430562"/>
            <a:ext cx="78803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solidFill>
                  <a:srgbClr val="898989"/>
                </a:solidFill>
                <a:latin typeface="Arial"/>
                <a:cs typeface="Arial"/>
              </a:rPr>
              <a:t>2023/10/12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3130549" y="1955879"/>
            <a:ext cx="28829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500" b="1" spc="-10">
                <a:solidFill>
                  <a:srgbClr val="000000"/>
                </a:solidFill>
                <a:latin typeface="Microsoft JhengHei"/>
                <a:cs typeface="Microsoft JhengHei"/>
              </a:rPr>
              <a:t>品牌和商标</a:t>
            </a:r>
            <a:endParaRPr sz="45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03500" y="515620"/>
            <a:ext cx="39370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一、品牌的含义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80"/>
              </a:lnSpc>
            </a:pPr>
            <a:r>
              <a:rPr spc="-10"/>
              <a:t>路漫漫其悠远</a:t>
            </a:r>
          </a:p>
          <a:p>
            <a:pPr marL="12700">
              <a:lnSpc>
                <a:spcPts val="880"/>
              </a:lnSpc>
            </a:pPr>
            <a:r>
              <a:rPr sz="800" spc="-10">
                <a:solidFill>
                  <a:srgbClr val="E7E6E6"/>
                </a:solidFill>
                <a:latin typeface="宋体"/>
                <a:cs typeface="宋体"/>
              </a:rPr>
              <a:t>锲而不舍，金石可</a:t>
            </a:r>
            <a:r>
              <a:rPr sz="800" spc="-50">
                <a:solidFill>
                  <a:srgbClr val="E7E6E6"/>
                </a:solidFill>
                <a:latin typeface="宋体"/>
                <a:cs typeface="宋体"/>
              </a:rPr>
              <a:t>镂</a:t>
            </a:r>
            <a:endParaRPr sz="800">
              <a:latin typeface="宋体"/>
              <a:cs typeface="宋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35940" y="1625181"/>
            <a:ext cx="8191500" cy="3629025"/>
          </a:xfrm>
          <a:prstGeom prst="rect">
            <a:avLst/>
          </a:prstGeom>
        </p:spPr>
        <p:txBody>
          <a:bodyPr vert="horz" wrap="square" lIns="0" tIns="3175" rIns="0" bIns="0" rtlCol="0">
            <a:spAutoFit/>
          </a:bodyPr>
          <a:lstStyle/>
          <a:p>
            <a:pPr marL="355600" marR="182880" indent="-342900">
              <a:lnSpc>
                <a:spcPct val="102200"/>
              </a:lnSpc>
              <a:spcBef>
                <a:spcPts val="25"/>
              </a:spcBef>
              <a:buClr>
                <a:srgbClr val="0463C1"/>
              </a:buClr>
              <a:buSzPct val="71428"/>
              <a:buFont typeface="Wingdings"/>
              <a:buChar char=""/>
              <a:tabLst>
                <a:tab pos="532765"/>
                <a:tab pos="533400"/>
              </a:tabLst>
            </a:pPr>
            <a:r>
              <a:rPr/>
              <a:t>	</a:t>
            </a:r>
            <a:r>
              <a:rPr sz="2800" spc="-5">
                <a:latin typeface="宋体"/>
                <a:cs typeface="宋体"/>
              </a:rPr>
              <a:t>任何商品都有其各自的名称，如汽车、巧克力，电视机、夹克等等。这些是商品的品名，亦即商</a:t>
            </a:r>
            <a:r>
              <a:rPr sz="2800" spc="-10">
                <a:latin typeface="宋体"/>
                <a:cs typeface="宋体"/>
              </a:rPr>
              <a:t>品的一般通用名称。</a:t>
            </a:r>
            <a:endParaRPr sz="2800">
              <a:latin typeface="宋体"/>
              <a:cs typeface="宋体"/>
            </a:endParaRPr>
          </a:p>
          <a:p>
            <a:pPr marL="354965" marR="5080" indent="-342265">
              <a:lnSpc>
                <a:spcPct val="100000"/>
              </a:lnSpc>
              <a:spcBef>
                <a:spcPts val="670"/>
              </a:spcBef>
              <a:buClr>
                <a:srgbClr val="0463C1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5">
                <a:latin typeface="宋体"/>
                <a:cs typeface="宋体"/>
              </a:rPr>
              <a:t>品牌则是商品的商业名称，是由企业独创的，具</a:t>
            </a:r>
            <a:r>
              <a:rPr sz="2800" spc="-50">
                <a:latin typeface="宋体"/>
                <a:cs typeface="宋体"/>
              </a:rPr>
              <a:t> </a:t>
            </a:r>
            <a:r>
              <a:rPr sz="2800" spc="-5">
                <a:latin typeface="宋体"/>
                <a:cs typeface="宋体"/>
              </a:rPr>
              <a:t>有显著特点的，用以识别卖主的产品的某一名词、术语、标记、符号、设计或它们的组合</a:t>
            </a:r>
            <a:endParaRPr sz="2800">
              <a:latin typeface="宋体"/>
              <a:cs typeface="宋体"/>
            </a:endParaRPr>
          </a:p>
          <a:p>
            <a:pPr marL="354965" marR="5080" indent="-342265">
              <a:lnSpc>
                <a:spcPct val="100000"/>
              </a:lnSpc>
              <a:spcBef>
                <a:spcPts val="675"/>
              </a:spcBef>
              <a:buClr>
                <a:srgbClr val="0463C1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5">
                <a:latin typeface="宋体"/>
                <a:cs typeface="宋体"/>
              </a:rPr>
              <a:t>基本功能是把不同企业之间的同类产品区别开来，使竞争者之间的产品不致发生混淆。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905000" y="478939"/>
            <a:ext cx="53340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一、品牌的含义</a:t>
            </a:r>
            <a:r>
              <a:rPr spc="-25"/>
              <a:t>［</a:t>
            </a:r>
            <a:r>
              <a:rPr spc="-25">
                <a:latin typeface="Times New Roman"/>
                <a:cs typeface="Times New Roman"/>
              </a:rPr>
              <a:t>1</a:t>
            </a:r>
            <a:r>
              <a:rPr spc="-25"/>
              <a:t>］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92567"/>
            <a:ext cx="8089900" cy="2030095"/>
          </a:xfrm>
          <a:prstGeom prst="rect">
            <a:avLst/>
          </a:prstGeom>
        </p:spPr>
        <p:txBody>
          <a:bodyPr vert="horz" wrap="square" lIns="0" tIns="30480" rIns="0" bIns="0" rtlCol="0">
            <a:spAutoFit/>
          </a:bodyPr>
          <a:lstStyle/>
          <a:p>
            <a:pPr marL="355600" marR="5080" indent="-342900">
              <a:lnSpc>
                <a:spcPct val="101800"/>
              </a:lnSpc>
              <a:spcBef>
                <a:spcPts val="240"/>
              </a:spcBef>
              <a:buClr>
                <a:srgbClr val="0463C1"/>
              </a:buClr>
              <a:buSzPct val="70312"/>
              <a:buFont typeface="Wingdings"/>
              <a:buChar char=""/>
              <a:tabLst>
                <a:tab pos="355600"/>
              </a:tabLst>
            </a:pPr>
            <a:r>
              <a:rPr sz="3200" b="1">
                <a:solidFill>
                  <a:srgbClr val="FF0000"/>
                </a:solidFill>
                <a:latin typeface="Microsoft JhengHei"/>
                <a:cs typeface="Microsoft JhengHei"/>
              </a:rPr>
              <a:t>品牌</a:t>
            </a:r>
            <a:r>
              <a:rPr sz="3200" b="1" spc="-10">
                <a:latin typeface="Microsoft JhengHei"/>
                <a:cs typeface="Microsoft JhengHei"/>
              </a:rPr>
              <a:t>（</a:t>
            </a:r>
            <a:r>
              <a:rPr sz="3200" b="1" spc="-10">
                <a:latin typeface="Times New Roman"/>
                <a:cs typeface="Times New Roman"/>
              </a:rPr>
              <a:t>Brand</a:t>
            </a:r>
            <a:r>
              <a:rPr sz="3200" b="1" spc="-10">
                <a:latin typeface="Microsoft JhengHei"/>
                <a:cs typeface="Microsoft JhengHei"/>
              </a:rPr>
              <a:t>）</a:t>
            </a:r>
            <a:r>
              <a:rPr sz="3200" b="1" spc="-5">
                <a:latin typeface="Microsoft JhengHei"/>
                <a:cs typeface="Microsoft JhengHei"/>
              </a:rPr>
              <a:t>是用以识别销售者的产品或服务，并使之与竞争对手的产品或服务区</a:t>
            </a:r>
            <a:r>
              <a:rPr sz="3200" b="1" spc="-50">
                <a:latin typeface="Microsoft JhengHei"/>
                <a:cs typeface="Microsoft JhengHei"/>
              </a:rPr>
              <a:t> </a:t>
            </a:r>
            <a:r>
              <a:rPr sz="3200" b="1">
                <a:latin typeface="Microsoft JhengHei"/>
                <a:cs typeface="Microsoft JhengHei"/>
              </a:rPr>
              <a:t>别开来的商业名称及其标志，通常由</a:t>
            </a:r>
            <a:r>
              <a:rPr sz="3200" b="1">
                <a:solidFill>
                  <a:srgbClr val="FF0000"/>
                </a:solidFill>
                <a:latin typeface="Microsoft JhengHei"/>
                <a:cs typeface="Microsoft JhengHei"/>
              </a:rPr>
              <a:t>文字</a:t>
            </a:r>
            <a:r>
              <a:rPr sz="3200" b="1" spc="-50">
                <a:latin typeface="Microsoft JhengHei"/>
                <a:cs typeface="Microsoft JhengHei"/>
              </a:rPr>
              <a:t>、</a:t>
            </a:r>
            <a:r>
              <a:rPr sz="3200" b="1">
                <a:solidFill>
                  <a:srgbClr val="FF0000"/>
                </a:solidFill>
                <a:latin typeface="Microsoft JhengHei"/>
                <a:cs typeface="Microsoft JhengHei"/>
              </a:rPr>
              <a:t>图形</a:t>
            </a:r>
            <a:r>
              <a:rPr sz="3200" b="1">
                <a:latin typeface="Microsoft JhengHei"/>
                <a:cs typeface="Microsoft JhengHei"/>
              </a:rPr>
              <a:t>或</a:t>
            </a:r>
            <a:r>
              <a:rPr sz="3200" b="1">
                <a:solidFill>
                  <a:srgbClr val="FF0000"/>
                </a:solidFill>
                <a:latin typeface="Microsoft JhengHei"/>
                <a:cs typeface="Microsoft JhengHei"/>
              </a:rPr>
              <a:t>二者的</a:t>
            </a:r>
            <a:r>
              <a:rPr sz="3200" b="1">
                <a:solidFill>
                  <a:srgbClr val="0463C1"/>
                </a:solidFill>
                <a:latin typeface="Microsoft JhengHei"/>
                <a:cs typeface="Microsoft JhengHei"/>
              </a:rPr>
              <a:t>组合</a:t>
            </a:r>
            <a:r>
              <a:rPr sz="3200" b="1" spc="-20">
                <a:latin typeface="Microsoft JhengHei"/>
                <a:cs typeface="Microsoft JhengHei"/>
              </a:rPr>
              <a:t>构成。</a:t>
            </a:r>
            <a:endParaRPr sz="3200">
              <a:latin typeface="Microsoft JhengHei"/>
              <a:cs typeface="Microsoft JhengHei"/>
            </a:endParaRPr>
          </a:p>
        </p:txBody>
      </p:sp>
      <p:pic>
        <p:nvPicPr>
          <p:cNvPr id="4" name="object 4">
            <a:hlinkClick r:id="rId3"/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3708400" y="4648200"/>
            <a:ext cx="1800225" cy="1455737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80"/>
              </a:lnSpc>
            </a:pPr>
            <a:r>
              <a:rPr spc="-10"/>
              <a:t>路漫漫其悠远</a:t>
            </a:r>
          </a:p>
          <a:p>
            <a:pPr marL="12700">
              <a:lnSpc>
                <a:spcPts val="880"/>
              </a:lnSpc>
            </a:pPr>
            <a:r>
              <a:rPr sz="800" spc="-10">
                <a:solidFill>
                  <a:srgbClr val="E7E6E6"/>
                </a:solidFill>
                <a:latin typeface="宋体"/>
                <a:cs typeface="宋体"/>
              </a:rPr>
              <a:t>锲而不舍，金石可</a:t>
            </a:r>
            <a:r>
              <a:rPr sz="800" spc="-50">
                <a:solidFill>
                  <a:srgbClr val="E7E6E6"/>
                </a:solidFill>
                <a:latin typeface="宋体"/>
                <a:cs typeface="宋体"/>
              </a:rPr>
              <a:t>镂</a:t>
            </a:r>
            <a:endParaRPr sz="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5940" y="1570271"/>
            <a:ext cx="8496300" cy="3710304"/>
          </a:xfrm>
          <a:prstGeom prst="rect">
            <a:avLst/>
          </a:prstGeom>
        </p:spPr>
        <p:txBody>
          <a:bodyPr vert="horz" wrap="square" lIns="0" tIns="88265" rIns="0" bIns="0" rtlCol="0">
            <a:spAutoFit/>
          </a:bodyPr>
          <a:lstStyle/>
          <a:p>
            <a:pPr marL="355600" indent="-342900" algn="just">
              <a:lnSpc>
                <a:spcPct val="100000"/>
              </a:lnSpc>
              <a:spcBef>
                <a:spcPts val="695"/>
              </a:spcBef>
              <a:buClr>
                <a:srgbClr val="0463C1"/>
              </a:buClr>
              <a:buSzPct val="70312"/>
              <a:buFont typeface="Wingdings"/>
              <a:buChar char=""/>
              <a:tabLst>
                <a:tab pos="355600"/>
              </a:tabLst>
            </a:pPr>
            <a:r>
              <a:rPr sz="3200">
                <a:latin typeface="宋体"/>
                <a:cs typeface="宋体"/>
              </a:rPr>
              <a:t>完整的品牌包括</a:t>
            </a:r>
            <a:r>
              <a:rPr sz="3200" b="1">
                <a:solidFill>
                  <a:srgbClr val="FF0000"/>
                </a:solidFill>
                <a:latin typeface="Microsoft JhengHei"/>
                <a:cs typeface="Microsoft JhengHei"/>
              </a:rPr>
              <a:t>品牌名称</a:t>
            </a:r>
            <a:r>
              <a:rPr sz="3200">
                <a:latin typeface="宋体"/>
                <a:cs typeface="宋体"/>
              </a:rPr>
              <a:t>和</a:t>
            </a:r>
            <a:r>
              <a:rPr sz="3200" b="1">
                <a:solidFill>
                  <a:srgbClr val="FF0000"/>
                </a:solidFill>
                <a:latin typeface="Microsoft JhengHei"/>
                <a:cs typeface="Microsoft JhengHei"/>
              </a:rPr>
              <a:t>品牌标记</a:t>
            </a:r>
            <a:r>
              <a:rPr sz="3200" spc="-15">
                <a:latin typeface="宋体"/>
                <a:cs typeface="宋体"/>
              </a:rPr>
              <a:t>两部分。</a:t>
            </a:r>
            <a:endParaRPr sz="3200">
              <a:latin typeface="宋体"/>
              <a:cs typeface="宋体"/>
            </a:endParaRPr>
          </a:p>
          <a:p>
            <a:pPr marL="355600" marR="728345" indent="-342900" algn="just">
              <a:lnSpc>
                <a:spcPct val="99500"/>
              </a:lnSpc>
              <a:spcBef>
                <a:spcPts val="615"/>
              </a:spcBef>
              <a:buClr>
                <a:srgbClr val="0463C1"/>
              </a:buClr>
              <a:buSzPct val="70312"/>
              <a:buFont typeface="Wingdings"/>
              <a:buChar char=""/>
              <a:tabLst>
                <a:tab pos="762000"/>
              </a:tabLst>
            </a:pPr>
            <a:r>
              <a:rPr/>
              <a:t>	</a:t>
            </a:r>
            <a:r>
              <a:rPr sz="3200" spc="-5">
                <a:latin typeface="宋体"/>
                <a:cs typeface="宋体"/>
              </a:rPr>
              <a:t>品牌名称是指品牌中可以用语言称谓表</a:t>
            </a:r>
            <a:r>
              <a:rPr sz="3200" spc="-50">
                <a:latin typeface="宋体"/>
                <a:cs typeface="宋体"/>
              </a:rPr>
              <a:t> </a:t>
            </a:r>
            <a:r>
              <a:rPr sz="3200">
                <a:latin typeface="宋体"/>
                <a:cs typeface="宋体"/>
              </a:rPr>
              <a:t>达的部分，例如</a:t>
            </a:r>
            <a:r>
              <a:rPr sz="3200">
                <a:latin typeface="Times New Roman"/>
                <a:cs typeface="Times New Roman"/>
              </a:rPr>
              <a:t>“</a:t>
            </a:r>
            <a:r>
              <a:rPr sz="3200">
                <a:latin typeface="宋体"/>
                <a:cs typeface="宋体"/>
              </a:rPr>
              <a:t>可口可乐</a:t>
            </a:r>
            <a:r>
              <a:rPr sz="3200">
                <a:latin typeface="Times New Roman"/>
                <a:cs typeface="Times New Roman"/>
              </a:rPr>
              <a:t>”</a:t>
            </a:r>
            <a:r>
              <a:rPr sz="3200">
                <a:latin typeface="宋体"/>
                <a:cs typeface="宋体"/>
              </a:rPr>
              <a:t>、</a:t>
            </a:r>
            <a:r>
              <a:rPr sz="3200">
                <a:latin typeface="Times New Roman"/>
                <a:cs typeface="Times New Roman"/>
              </a:rPr>
              <a:t>“</a:t>
            </a:r>
            <a:r>
              <a:rPr sz="3200">
                <a:latin typeface="宋体"/>
                <a:cs typeface="宋体"/>
              </a:rPr>
              <a:t>奥迪</a:t>
            </a:r>
            <a:r>
              <a:rPr sz="3200">
                <a:latin typeface="Times New Roman"/>
                <a:cs typeface="Times New Roman"/>
              </a:rPr>
              <a:t>”</a:t>
            </a:r>
            <a:r>
              <a:rPr sz="3200">
                <a:latin typeface="宋体"/>
                <a:cs typeface="宋体"/>
              </a:rPr>
              <a:t>、</a:t>
            </a:r>
            <a:r>
              <a:rPr sz="3200">
                <a:latin typeface="Times New Roman"/>
                <a:cs typeface="Times New Roman"/>
              </a:rPr>
              <a:t>“</a:t>
            </a:r>
            <a:r>
              <a:rPr sz="3200" spc="-50">
                <a:latin typeface="宋体"/>
                <a:cs typeface="宋体"/>
              </a:rPr>
              <a:t>凤</a:t>
            </a:r>
            <a:r>
              <a:rPr sz="3200">
                <a:latin typeface="宋体"/>
                <a:cs typeface="宋体"/>
              </a:rPr>
              <a:t>凰</a:t>
            </a:r>
            <a:r>
              <a:rPr sz="3200">
                <a:latin typeface="Times New Roman"/>
                <a:cs typeface="Times New Roman"/>
              </a:rPr>
              <a:t>”</a:t>
            </a:r>
            <a:r>
              <a:rPr sz="3200" spc="-20">
                <a:latin typeface="宋体"/>
                <a:cs typeface="宋体"/>
              </a:rPr>
              <a:t>等等。</a:t>
            </a:r>
            <a:endParaRPr sz="3200">
              <a:latin typeface="宋体"/>
              <a:cs typeface="宋体"/>
            </a:endParaRPr>
          </a:p>
          <a:p>
            <a:pPr marL="355600" marR="818515" indent="-342900" algn="just">
              <a:lnSpc>
                <a:spcPct val="102200"/>
              </a:lnSpc>
              <a:spcBef>
                <a:spcPts val="720"/>
              </a:spcBef>
              <a:buClr>
                <a:srgbClr val="0463C1"/>
              </a:buClr>
              <a:buSzPct val="70312"/>
              <a:buFont typeface="Wingdings"/>
              <a:buChar char=""/>
              <a:tabLst>
                <a:tab pos="762000"/>
              </a:tabLst>
            </a:pPr>
            <a:r>
              <a:rPr/>
              <a:t>	</a:t>
            </a:r>
            <a:r>
              <a:rPr sz="3200" spc="-5">
                <a:latin typeface="宋体"/>
                <a:cs typeface="宋体"/>
              </a:rPr>
              <a:t>品牌标记是指品牌可以被识别、认识，但不能用语言称谓表达的部分，如独特的符号、图案、色彩或字体造型等。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80"/>
              </a:lnSpc>
            </a:pPr>
            <a:r>
              <a:rPr spc="-10"/>
              <a:t>路漫漫其悠远</a:t>
            </a:r>
          </a:p>
          <a:p>
            <a:pPr marL="12700">
              <a:lnSpc>
                <a:spcPts val="880"/>
              </a:lnSpc>
            </a:pPr>
            <a:r>
              <a:rPr sz="800" spc="-10">
                <a:solidFill>
                  <a:srgbClr val="E7E6E6"/>
                </a:solidFill>
                <a:latin typeface="宋体"/>
                <a:cs typeface="宋体"/>
              </a:rPr>
              <a:t>锲而不舍，金石可</a:t>
            </a:r>
            <a:r>
              <a:rPr sz="800" spc="-50">
                <a:solidFill>
                  <a:srgbClr val="E7E6E6"/>
                </a:solidFill>
                <a:latin typeface="宋体"/>
                <a:cs typeface="宋体"/>
              </a:rPr>
              <a:t>镂</a:t>
            </a:r>
            <a:endParaRPr sz="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2100">
              <a:lnSpc>
                <a:spcPct val="100000"/>
              </a:lnSpc>
              <a:spcBef>
                <a:spcPts val="100"/>
              </a:spcBef>
            </a:pPr>
            <a:r>
              <a:rPr/>
              <a:t>品牌的含义</a:t>
            </a:r>
            <a:r>
              <a:rPr spc="-25"/>
              <a:t>［</a:t>
            </a:r>
            <a:r>
              <a:rPr spc="-25">
                <a:latin typeface="Times New Roman"/>
                <a:cs typeface="Times New Roman"/>
              </a:rPr>
              <a:t>2</a:t>
            </a:r>
            <a:r>
              <a:rPr spc="-25"/>
              <a:t>］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3657600" y="1905000"/>
            <a:ext cx="1676400" cy="16764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165820" y="2325201"/>
            <a:ext cx="2124075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500505"/>
              </a:tabLst>
            </a:pPr>
            <a:r>
              <a:rPr sz="4400" spc="-20">
                <a:latin typeface="Times New Roman"/>
                <a:cs typeface="Times New Roman"/>
              </a:rPr>
              <a:t>Benz</a:t>
            </a:r>
            <a:r>
              <a:rPr sz="4400">
                <a:latin typeface="Times New Roman"/>
                <a:cs typeface="Times New Roman"/>
              </a:rPr>
              <a:t>	</a:t>
            </a:r>
            <a:r>
              <a:rPr sz="7200" spc="-75" baseline="-1157">
                <a:latin typeface="宋体"/>
                <a:cs typeface="宋体"/>
              </a:rPr>
              <a:t>＋</a:t>
            </a:r>
            <a:endParaRPr sz="7200" baseline="-1157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676900" y="2285682"/>
            <a:ext cx="21209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7200" baseline="-6365">
                <a:latin typeface="宋体"/>
                <a:cs typeface="宋体"/>
              </a:rPr>
              <a:t>＝</a:t>
            </a:r>
            <a:r>
              <a:rPr sz="7200" spc="150" baseline="-6365">
                <a:latin typeface="宋体"/>
                <a:cs typeface="宋体"/>
              </a:rPr>
              <a:t> </a:t>
            </a:r>
            <a:r>
              <a:rPr sz="4400" spc="-25">
                <a:latin typeface="宋体"/>
                <a:cs typeface="宋体"/>
              </a:rPr>
              <a:t>品牌</a:t>
            </a:r>
            <a:endParaRPr sz="4400">
              <a:latin typeface="宋体"/>
              <a:cs typeface="宋体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7386637" y="6472237"/>
            <a:ext cx="314325" cy="238125"/>
            <a:chOff x="7386637" y="6472237"/>
            <a:chExt cx="314325" cy="238125"/>
          </a:xfrm>
        </p:grpSpPr>
        <p:sp>
          <p:nvSpPr>
            <p:cNvPr id="7" name="object 7"/>
            <p:cNvSpPr/>
            <p:nvPr/>
          </p:nvSpPr>
          <p:spPr>
            <a:xfrm>
              <a:off x="7391400" y="6477000"/>
              <a:ext cx="304800" cy="228600"/>
            </a:xfrm>
            <a:custGeom>
              <a:rect l="l" t="t" r="r" b="b"/>
              <a:pathLst>
                <a:path w="304800" h="228600">
                  <a:moveTo>
                    <a:pt x="304800" y="228600"/>
                  </a:moveTo>
                  <a:lnTo>
                    <a:pt x="0" y="228600"/>
                  </a:lnTo>
                  <a:lnTo>
                    <a:pt x="0" y="0"/>
                  </a:lnTo>
                  <a:lnTo>
                    <a:pt x="304800" y="0"/>
                  </a:lnTo>
                  <a:lnTo>
                    <a:pt x="304800" y="28575"/>
                  </a:lnTo>
                  <a:lnTo>
                    <a:pt x="66675" y="28575"/>
                  </a:lnTo>
                  <a:lnTo>
                    <a:pt x="66675" y="200025"/>
                  </a:lnTo>
                  <a:lnTo>
                    <a:pt x="304800" y="200025"/>
                  </a:lnTo>
                  <a:lnTo>
                    <a:pt x="304800" y="228600"/>
                  </a:lnTo>
                  <a:close/>
                </a:path>
                <a:path w="304800" h="228600">
                  <a:moveTo>
                    <a:pt x="238125" y="200025"/>
                  </a:moveTo>
                  <a:lnTo>
                    <a:pt x="88106" y="200025"/>
                  </a:lnTo>
                  <a:lnTo>
                    <a:pt x="88106" y="28575"/>
                  </a:lnTo>
                  <a:lnTo>
                    <a:pt x="238125" y="28575"/>
                  </a:lnTo>
                  <a:lnTo>
                    <a:pt x="109537" y="114300"/>
                  </a:lnTo>
                  <a:lnTo>
                    <a:pt x="238125" y="200025"/>
                  </a:lnTo>
                  <a:close/>
                </a:path>
                <a:path w="304800" h="228600">
                  <a:moveTo>
                    <a:pt x="304800" y="200025"/>
                  </a:moveTo>
                  <a:lnTo>
                    <a:pt x="238125" y="200025"/>
                  </a:lnTo>
                  <a:lnTo>
                    <a:pt x="238125" y="28575"/>
                  </a:lnTo>
                  <a:lnTo>
                    <a:pt x="304800" y="28575"/>
                  </a:lnTo>
                  <a:lnTo>
                    <a:pt x="304800" y="200025"/>
                  </a:lnTo>
                  <a:close/>
                </a:path>
              </a:pathLst>
            </a:custGeom>
            <a:solidFill>
              <a:srgbClr val="003399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8" name="object 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7453312" y="6500812"/>
              <a:ext cx="180975" cy="180975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7391400" y="6477000"/>
              <a:ext cx="304800" cy="228600"/>
            </a:xfrm>
            <a:custGeom>
              <a:rect l="l" t="t" r="r" b="b"/>
              <a:pathLst>
                <a:path w="304800" h="228600">
                  <a:moveTo>
                    <a:pt x="0" y="0"/>
                  </a:moveTo>
                  <a:lnTo>
                    <a:pt x="304800" y="0"/>
                  </a:lnTo>
                  <a:lnTo>
                    <a:pt x="304800" y="228600"/>
                  </a:lnTo>
                  <a:lnTo>
                    <a:pt x="0" y="228600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/>
          <p:nvPr/>
        </p:nvSpPr>
        <p:spPr>
          <a:xfrm flipH="1">
            <a:off x="3124200" y="3810000"/>
            <a:ext cx="0" cy="228600"/>
          </a:xfrm>
          <a:custGeom>
            <a:rect l="l" t="t" r="r" b="b"/>
            <a:pathLst>
              <a:path h="228600">
                <a:moveTo>
                  <a:pt x="0" y="0"/>
                </a:moveTo>
                <a:lnTo>
                  <a:pt x="0" y="228600"/>
                </a:lnTo>
              </a:path>
            </a:pathLst>
          </a:custGeom>
          <a:ln w="1905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 txBox="1"/>
          <p:nvPr/>
        </p:nvSpPr>
        <p:spPr>
          <a:xfrm>
            <a:off x="609600" y="4548187"/>
            <a:ext cx="838200" cy="1395730"/>
          </a:xfrm>
          <a:prstGeom prst="rect">
            <a:avLst/>
          </a:prstGeom>
          <a:ln w="25400">
            <a:solidFill>
              <a:srgbClr val="FFCC00"/>
            </a:solidFill>
          </a:ln>
        </p:spPr>
        <p:txBody>
          <a:bodyPr vert="horz" wrap="square" lIns="0" tIns="55244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434"/>
              </a:spcBef>
            </a:pPr>
            <a:r>
              <a:rPr sz="2400" u="heavy" spc="-25">
                <a:solidFill>
                  <a:srgbClr val="954F72"/>
                </a:solidFill>
                <a:uFill>
                  <a:solidFill>
                    <a:srgbClr val="954F72"/>
                  </a:solidFill>
                </a:uFill>
                <a:latin typeface="宋体"/>
                <a:cs typeface="宋体"/>
              </a:rPr>
              <a:t>属性</a:t>
            </a:r>
            <a:endParaRPr sz="2400">
              <a:latin typeface="宋体"/>
              <a:cs typeface="宋体"/>
            </a:endParaRPr>
          </a:p>
          <a:p>
            <a:pPr marL="91440" marR="130175">
              <a:lnSpc>
                <a:spcPct val="100000"/>
              </a:lnSpc>
              <a:spcBef>
                <a:spcPts val="1440"/>
              </a:spcBef>
            </a:pPr>
            <a:r>
              <a:rPr sz="2400" spc="-25">
                <a:latin typeface="宋体"/>
                <a:cs typeface="宋体"/>
              </a:rPr>
              <a:t>昂贵精良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2057400" y="4548187"/>
            <a:ext cx="838200" cy="1395730"/>
          </a:xfrm>
          <a:prstGeom prst="rect">
            <a:avLst/>
          </a:prstGeom>
          <a:ln w="25400">
            <a:solidFill>
              <a:srgbClr val="FFCC00"/>
            </a:solidFill>
          </a:ln>
        </p:spPr>
        <p:txBody>
          <a:bodyPr vert="horz" wrap="square" lIns="0" tIns="55244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434"/>
              </a:spcBef>
            </a:pPr>
            <a:r>
              <a:rPr sz="2400" u="heavy" spc="-25">
                <a:solidFill>
                  <a:srgbClr val="954F72"/>
                </a:solidFill>
                <a:uFill>
                  <a:solidFill>
                    <a:srgbClr val="954F72"/>
                  </a:solidFill>
                </a:uFill>
                <a:latin typeface="宋体"/>
                <a:cs typeface="宋体"/>
              </a:rPr>
              <a:t>利益</a:t>
            </a:r>
            <a:endParaRPr sz="2400">
              <a:latin typeface="宋体"/>
              <a:cs typeface="宋体"/>
            </a:endParaRPr>
          </a:p>
          <a:p>
            <a:pPr marL="90805" marR="129539">
              <a:lnSpc>
                <a:spcPct val="100000"/>
              </a:lnSpc>
              <a:spcBef>
                <a:spcPts val="1440"/>
              </a:spcBef>
            </a:pPr>
            <a:r>
              <a:rPr sz="2400" spc="-25">
                <a:latin typeface="宋体"/>
                <a:cs typeface="宋体"/>
              </a:rPr>
              <a:t>令人羡慕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505200" y="4548187"/>
            <a:ext cx="838200" cy="1395730"/>
          </a:xfrm>
          <a:prstGeom prst="rect">
            <a:avLst/>
          </a:prstGeom>
          <a:ln w="25400">
            <a:solidFill>
              <a:srgbClr val="FFCC00"/>
            </a:solidFill>
          </a:ln>
        </p:spPr>
        <p:txBody>
          <a:bodyPr vert="horz" wrap="square" lIns="0" tIns="55244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434"/>
              </a:spcBef>
            </a:pPr>
            <a:r>
              <a:rPr sz="2400" u="heavy" spc="-25">
                <a:solidFill>
                  <a:srgbClr val="954F72"/>
                </a:solidFill>
                <a:uFill>
                  <a:solidFill>
                    <a:srgbClr val="954F72"/>
                  </a:solidFill>
                </a:uFill>
                <a:latin typeface="宋体"/>
                <a:cs typeface="宋体"/>
              </a:rPr>
              <a:t>价值</a:t>
            </a:r>
            <a:endParaRPr sz="2400">
              <a:latin typeface="宋体"/>
              <a:cs typeface="宋体"/>
            </a:endParaRPr>
          </a:p>
          <a:p>
            <a:pPr marL="91440" marR="130175">
              <a:lnSpc>
                <a:spcPct val="100000"/>
              </a:lnSpc>
              <a:spcBef>
                <a:spcPts val="1440"/>
              </a:spcBef>
            </a:pPr>
            <a:r>
              <a:rPr sz="2400" spc="-25">
                <a:latin typeface="宋体"/>
                <a:cs typeface="宋体"/>
              </a:rPr>
              <a:t>安全威信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4953000" y="4548187"/>
            <a:ext cx="838200" cy="1395730"/>
          </a:xfrm>
          <a:prstGeom prst="rect">
            <a:avLst/>
          </a:prstGeom>
          <a:ln w="25400">
            <a:solidFill>
              <a:srgbClr val="FFCC00"/>
            </a:solidFill>
          </a:ln>
        </p:spPr>
        <p:txBody>
          <a:bodyPr vert="horz" wrap="square" lIns="0" tIns="55244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434"/>
              </a:spcBef>
            </a:pPr>
            <a:r>
              <a:rPr sz="2400" u="heavy" spc="-25">
                <a:solidFill>
                  <a:srgbClr val="954F72"/>
                </a:solidFill>
                <a:uFill>
                  <a:solidFill>
                    <a:srgbClr val="954F72"/>
                  </a:solidFill>
                </a:uFill>
                <a:latin typeface="宋体"/>
                <a:cs typeface="宋体"/>
              </a:rPr>
              <a:t>文化</a:t>
            </a:r>
            <a:endParaRPr sz="2400">
              <a:latin typeface="宋体"/>
              <a:cs typeface="宋体"/>
            </a:endParaRPr>
          </a:p>
          <a:p>
            <a:pPr marL="91440" marR="130175">
              <a:lnSpc>
                <a:spcPct val="100000"/>
              </a:lnSpc>
              <a:spcBef>
                <a:spcPts val="1440"/>
              </a:spcBef>
            </a:pPr>
            <a:r>
              <a:rPr sz="2400" spc="-25">
                <a:latin typeface="宋体"/>
                <a:cs typeface="宋体"/>
              </a:rPr>
              <a:t>效率品质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6400800" y="4548187"/>
            <a:ext cx="838200" cy="1395730"/>
          </a:xfrm>
          <a:prstGeom prst="rect">
            <a:avLst/>
          </a:prstGeom>
          <a:ln w="25400">
            <a:solidFill>
              <a:srgbClr val="FFCC00"/>
            </a:solidFill>
          </a:ln>
        </p:spPr>
        <p:txBody>
          <a:bodyPr vert="horz" wrap="square" lIns="0" tIns="55244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434"/>
              </a:spcBef>
            </a:pPr>
            <a:r>
              <a:rPr sz="2400" u="heavy" spc="-25">
                <a:solidFill>
                  <a:srgbClr val="954F72"/>
                </a:solidFill>
                <a:uFill>
                  <a:solidFill>
                    <a:srgbClr val="954F72"/>
                  </a:solidFill>
                </a:uFill>
                <a:latin typeface="宋体"/>
                <a:cs typeface="宋体"/>
              </a:rPr>
              <a:t>个性</a:t>
            </a:r>
            <a:endParaRPr sz="2400">
              <a:latin typeface="宋体"/>
              <a:cs typeface="宋体"/>
            </a:endParaRPr>
          </a:p>
          <a:p>
            <a:pPr marL="91440" marR="130175">
              <a:lnSpc>
                <a:spcPct val="100000"/>
              </a:lnSpc>
              <a:spcBef>
                <a:spcPts val="1440"/>
              </a:spcBef>
            </a:pPr>
            <a:r>
              <a:rPr sz="2400" spc="-25">
                <a:latin typeface="宋体"/>
                <a:cs typeface="宋体"/>
              </a:rPr>
              <a:t>有趣权势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7848600" y="4548187"/>
            <a:ext cx="838200" cy="1395730"/>
          </a:xfrm>
          <a:prstGeom prst="rect">
            <a:avLst/>
          </a:prstGeom>
          <a:ln w="25400">
            <a:solidFill>
              <a:srgbClr val="FFCC00"/>
            </a:solidFill>
          </a:ln>
        </p:spPr>
        <p:txBody>
          <a:bodyPr vert="horz" wrap="square" lIns="0" tIns="55244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434"/>
              </a:spcBef>
            </a:pPr>
            <a:r>
              <a:rPr sz="2400" u="heavy" spc="-25">
                <a:solidFill>
                  <a:srgbClr val="954F72"/>
                </a:solidFill>
                <a:uFill>
                  <a:solidFill>
                    <a:srgbClr val="954F72"/>
                  </a:solidFill>
                </a:uFill>
                <a:latin typeface="宋体"/>
                <a:cs typeface="宋体"/>
              </a:rPr>
              <a:t>群体</a:t>
            </a:r>
            <a:endParaRPr sz="2400">
              <a:latin typeface="宋体"/>
              <a:cs typeface="宋体"/>
            </a:endParaRPr>
          </a:p>
          <a:p>
            <a:pPr marL="91440" marR="130175">
              <a:lnSpc>
                <a:spcPct val="100000"/>
              </a:lnSpc>
              <a:spcBef>
                <a:spcPts val="1440"/>
              </a:spcBef>
            </a:pPr>
            <a:r>
              <a:rPr sz="2400" spc="-25">
                <a:latin typeface="宋体"/>
                <a:cs typeface="宋体"/>
              </a:rPr>
              <a:t>成功高管</a:t>
            </a:r>
            <a:endParaRPr sz="2400">
              <a:latin typeface="宋体"/>
              <a:cs typeface="宋体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989806" y="3114675"/>
            <a:ext cx="7313930" cy="1420495"/>
            <a:chOff x="989806" y="3114675"/>
            <a:chExt cx="7313930" cy="1420495"/>
          </a:xfrm>
        </p:grpSpPr>
        <p:sp>
          <p:nvSpPr>
            <p:cNvPr id="18" name="object 18"/>
            <p:cNvSpPr/>
            <p:nvPr/>
          </p:nvSpPr>
          <p:spPr>
            <a:xfrm>
              <a:off x="1752599" y="3124200"/>
              <a:ext cx="2743200" cy="685800"/>
            </a:xfrm>
            <a:custGeom>
              <a:rect l="l" t="t" r="r" b="b"/>
              <a:pathLst>
                <a:path w="2743200" h="685800">
                  <a:moveTo>
                    <a:pt x="0" y="0"/>
                  </a:moveTo>
                  <a:lnTo>
                    <a:pt x="0" y="685799"/>
                  </a:lnTo>
                  <a:lnTo>
                    <a:pt x="2743200" y="685799"/>
                  </a:lnTo>
                  <a:lnTo>
                    <a:pt x="2743200" y="457199"/>
                  </a:lnTo>
                </a:path>
              </a:pathLst>
            </a:custGeom>
            <a:ln w="1904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989799" y="4047337"/>
              <a:ext cx="7313930" cy="487680"/>
            </a:xfrm>
            <a:custGeom>
              <a:rect l="l" t="t" r="r" b="b"/>
              <a:pathLst>
                <a:path w="7313930" h="487679">
                  <a:moveTo>
                    <a:pt x="7313612" y="411162"/>
                  </a:moveTo>
                  <a:lnTo>
                    <a:pt x="7285037" y="411162"/>
                  </a:lnTo>
                  <a:lnTo>
                    <a:pt x="7285037" y="234950"/>
                  </a:lnTo>
                  <a:lnTo>
                    <a:pt x="5838825" y="234950"/>
                  </a:lnTo>
                  <a:lnTo>
                    <a:pt x="4392612" y="234950"/>
                  </a:lnTo>
                  <a:lnTo>
                    <a:pt x="2944812" y="234950"/>
                  </a:lnTo>
                  <a:lnTo>
                    <a:pt x="2144712" y="234950"/>
                  </a:lnTo>
                  <a:lnTo>
                    <a:pt x="2144712" y="0"/>
                  </a:lnTo>
                  <a:lnTo>
                    <a:pt x="2122487" y="0"/>
                  </a:lnTo>
                  <a:lnTo>
                    <a:pt x="2122487" y="234950"/>
                  </a:lnTo>
                  <a:lnTo>
                    <a:pt x="1477962" y="234950"/>
                  </a:lnTo>
                  <a:lnTo>
                    <a:pt x="28575" y="234950"/>
                  </a:lnTo>
                  <a:lnTo>
                    <a:pt x="28575" y="411162"/>
                  </a:lnTo>
                  <a:lnTo>
                    <a:pt x="0" y="411162"/>
                  </a:lnTo>
                  <a:lnTo>
                    <a:pt x="28575" y="468312"/>
                  </a:lnTo>
                  <a:lnTo>
                    <a:pt x="38100" y="487362"/>
                  </a:lnTo>
                  <a:lnTo>
                    <a:pt x="47625" y="468312"/>
                  </a:lnTo>
                  <a:lnTo>
                    <a:pt x="76200" y="411162"/>
                  </a:lnTo>
                  <a:lnTo>
                    <a:pt x="47625" y="411162"/>
                  </a:lnTo>
                  <a:lnTo>
                    <a:pt x="47625" y="254000"/>
                  </a:lnTo>
                  <a:lnTo>
                    <a:pt x="1477962" y="254000"/>
                  </a:lnTo>
                  <a:lnTo>
                    <a:pt x="1477962" y="411162"/>
                  </a:lnTo>
                  <a:lnTo>
                    <a:pt x="1449387" y="411162"/>
                  </a:lnTo>
                  <a:lnTo>
                    <a:pt x="1477962" y="468312"/>
                  </a:lnTo>
                  <a:lnTo>
                    <a:pt x="1487487" y="487362"/>
                  </a:lnTo>
                  <a:lnTo>
                    <a:pt x="1497012" y="468312"/>
                  </a:lnTo>
                  <a:lnTo>
                    <a:pt x="1525587" y="411162"/>
                  </a:lnTo>
                  <a:lnTo>
                    <a:pt x="1497012" y="411162"/>
                  </a:lnTo>
                  <a:lnTo>
                    <a:pt x="1497012" y="254000"/>
                  </a:lnTo>
                  <a:lnTo>
                    <a:pt x="2122487" y="254000"/>
                  </a:lnTo>
                  <a:lnTo>
                    <a:pt x="2124075" y="254000"/>
                  </a:lnTo>
                  <a:lnTo>
                    <a:pt x="2925762" y="254000"/>
                  </a:lnTo>
                  <a:lnTo>
                    <a:pt x="2925762" y="411162"/>
                  </a:lnTo>
                  <a:lnTo>
                    <a:pt x="2897187" y="411162"/>
                  </a:lnTo>
                  <a:lnTo>
                    <a:pt x="2925762" y="468312"/>
                  </a:lnTo>
                  <a:lnTo>
                    <a:pt x="2935287" y="487362"/>
                  </a:lnTo>
                  <a:lnTo>
                    <a:pt x="2944812" y="468312"/>
                  </a:lnTo>
                  <a:lnTo>
                    <a:pt x="2973387" y="411162"/>
                  </a:lnTo>
                  <a:lnTo>
                    <a:pt x="2944812" y="411162"/>
                  </a:lnTo>
                  <a:lnTo>
                    <a:pt x="2944812" y="254000"/>
                  </a:lnTo>
                  <a:lnTo>
                    <a:pt x="4373562" y="254000"/>
                  </a:lnTo>
                  <a:lnTo>
                    <a:pt x="4373562" y="411162"/>
                  </a:lnTo>
                  <a:lnTo>
                    <a:pt x="4344987" y="411162"/>
                  </a:lnTo>
                  <a:lnTo>
                    <a:pt x="4373562" y="468312"/>
                  </a:lnTo>
                  <a:lnTo>
                    <a:pt x="4383087" y="487362"/>
                  </a:lnTo>
                  <a:lnTo>
                    <a:pt x="4392612" y="468312"/>
                  </a:lnTo>
                  <a:lnTo>
                    <a:pt x="4421187" y="411162"/>
                  </a:lnTo>
                  <a:lnTo>
                    <a:pt x="4392612" y="411162"/>
                  </a:lnTo>
                  <a:lnTo>
                    <a:pt x="4392612" y="254000"/>
                  </a:lnTo>
                  <a:lnTo>
                    <a:pt x="5819775" y="254000"/>
                  </a:lnTo>
                  <a:lnTo>
                    <a:pt x="5819775" y="411162"/>
                  </a:lnTo>
                  <a:lnTo>
                    <a:pt x="5791200" y="411162"/>
                  </a:lnTo>
                  <a:lnTo>
                    <a:pt x="5819775" y="468312"/>
                  </a:lnTo>
                  <a:lnTo>
                    <a:pt x="5829300" y="487362"/>
                  </a:lnTo>
                  <a:lnTo>
                    <a:pt x="5838825" y="468312"/>
                  </a:lnTo>
                  <a:lnTo>
                    <a:pt x="5867400" y="411162"/>
                  </a:lnTo>
                  <a:lnTo>
                    <a:pt x="5838825" y="411162"/>
                  </a:lnTo>
                  <a:lnTo>
                    <a:pt x="5838825" y="254000"/>
                  </a:lnTo>
                  <a:lnTo>
                    <a:pt x="7265987" y="254000"/>
                  </a:lnTo>
                  <a:lnTo>
                    <a:pt x="7265987" y="411162"/>
                  </a:lnTo>
                  <a:lnTo>
                    <a:pt x="7237412" y="411162"/>
                  </a:lnTo>
                  <a:lnTo>
                    <a:pt x="7265987" y="468312"/>
                  </a:lnTo>
                  <a:lnTo>
                    <a:pt x="7275512" y="487362"/>
                  </a:lnTo>
                  <a:lnTo>
                    <a:pt x="7285037" y="468312"/>
                  </a:lnTo>
                  <a:lnTo>
                    <a:pt x="7313612" y="41116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0" name="object 2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80"/>
              </a:lnSpc>
            </a:pPr>
            <a:r>
              <a:rPr spc="-10"/>
              <a:t>路漫漫其悠远</a:t>
            </a:r>
          </a:p>
          <a:p>
            <a:pPr marL="12700">
              <a:lnSpc>
                <a:spcPts val="880"/>
              </a:lnSpc>
            </a:pPr>
            <a:r>
              <a:rPr sz="800" spc="-10">
                <a:solidFill>
                  <a:srgbClr val="E7E6E6"/>
                </a:solidFill>
                <a:latin typeface="宋体"/>
                <a:cs typeface="宋体"/>
              </a:rPr>
              <a:t>锲而不舍，金石可</a:t>
            </a:r>
            <a:r>
              <a:rPr sz="800" spc="-50">
                <a:solidFill>
                  <a:srgbClr val="E7E6E6"/>
                </a:solidFill>
                <a:latin typeface="宋体"/>
                <a:cs typeface="宋体"/>
              </a:rPr>
              <a:t>镂</a:t>
            </a:r>
            <a:endParaRPr sz="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03500" y="515620"/>
            <a:ext cx="39370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b="1" spc="-10">
                <a:latin typeface="Microsoft JhengHei"/>
                <a:cs typeface="Microsoft JhengHei"/>
              </a:rPr>
              <a:t>二、商标的概念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80"/>
              </a:lnSpc>
            </a:pPr>
            <a:r>
              <a:rPr spc="-10"/>
              <a:t>路漫漫其悠远</a:t>
            </a:r>
          </a:p>
          <a:p>
            <a:pPr marL="12700">
              <a:lnSpc>
                <a:spcPts val="880"/>
              </a:lnSpc>
            </a:pPr>
            <a:r>
              <a:rPr sz="800" spc="-10">
                <a:solidFill>
                  <a:srgbClr val="E7E6E6"/>
                </a:solidFill>
                <a:latin typeface="宋体"/>
                <a:cs typeface="宋体"/>
              </a:rPr>
              <a:t>锲而不舍，金石可</a:t>
            </a:r>
            <a:r>
              <a:rPr sz="800" spc="-50">
                <a:solidFill>
                  <a:srgbClr val="E7E6E6"/>
                </a:solidFill>
                <a:latin typeface="宋体"/>
                <a:cs typeface="宋体"/>
              </a:rPr>
              <a:t>镂</a:t>
            </a:r>
            <a:endParaRPr sz="800">
              <a:latin typeface="宋体"/>
              <a:cs typeface="宋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35940" y="1624033"/>
            <a:ext cx="7785100" cy="3949065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355600" marR="5080" indent="-342900" algn="just">
              <a:lnSpc>
                <a:spcPct val="100600"/>
              </a:lnSpc>
              <a:spcBef>
                <a:spcPts val="75"/>
              </a:spcBef>
              <a:buClr>
                <a:srgbClr val="0463C1"/>
              </a:buClr>
              <a:buSzPct val="70312"/>
              <a:buFont typeface="Wingdings"/>
              <a:buChar char=""/>
              <a:tabLst>
                <a:tab pos="457200"/>
              </a:tabLst>
            </a:pPr>
            <a:r>
              <a:rPr/>
              <a:t>	</a:t>
            </a:r>
            <a:r>
              <a:rPr sz="3200" spc="-5">
                <a:latin typeface="宋体"/>
                <a:cs typeface="宋体"/>
              </a:rPr>
              <a:t>商品的品牌经过政府有关部门的审核，获准登记注册则成为商标。商标实行法律管</a:t>
            </a:r>
            <a:r>
              <a:rPr sz="3200" spc="-50">
                <a:latin typeface="宋体"/>
                <a:cs typeface="宋体"/>
              </a:rPr>
              <a:t> </a:t>
            </a:r>
            <a:r>
              <a:rPr sz="3200" spc="-5">
                <a:latin typeface="宋体"/>
                <a:cs typeface="宋体"/>
              </a:rPr>
              <a:t>理，企业因此拥有该品牌的专用权，该名称标记均受法律保护，其他任何企业不得仿效使用。因此，商标是一种法律术语，也就是享有法律保护的某个品牌。企业的商标可在多个国家注册并受到各国法律的</a:t>
            </a:r>
            <a:r>
              <a:rPr sz="3200" spc="-20">
                <a:latin typeface="宋体"/>
                <a:cs typeface="宋体"/>
              </a:rPr>
              <a:t>保护。</a:t>
            </a:r>
            <a:endParaRPr sz="3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289300" y="617061"/>
            <a:ext cx="2565400" cy="787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000" b="1" spc="-15">
                <a:solidFill>
                  <a:srgbClr val="FF0000"/>
                </a:solidFill>
                <a:latin typeface="Microsoft JhengHei"/>
                <a:cs typeface="Microsoft JhengHei"/>
              </a:rPr>
              <a:t>商标范例</a:t>
            </a:r>
            <a:endParaRPr sz="5000">
              <a:latin typeface="Microsoft JhengHei"/>
              <a:cs typeface="Microsoft JhengHe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1498600" y="1625600"/>
            <a:ext cx="2143125" cy="114935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4927600" y="1562100"/>
            <a:ext cx="1871662" cy="127000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/>
          <a:stretch>
            <a:fillRect/>
          </a:stretch>
        </p:blipFill>
        <p:spPr>
          <a:xfrm>
            <a:off x="5003800" y="3784600"/>
            <a:ext cx="1800225" cy="1800225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/>
          <a:stretch>
            <a:fillRect/>
          </a:stretch>
        </p:blipFill>
        <p:spPr>
          <a:xfrm>
            <a:off x="1193800" y="3784600"/>
            <a:ext cx="2089150" cy="1984375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80"/>
              </a:lnSpc>
            </a:pPr>
            <a:r>
              <a:rPr spc="-10"/>
              <a:t>路漫漫其悠远</a:t>
            </a:r>
          </a:p>
          <a:p>
            <a:pPr marL="12700">
              <a:lnSpc>
                <a:spcPts val="880"/>
              </a:lnSpc>
            </a:pPr>
            <a:r>
              <a:rPr sz="800" spc="-10">
                <a:solidFill>
                  <a:srgbClr val="E7E6E6"/>
                </a:solidFill>
                <a:latin typeface="宋体"/>
                <a:cs typeface="宋体"/>
              </a:rPr>
              <a:t>锲而不舍，金石可</a:t>
            </a:r>
            <a:r>
              <a:rPr sz="800" spc="-50">
                <a:solidFill>
                  <a:srgbClr val="E7E6E6"/>
                </a:solidFill>
                <a:latin typeface="宋体"/>
                <a:cs typeface="宋体"/>
              </a:rPr>
              <a:t>镂</a:t>
            </a:r>
            <a:endParaRPr sz="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850265"/>
              </a:tabLst>
            </a:pPr>
            <a:r>
              <a:rPr spc="-50"/>
              <a:t>三</a:t>
            </a:r>
            <a:r>
              <a:rPr/>
              <a:t>	品牌与商标区</a:t>
            </a:r>
            <a:r>
              <a:rPr spc="-50"/>
              <a:t>别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493034"/>
            <a:ext cx="7835900" cy="3481070"/>
          </a:xfrm>
          <a:prstGeom prst="rect">
            <a:avLst/>
          </a:prstGeom>
        </p:spPr>
        <p:txBody>
          <a:bodyPr vert="horz" wrap="square" lIns="0" tIns="13843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90"/>
              </a:spcBef>
              <a:buClr>
                <a:srgbClr val="0463C1"/>
              </a:buClr>
              <a:buSzPct val="70312"/>
              <a:buFont typeface="Wingdings"/>
              <a:buChar char=""/>
              <a:tabLst>
                <a:tab pos="355600"/>
              </a:tabLst>
            </a:pPr>
            <a:r>
              <a:rPr sz="3200" b="1">
                <a:solidFill>
                  <a:srgbClr val="954F72"/>
                </a:solidFill>
                <a:latin typeface="Times New Roman"/>
                <a:cs typeface="Times New Roman"/>
              </a:rPr>
              <a:t>1</a:t>
            </a:r>
            <a:r>
              <a:rPr sz="3200" b="1" spc="-10">
                <a:solidFill>
                  <a:srgbClr val="954F72"/>
                </a:solidFill>
                <a:latin typeface="Microsoft JhengHei"/>
                <a:cs typeface="Microsoft JhengHei"/>
              </a:rPr>
              <a:t>、品牌与商标</a:t>
            </a:r>
            <a:endParaRPr sz="3200">
              <a:latin typeface="Microsoft JhengHei"/>
              <a:cs typeface="Microsoft JhengHei"/>
            </a:endParaRPr>
          </a:p>
          <a:p>
            <a:pPr marL="354965" marR="5080" indent="-342265">
              <a:lnSpc>
                <a:spcPct val="100000"/>
              </a:lnSpc>
              <a:spcBef>
                <a:spcPts val="869"/>
              </a:spcBef>
              <a:buClr>
                <a:srgbClr val="0463C1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b="1" spc="-5">
                <a:latin typeface="Microsoft JhengHei"/>
                <a:cs typeface="Microsoft JhengHei"/>
              </a:rPr>
              <a:t>品牌与商标都是用以识别不同生产经营者的不同种类、不同品质产品的商业名称及其标志。</a:t>
            </a:r>
            <a:endParaRPr sz="2800">
              <a:latin typeface="Microsoft JhengHei"/>
              <a:cs typeface="Microsoft JhengHei"/>
            </a:endParaRPr>
          </a:p>
          <a:p>
            <a:pPr marL="354965" marR="5080" indent="-342265">
              <a:lnSpc>
                <a:spcPct val="100000"/>
              </a:lnSpc>
              <a:spcBef>
                <a:spcPts val="675"/>
              </a:spcBef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b="1">
                <a:solidFill>
                  <a:srgbClr val="0463C1"/>
                </a:solidFill>
                <a:latin typeface="Microsoft JhengHei"/>
                <a:cs typeface="Microsoft JhengHei"/>
              </a:rPr>
              <a:t>品牌是市场概念</a:t>
            </a:r>
            <a:r>
              <a:rPr sz="2800" b="1" spc="-5">
                <a:latin typeface="Microsoft JhengHei"/>
                <a:cs typeface="Microsoft JhengHei"/>
              </a:rPr>
              <a:t>，实质上是品牌使用者对顾客在产品特征、服务和利益等方面的承诺。</a:t>
            </a:r>
            <a:endParaRPr sz="2800">
              <a:latin typeface="Microsoft JhengHei"/>
              <a:cs typeface="Microsoft JhengHei"/>
            </a:endParaRPr>
          </a:p>
          <a:p>
            <a:pPr marL="354965" marR="5080" indent="-342265">
              <a:lnSpc>
                <a:spcPct val="100000"/>
              </a:lnSpc>
              <a:spcBef>
                <a:spcPts val="670"/>
              </a:spcBef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b="1">
                <a:solidFill>
                  <a:srgbClr val="0463C1"/>
                </a:solidFill>
                <a:latin typeface="Microsoft JhengHei"/>
                <a:cs typeface="Microsoft JhengHei"/>
              </a:rPr>
              <a:t>商标是法律概念</a:t>
            </a:r>
            <a:r>
              <a:rPr sz="2800" b="1" spc="-5">
                <a:latin typeface="Microsoft JhengHei"/>
                <a:cs typeface="Microsoft JhengHei"/>
              </a:rPr>
              <a:t>，它是已获得专用权并受法律保护的品牌或品牌的一部分。</a:t>
            </a:r>
            <a:endParaRPr sz="2800">
              <a:latin typeface="Microsoft JhengHei"/>
              <a:cs typeface="Microsoft JhengHei"/>
            </a:endParaRPr>
          </a:p>
        </p:txBody>
      </p:sp>
      <p:pic>
        <p:nvPicPr>
          <p:cNvPr id="4" name="object 4">
            <a:hlinkClick r:id="rId3"/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6629400" y="5105400"/>
            <a:ext cx="1897061" cy="175260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/>
          <a:stretch>
            <a:fillRect/>
          </a:stretch>
        </p:blipFill>
        <p:spPr>
          <a:xfrm>
            <a:off x="2438400" y="5461000"/>
            <a:ext cx="1905000" cy="1397000"/>
          </a:xfrm>
          <a:prstGeom prst="rect">
            <a:avLst/>
          </a:prstGeom>
        </p:spPr>
      </p:pic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80"/>
              </a:lnSpc>
            </a:pPr>
            <a:r>
              <a:rPr spc="-10"/>
              <a:t>路漫漫其悠远</a:t>
            </a:r>
          </a:p>
          <a:p>
            <a:pPr marL="12700">
              <a:lnSpc>
                <a:spcPts val="880"/>
              </a:lnSpc>
            </a:pPr>
            <a:r>
              <a:rPr sz="800" spc="-10">
                <a:solidFill>
                  <a:srgbClr val="E7E6E6"/>
                </a:solidFill>
                <a:latin typeface="宋体"/>
                <a:cs typeface="宋体"/>
              </a:rPr>
              <a:t>锲而不舍，金石可</a:t>
            </a:r>
            <a:r>
              <a:rPr sz="800" spc="-50">
                <a:solidFill>
                  <a:srgbClr val="E7E6E6"/>
                </a:solidFill>
                <a:latin typeface="宋体"/>
                <a:cs typeface="宋体"/>
              </a:rPr>
              <a:t>镂</a:t>
            </a:r>
            <a:endParaRPr sz="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850265"/>
              </a:tabLst>
            </a:pPr>
            <a:r>
              <a:rPr spc="-50"/>
              <a:t>三</a:t>
            </a:r>
            <a:r>
              <a:rPr/>
              <a:t>	品牌与商标区</a:t>
            </a:r>
            <a:r>
              <a:rPr spc="-50"/>
              <a:t>别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80"/>
              </a:lnSpc>
            </a:pPr>
            <a:r>
              <a:rPr spc="-10"/>
              <a:t>路漫漫其悠远</a:t>
            </a:r>
          </a:p>
          <a:p>
            <a:pPr marL="12700">
              <a:lnSpc>
                <a:spcPts val="880"/>
              </a:lnSpc>
            </a:pPr>
            <a:r>
              <a:rPr sz="800" spc="-10">
                <a:solidFill>
                  <a:srgbClr val="E7E6E6"/>
                </a:solidFill>
                <a:latin typeface="宋体"/>
                <a:cs typeface="宋体"/>
              </a:rPr>
              <a:t>锲而不舍，金石可</a:t>
            </a:r>
            <a:r>
              <a:rPr sz="800" spc="-50">
                <a:solidFill>
                  <a:srgbClr val="E7E6E6"/>
                </a:solidFill>
                <a:latin typeface="宋体"/>
                <a:cs typeface="宋体"/>
              </a:rPr>
              <a:t>镂</a:t>
            </a:r>
            <a:endParaRPr sz="800">
              <a:latin typeface="宋体"/>
              <a:cs typeface="宋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48640" y="1624033"/>
            <a:ext cx="7759700" cy="4098925"/>
          </a:xfrm>
          <a:prstGeom prst="rect">
            <a:avLst/>
          </a:prstGeom>
        </p:spPr>
        <p:txBody>
          <a:bodyPr vert="horz" wrap="square" lIns="0" tIns="8255" rIns="0" bIns="0" rtlCol="0">
            <a:spAutoFit/>
          </a:bodyPr>
          <a:lstStyle/>
          <a:p>
            <a:pPr marL="342900" indent="-342900" algn="just">
              <a:lnSpc>
                <a:spcPct val="100899"/>
              </a:lnSpc>
              <a:spcBef>
                <a:spcPts val="65"/>
              </a:spcBef>
              <a:buClr>
                <a:srgbClr val="0463C1"/>
              </a:buClr>
              <a:buSzPct val="70312"/>
              <a:buFont typeface="Wingdings"/>
              <a:buChar char=""/>
              <a:tabLst>
                <a:tab pos="444500"/>
              </a:tabLst>
            </a:pPr>
            <a:r>
              <a:rPr/>
              <a:t>	</a:t>
            </a:r>
            <a:r>
              <a:rPr sz="3200" spc="-5">
                <a:latin typeface="宋体"/>
                <a:cs typeface="宋体"/>
              </a:rPr>
              <a:t>商标是企业产权的组成部分，驰名商标更是企业的巨大财富。随着商品生产和市场经济的发展，商标将得到越来越普遍地应用，企业必须增强商标意识，妥善运用这一有价值的无形资产，使之更好地为企业</a:t>
            </a:r>
            <a:r>
              <a:rPr sz="3200" spc="-10">
                <a:latin typeface="宋体"/>
                <a:cs typeface="宋体"/>
              </a:rPr>
              <a:t>经营发挥作用。</a:t>
            </a:r>
            <a:endParaRPr sz="3200">
              <a:latin typeface="宋体"/>
              <a:cs typeface="宋体"/>
            </a:endParaRPr>
          </a:p>
          <a:p>
            <a:pPr marL="342900" indent="-342900" algn="just">
              <a:lnSpc>
                <a:spcPct val="100000"/>
              </a:lnSpc>
              <a:spcBef>
                <a:spcPts val="765"/>
              </a:spcBef>
              <a:buClr>
                <a:srgbClr val="0463C1"/>
              </a:buClr>
              <a:buSzPct val="70312"/>
              <a:buFont typeface="Wingdings"/>
              <a:buChar char=""/>
              <a:tabLst>
                <a:tab pos="342900"/>
              </a:tabLst>
            </a:pPr>
            <a:r>
              <a:rPr sz="3200" spc="-5">
                <a:latin typeface="宋体"/>
                <a:cs typeface="宋体"/>
              </a:rPr>
              <a:t>品牌的范围等于或大于商标。</a:t>
            </a:r>
            <a:endParaRPr sz="32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1550"/>
              </a:spcBef>
            </a:pPr>
            <a:r>
              <a:rPr sz="2250" spc="25">
                <a:solidFill>
                  <a:srgbClr val="0463C1"/>
                </a:solidFill>
                <a:latin typeface="Wingdings"/>
                <a:cs typeface="Wingdings"/>
              </a:rPr>
              <a:t></a:t>
            </a:r>
            <a:endParaRPr sz="2250">
              <a:latin typeface="Wingdings"/>
              <a:cs typeface="Wingdings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743200" y="515620"/>
            <a:ext cx="36576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850265"/>
              </a:tabLst>
            </a:pPr>
            <a:r>
              <a:rPr spc="-50"/>
              <a:t>三</a:t>
            </a:r>
            <a:r>
              <a:rPr/>
              <a:t>	品牌与商</a:t>
            </a:r>
            <a:r>
              <a:rPr spc="-50"/>
              <a:t>标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67310" rIns="0" bIns="0" rtlCol="0">
            <a:spAutoFit/>
          </a:bodyPr>
          <a:lstStyle/>
          <a:p>
            <a:pPr marL="355600" marR="5080" indent="-342900" algn="just">
              <a:lnSpc>
                <a:spcPts val="3460"/>
              </a:lnSpc>
              <a:spcBef>
                <a:spcPts val="530"/>
              </a:spcBef>
              <a:buClr>
                <a:srgbClr val="0463C1"/>
              </a:buClr>
              <a:buSzPct val="70312"/>
              <a:buFont typeface="Wingdings"/>
              <a:buChar char=""/>
              <a:tabLst>
                <a:tab pos="355600"/>
              </a:tabLst>
            </a:pPr>
            <a:r>
              <a:rPr b="1">
                <a:latin typeface="Microsoft JhengHei"/>
                <a:cs typeface="Microsoft JhengHei"/>
              </a:rPr>
              <a:t>商标</a:t>
            </a:r>
            <a:r>
              <a:rPr b="1">
                <a:solidFill>
                  <a:srgbClr val="0463C1"/>
                </a:solidFill>
                <a:latin typeface="Microsoft JhengHei"/>
                <a:cs typeface="Microsoft JhengHei"/>
              </a:rPr>
              <a:t>专用权</a:t>
            </a:r>
            <a:r>
              <a:rPr b="1" spc="-5">
                <a:latin typeface="Microsoft JhengHei"/>
                <a:cs typeface="Microsoft JhengHei"/>
              </a:rPr>
              <a:t>，是指商标注册人拥有在核定</a:t>
            </a:r>
            <a:r>
              <a:rPr b="1">
                <a:latin typeface="Microsoft JhengHei"/>
                <a:cs typeface="Microsoft JhengHei"/>
              </a:rPr>
              <a:t>商品上</a:t>
            </a:r>
            <a:r>
              <a:rPr b="1">
                <a:solidFill>
                  <a:srgbClr val="FF0000"/>
                </a:solidFill>
                <a:latin typeface="Microsoft JhengHei"/>
                <a:cs typeface="Microsoft JhengHei"/>
              </a:rPr>
              <a:t>垄断使用</a:t>
            </a:r>
            <a:r>
              <a:rPr b="1" spc="-10">
                <a:latin typeface="Microsoft JhengHei"/>
                <a:cs typeface="Microsoft JhengHei"/>
              </a:rPr>
              <a:t>该注册商标的权利。</a:t>
            </a:r>
          </a:p>
          <a:p>
            <a:pPr marL="355600" marR="5080" indent="-342900" algn="just">
              <a:lnSpc>
                <a:spcPts val="3260"/>
              </a:lnSpc>
              <a:spcBef>
                <a:spcPts val="919"/>
              </a:spcBef>
              <a:buClr>
                <a:srgbClr val="0463C1"/>
              </a:buClr>
              <a:buSzPct val="70312"/>
              <a:buFont typeface="Wingdings"/>
              <a:buChar char=""/>
              <a:tabLst>
                <a:tab pos="355600"/>
              </a:tabLst>
            </a:pPr>
            <a:r>
              <a:rPr b="1" spc="-5">
                <a:latin typeface="Microsoft JhengHei"/>
                <a:cs typeface="Microsoft JhengHei"/>
              </a:rPr>
              <a:t>国际上对商标权的认定，有两个并行的原</a:t>
            </a:r>
            <a:r>
              <a:rPr b="1">
                <a:latin typeface="Microsoft JhengHei"/>
                <a:cs typeface="Microsoft JhengHei"/>
              </a:rPr>
              <a:t>则，即</a:t>
            </a:r>
            <a:r>
              <a:rPr b="1">
                <a:latin typeface="Times New Roman"/>
                <a:cs typeface="Times New Roman"/>
              </a:rPr>
              <a:t>“</a:t>
            </a:r>
            <a:r>
              <a:rPr b="1">
                <a:solidFill>
                  <a:srgbClr val="0463C1"/>
                </a:solidFill>
                <a:latin typeface="Microsoft JhengHei"/>
                <a:cs typeface="Microsoft JhengHei"/>
              </a:rPr>
              <a:t>注册在先</a:t>
            </a:r>
            <a:r>
              <a:rPr b="1">
                <a:latin typeface="Times New Roman"/>
                <a:cs typeface="Times New Roman"/>
              </a:rPr>
              <a:t>”</a:t>
            </a:r>
            <a:r>
              <a:rPr b="1">
                <a:latin typeface="Microsoft JhengHei"/>
                <a:cs typeface="Microsoft JhengHei"/>
              </a:rPr>
              <a:t>和</a:t>
            </a:r>
            <a:r>
              <a:rPr b="1">
                <a:latin typeface="Times New Roman"/>
                <a:cs typeface="Times New Roman"/>
              </a:rPr>
              <a:t>“</a:t>
            </a:r>
            <a:r>
              <a:rPr b="1">
                <a:solidFill>
                  <a:srgbClr val="0463C1"/>
                </a:solidFill>
                <a:latin typeface="Microsoft JhengHei"/>
                <a:cs typeface="Microsoft JhengHei"/>
              </a:rPr>
              <a:t>使用在先</a:t>
            </a:r>
            <a:r>
              <a:rPr b="1">
                <a:latin typeface="Times New Roman"/>
                <a:cs typeface="Times New Roman"/>
              </a:rPr>
              <a:t>”</a:t>
            </a:r>
            <a:r>
              <a:rPr b="1" spc="-50">
                <a:latin typeface="Microsoft JhengHei"/>
                <a:cs typeface="Microsoft JhengHei"/>
              </a:rPr>
              <a:t>。</a:t>
            </a:r>
          </a:p>
          <a:p>
            <a:pPr marL="355600" marR="5080" indent="-342900" algn="just">
              <a:lnSpc>
                <a:spcPts val="3460"/>
              </a:lnSpc>
              <a:spcBef>
                <a:spcPts val="1000"/>
              </a:spcBef>
              <a:buClr>
                <a:srgbClr val="0463C1"/>
              </a:buClr>
              <a:buSzPct val="70312"/>
              <a:buFont typeface="Wingdings"/>
              <a:buChar char=""/>
              <a:tabLst>
                <a:tab pos="355600"/>
              </a:tabLst>
            </a:pPr>
            <a:r>
              <a:rPr b="1">
                <a:latin typeface="Microsoft JhengHei"/>
                <a:cs typeface="Microsoft JhengHei"/>
              </a:rPr>
              <a:t>商标侵权即是指在</a:t>
            </a:r>
            <a:r>
              <a:rPr b="1">
                <a:solidFill>
                  <a:srgbClr val="0463C1"/>
                </a:solidFill>
                <a:latin typeface="Microsoft JhengHei"/>
                <a:cs typeface="Microsoft JhengHei"/>
              </a:rPr>
              <a:t>同一种商品</a:t>
            </a:r>
            <a:r>
              <a:rPr b="1">
                <a:latin typeface="Microsoft JhengHei"/>
                <a:cs typeface="Microsoft JhengHei"/>
              </a:rPr>
              <a:t>或</a:t>
            </a:r>
            <a:r>
              <a:rPr b="1" spc="-15">
                <a:solidFill>
                  <a:srgbClr val="0463C1"/>
                </a:solidFill>
                <a:latin typeface="Microsoft JhengHei"/>
                <a:cs typeface="Microsoft JhengHei"/>
              </a:rPr>
              <a:t>类似商品</a:t>
            </a:r>
            <a:r>
              <a:rPr b="1" spc="-5">
                <a:latin typeface="Microsoft JhengHei"/>
                <a:cs typeface="Microsoft JhengHei"/>
              </a:rPr>
              <a:t>上使用与某商标雷同或近似的品牌，可能引起欺骗、混淆或误购，损害原商标声誉</a:t>
            </a:r>
            <a:r>
              <a:rPr b="1" spc="-15">
                <a:latin typeface="Microsoft JhengHei"/>
                <a:cs typeface="Microsoft JhengHei"/>
              </a:rPr>
              <a:t>的行为。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7386637" y="6472237"/>
            <a:ext cx="314325" cy="238125"/>
            <a:chOff x="7386637" y="6472237"/>
            <a:chExt cx="314325" cy="238125"/>
          </a:xfrm>
        </p:grpSpPr>
        <p:sp>
          <p:nvSpPr>
            <p:cNvPr id="5" name="object 5"/>
            <p:cNvSpPr/>
            <p:nvPr/>
          </p:nvSpPr>
          <p:spPr>
            <a:xfrm>
              <a:off x="7391400" y="6477000"/>
              <a:ext cx="304800" cy="228600"/>
            </a:xfrm>
            <a:custGeom>
              <a:rect l="l" t="t" r="r" b="b"/>
              <a:pathLst>
                <a:path w="304800" h="228600">
                  <a:moveTo>
                    <a:pt x="304800" y="228600"/>
                  </a:moveTo>
                  <a:lnTo>
                    <a:pt x="0" y="228600"/>
                  </a:lnTo>
                  <a:lnTo>
                    <a:pt x="0" y="0"/>
                  </a:lnTo>
                  <a:lnTo>
                    <a:pt x="304800" y="0"/>
                  </a:lnTo>
                  <a:lnTo>
                    <a:pt x="304800" y="28575"/>
                  </a:lnTo>
                  <a:lnTo>
                    <a:pt x="66675" y="28575"/>
                  </a:lnTo>
                  <a:lnTo>
                    <a:pt x="66675" y="200025"/>
                  </a:lnTo>
                  <a:lnTo>
                    <a:pt x="304800" y="200025"/>
                  </a:lnTo>
                  <a:lnTo>
                    <a:pt x="304800" y="228600"/>
                  </a:lnTo>
                  <a:close/>
                </a:path>
                <a:path w="304800" h="228600">
                  <a:moveTo>
                    <a:pt x="238125" y="200025"/>
                  </a:moveTo>
                  <a:lnTo>
                    <a:pt x="88106" y="200025"/>
                  </a:lnTo>
                  <a:lnTo>
                    <a:pt x="88106" y="28575"/>
                  </a:lnTo>
                  <a:lnTo>
                    <a:pt x="238125" y="28575"/>
                  </a:lnTo>
                  <a:lnTo>
                    <a:pt x="109537" y="114300"/>
                  </a:lnTo>
                  <a:lnTo>
                    <a:pt x="238125" y="200025"/>
                  </a:lnTo>
                  <a:close/>
                </a:path>
                <a:path w="304800" h="228600">
                  <a:moveTo>
                    <a:pt x="304800" y="200025"/>
                  </a:moveTo>
                  <a:lnTo>
                    <a:pt x="238125" y="200025"/>
                  </a:lnTo>
                  <a:lnTo>
                    <a:pt x="238125" y="28575"/>
                  </a:lnTo>
                  <a:lnTo>
                    <a:pt x="304800" y="28575"/>
                  </a:lnTo>
                  <a:lnTo>
                    <a:pt x="304800" y="200025"/>
                  </a:lnTo>
                  <a:close/>
                </a:path>
              </a:pathLst>
            </a:custGeom>
            <a:solidFill>
              <a:srgbClr val="003399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7453312" y="6500812"/>
              <a:ext cx="180975" cy="180975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7391400" y="6477000"/>
              <a:ext cx="304800" cy="228600"/>
            </a:xfrm>
            <a:custGeom>
              <a:rect l="l" t="t" r="r" b="b"/>
              <a:pathLst>
                <a:path w="304800" h="228600">
                  <a:moveTo>
                    <a:pt x="0" y="0"/>
                  </a:moveTo>
                  <a:lnTo>
                    <a:pt x="304800" y="0"/>
                  </a:lnTo>
                  <a:lnTo>
                    <a:pt x="304800" y="228600"/>
                  </a:lnTo>
                  <a:lnTo>
                    <a:pt x="0" y="228600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8" name="object 8">
            <a:hlinkClick r:id="rId4"/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6248400" y="5181600"/>
            <a:ext cx="1655762" cy="1120775"/>
          </a:xfrm>
          <a:prstGeom prst="rect">
            <a:avLst/>
          </a:prstGeom>
        </p:spPr>
      </p:pic>
      <p:pic>
        <p:nvPicPr>
          <p:cNvPr id="9" name="object 9">
            <a:hlinkClick r:id="rId6"/>
          </p:cNvPr>
          <p:cNvPicPr/>
          <p:nvPr/>
        </p:nvPicPr>
        <p:blipFill>
          <a:blip r:embed="rId5"/>
          <a:stretch>
            <a:fillRect/>
          </a:stretch>
        </p:blipFill>
        <p:spPr>
          <a:xfrm>
            <a:off x="2590800" y="5562600"/>
            <a:ext cx="1770061" cy="1011238"/>
          </a:xfrm>
          <a:prstGeom prst="rect">
            <a:avLst/>
          </a:prstGeom>
        </p:spPr>
      </p:pic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80"/>
              </a:lnSpc>
            </a:pPr>
            <a:r>
              <a:rPr spc="-10"/>
              <a:t>路漫漫其悠远</a:t>
            </a:r>
          </a:p>
          <a:p>
            <a:pPr marL="12700">
              <a:lnSpc>
                <a:spcPts val="880"/>
              </a:lnSpc>
            </a:pPr>
            <a:r>
              <a:rPr sz="800" spc="-10">
                <a:solidFill>
                  <a:srgbClr val="E7E6E6"/>
                </a:solidFill>
                <a:latin typeface="宋体"/>
                <a:cs typeface="宋体"/>
              </a:rPr>
              <a:t>锲而不舍，金石可</a:t>
            </a:r>
            <a:r>
              <a:rPr sz="800" spc="-50">
                <a:solidFill>
                  <a:srgbClr val="E7E6E6"/>
                </a:solidFill>
                <a:latin typeface="宋体"/>
                <a:cs typeface="宋体"/>
              </a:rPr>
              <a:t>镂</a:t>
            </a:r>
            <a:endParaRPr sz="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184400" y="363220"/>
            <a:ext cx="47752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850265"/>
              </a:tabLst>
            </a:pPr>
            <a:r>
              <a:rPr spc="-50"/>
              <a:t>四</a:t>
            </a:r>
            <a:r>
              <a:rPr/>
              <a:t>	品牌资产的构</a:t>
            </a:r>
            <a:r>
              <a:rPr spc="-50"/>
              <a:t>成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3990975" y="3279775"/>
            <a:ext cx="1990725" cy="1304925"/>
            <a:chOff x="3990975" y="3279775"/>
            <a:chExt cx="1990725" cy="1304925"/>
          </a:xfrm>
        </p:grpSpPr>
        <p:sp>
          <p:nvSpPr>
            <p:cNvPr id="4" name="object 4"/>
            <p:cNvSpPr/>
            <p:nvPr/>
          </p:nvSpPr>
          <p:spPr>
            <a:xfrm>
              <a:off x="3995737" y="3284537"/>
              <a:ext cx="1981200" cy="1295400"/>
            </a:xfrm>
            <a:custGeom>
              <a:rect l="l" t="t" r="r" b="b"/>
              <a:pathLst>
                <a:path w="1981200" h="1295400">
                  <a:moveTo>
                    <a:pt x="1981200" y="1295400"/>
                  </a:moveTo>
                  <a:lnTo>
                    <a:pt x="0" y="1295400"/>
                  </a:lnTo>
                  <a:lnTo>
                    <a:pt x="0" y="0"/>
                  </a:lnTo>
                  <a:lnTo>
                    <a:pt x="1981200" y="0"/>
                  </a:lnTo>
                  <a:lnTo>
                    <a:pt x="1981200" y="1295400"/>
                  </a:lnTo>
                  <a:close/>
                </a:path>
              </a:pathLst>
            </a:custGeom>
            <a:solidFill>
              <a:srgbClr val="99FF9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3995737" y="3284537"/>
              <a:ext cx="1981200" cy="1295400"/>
            </a:xfrm>
            <a:custGeom>
              <a:rect l="l" t="t" r="r" b="b"/>
              <a:pathLst>
                <a:path w="1981200" h="1295400">
                  <a:moveTo>
                    <a:pt x="0" y="0"/>
                  </a:moveTo>
                  <a:lnTo>
                    <a:pt x="1981200" y="0"/>
                  </a:lnTo>
                  <a:lnTo>
                    <a:pt x="1981200" y="1295400"/>
                  </a:lnTo>
                  <a:lnTo>
                    <a:pt x="0" y="1295400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4211637" y="3563302"/>
            <a:ext cx="15494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152400">
              <a:lnSpc>
                <a:spcPct val="100000"/>
              </a:lnSpc>
              <a:spcBef>
                <a:spcPts val="100"/>
              </a:spcBef>
            </a:pPr>
            <a:r>
              <a:rPr sz="2400" b="1" spc="-15">
                <a:latin typeface="Microsoft JhengHei"/>
                <a:cs typeface="Microsoft JhengHei"/>
              </a:rPr>
              <a:t>品牌名称</a:t>
            </a:r>
            <a:r>
              <a:rPr sz="2400" b="1" spc="-10">
                <a:latin typeface="Microsoft JhengHei"/>
                <a:cs typeface="Microsoft JhengHei"/>
              </a:rPr>
              <a:t>品牌标识物</a:t>
            </a:r>
            <a:endParaRPr sz="2400">
              <a:latin typeface="Microsoft JhengHei"/>
              <a:cs typeface="Microsoft JhengHei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1290636" y="1824037"/>
            <a:ext cx="1685925" cy="1457325"/>
            <a:chOff x="1290636" y="1824037"/>
            <a:chExt cx="1685925" cy="1457325"/>
          </a:xfrm>
        </p:grpSpPr>
        <p:sp>
          <p:nvSpPr>
            <p:cNvPr id="8" name="object 8"/>
            <p:cNvSpPr/>
            <p:nvPr/>
          </p:nvSpPr>
          <p:spPr>
            <a:xfrm>
              <a:off x="1295399" y="1828799"/>
              <a:ext cx="1676400" cy="1447800"/>
            </a:xfrm>
            <a:custGeom>
              <a:rect l="l" t="t" r="r" b="b"/>
              <a:pathLst>
                <a:path w="1676400" h="1447800">
                  <a:moveTo>
                    <a:pt x="838199" y="0"/>
                  </a:moveTo>
                  <a:close/>
                </a:path>
                <a:path w="1676400" h="1447800">
                  <a:moveTo>
                    <a:pt x="1676399" y="723900"/>
                  </a:moveTo>
                  <a:lnTo>
                    <a:pt x="0" y="723900"/>
                  </a:lnTo>
                  <a:lnTo>
                    <a:pt x="1530" y="679801"/>
                  </a:lnTo>
                  <a:lnTo>
                    <a:pt x="6061" y="636402"/>
                  </a:lnTo>
                  <a:lnTo>
                    <a:pt x="13505" y="593777"/>
                  </a:lnTo>
                  <a:lnTo>
                    <a:pt x="23775" y="552003"/>
                  </a:lnTo>
                  <a:lnTo>
                    <a:pt x="36782" y="511154"/>
                  </a:lnTo>
                  <a:lnTo>
                    <a:pt x="52441" y="471307"/>
                  </a:lnTo>
                  <a:lnTo>
                    <a:pt x="70661" y="432537"/>
                  </a:lnTo>
                  <a:lnTo>
                    <a:pt x="91357" y="394921"/>
                  </a:lnTo>
                  <a:lnTo>
                    <a:pt x="114440" y="358533"/>
                  </a:lnTo>
                  <a:lnTo>
                    <a:pt x="139822" y="323450"/>
                  </a:lnTo>
                  <a:lnTo>
                    <a:pt x="167416" y="289747"/>
                  </a:lnTo>
                  <a:lnTo>
                    <a:pt x="197135" y="257500"/>
                  </a:lnTo>
                  <a:lnTo>
                    <a:pt x="228890" y="226784"/>
                  </a:lnTo>
                  <a:lnTo>
                    <a:pt x="262594" y="197676"/>
                  </a:lnTo>
                  <a:lnTo>
                    <a:pt x="298159" y="170251"/>
                  </a:lnTo>
                  <a:lnTo>
                    <a:pt x="335498" y="144585"/>
                  </a:lnTo>
                  <a:lnTo>
                    <a:pt x="374523" y="120754"/>
                  </a:lnTo>
                  <a:lnTo>
                    <a:pt x="415146" y="98833"/>
                  </a:lnTo>
                  <a:lnTo>
                    <a:pt x="457279" y="78898"/>
                  </a:lnTo>
                  <a:lnTo>
                    <a:pt x="500835" y="61024"/>
                  </a:lnTo>
                  <a:lnTo>
                    <a:pt x="545726" y="45288"/>
                  </a:lnTo>
                  <a:lnTo>
                    <a:pt x="591865" y="31766"/>
                  </a:lnTo>
                  <a:lnTo>
                    <a:pt x="639163" y="20532"/>
                  </a:lnTo>
                  <a:lnTo>
                    <a:pt x="687534" y="11662"/>
                  </a:lnTo>
                  <a:lnTo>
                    <a:pt x="736889" y="5233"/>
                  </a:lnTo>
                  <a:lnTo>
                    <a:pt x="787142" y="1321"/>
                  </a:lnTo>
                  <a:lnTo>
                    <a:pt x="838199" y="0"/>
                  </a:lnTo>
                  <a:lnTo>
                    <a:pt x="889261" y="1321"/>
                  </a:lnTo>
                  <a:lnTo>
                    <a:pt x="939513" y="5234"/>
                  </a:lnTo>
                  <a:lnTo>
                    <a:pt x="988868" y="11663"/>
                  </a:lnTo>
                  <a:lnTo>
                    <a:pt x="1037238" y="20532"/>
                  </a:lnTo>
                  <a:lnTo>
                    <a:pt x="1084537" y="31766"/>
                  </a:lnTo>
                  <a:lnTo>
                    <a:pt x="1130675" y="45289"/>
                  </a:lnTo>
                  <a:lnTo>
                    <a:pt x="1175567" y="61025"/>
                  </a:lnTo>
                  <a:lnTo>
                    <a:pt x="1219123" y="78898"/>
                  </a:lnTo>
                  <a:lnTo>
                    <a:pt x="1261256" y="98833"/>
                  </a:lnTo>
                  <a:lnTo>
                    <a:pt x="1301878" y="120755"/>
                  </a:lnTo>
                  <a:lnTo>
                    <a:pt x="1340903" y="144586"/>
                  </a:lnTo>
                  <a:lnTo>
                    <a:pt x="1378242" y="170252"/>
                  </a:lnTo>
                  <a:lnTo>
                    <a:pt x="1413807" y="197677"/>
                  </a:lnTo>
                  <a:lnTo>
                    <a:pt x="1447511" y="226785"/>
                  </a:lnTo>
                  <a:lnTo>
                    <a:pt x="1479266" y="257500"/>
                  </a:lnTo>
                  <a:lnTo>
                    <a:pt x="1508984" y="289748"/>
                  </a:lnTo>
                  <a:lnTo>
                    <a:pt x="1536579" y="323451"/>
                  </a:lnTo>
                  <a:lnTo>
                    <a:pt x="1561961" y="358534"/>
                  </a:lnTo>
                  <a:lnTo>
                    <a:pt x="1585044" y="394922"/>
                  </a:lnTo>
                  <a:lnTo>
                    <a:pt x="1605739" y="432538"/>
                  </a:lnTo>
                  <a:lnTo>
                    <a:pt x="1623960" y="471308"/>
                  </a:lnTo>
                  <a:lnTo>
                    <a:pt x="1639618" y="511155"/>
                  </a:lnTo>
                  <a:lnTo>
                    <a:pt x="1652625" y="552004"/>
                  </a:lnTo>
                  <a:lnTo>
                    <a:pt x="1662895" y="593778"/>
                  </a:lnTo>
                  <a:lnTo>
                    <a:pt x="1670339" y="636403"/>
                  </a:lnTo>
                  <a:lnTo>
                    <a:pt x="1674870" y="679802"/>
                  </a:lnTo>
                  <a:lnTo>
                    <a:pt x="1676399" y="723900"/>
                  </a:lnTo>
                  <a:close/>
                </a:path>
                <a:path w="1676400" h="1447800">
                  <a:moveTo>
                    <a:pt x="838199" y="1447799"/>
                  </a:moveTo>
                  <a:lnTo>
                    <a:pt x="787139" y="1446478"/>
                  </a:lnTo>
                  <a:lnTo>
                    <a:pt x="736887" y="1442565"/>
                  </a:lnTo>
                  <a:lnTo>
                    <a:pt x="687532" y="1436136"/>
                  </a:lnTo>
                  <a:lnTo>
                    <a:pt x="639162" y="1427267"/>
                  </a:lnTo>
                  <a:lnTo>
                    <a:pt x="591863" y="1416033"/>
                  </a:lnTo>
                  <a:lnTo>
                    <a:pt x="545725" y="1402510"/>
                  </a:lnTo>
                  <a:lnTo>
                    <a:pt x="500834" y="1386774"/>
                  </a:lnTo>
                  <a:lnTo>
                    <a:pt x="457278" y="1368901"/>
                  </a:lnTo>
                  <a:lnTo>
                    <a:pt x="415144" y="1348966"/>
                  </a:lnTo>
                  <a:lnTo>
                    <a:pt x="374522" y="1327045"/>
                  </a:lnTo>
                  <a:lnTo>
                    <a:pt x="335497" y="1303213"/>
                  </a:lnTo>
                  <a:lnTo>
                    <a:pt x="298158" y="1277547"/>
                  </a:lnTo>
                  <a:lnTo>
                    <a:pt x="262593" y="1250122"/>
                  </a:lnTo>
                  <a:lnTo>
                    <a:pt x="228889" y="1221014"/>
                  </a:lnTo>
                  <a:lnTo>
                    <a:pt x="197134" y="1190299"/>
                  </a:lnTo>
                  <a:lnTo>
                    <a:pt x="167415" y="1158052"/>
                  </a:lnTo>
                  <a:lnTo>
                    <a:pt x="139821" y="1124349"/>
                  </a:lnTo>
                  <a:lnTo>
                    <a:pt x="114439" y="1089265"/>
                  </a:lnTo>
                  <a:lnTo>
                    <a:pt x="91356" y="1052878"/>
                  </a:lnTo>
                  <a:lnTo>
                    <a:pt x="70660" y="1015261"/>
                  </a:lnTo>
                  <a:lnTo>
                    <a:pt x="52440" y="976491"/>
                  </a:lnTo>
                  <a:lnTo>
                    <a:pt x="36782" y="936644"/>
                  </a:lnTo>
                  <a:lnTo>
                    <a:pt x="23774" y="895796"/>
                  </a:lnTo>
                  <a:lnTo>
                    <a:pt x="13504" y="854021"/>
                  </a:lnTo>
                  <a:lnTo>
                    <a:pt x="6060" y="811396"/>
                  </a:lnTo>
                  <a:lnTo>
                    <a:pt x="1529" y="767997"/>
                  </a:lnTo>
                  <a:lnTo>
                    <a:pt x="0" y="723899"/>
                  </a:lnTo>
                  <a:lnTo>
                    <a:pt x="1676399" y="723900"/>
                  </a:lnTo>
                  <a:lnTo>
                    <a:pt x="1674870" y="767997"/>
                  </a:lnTo>
                  <a:lnTo>
                    <a:pt x="1670339" y="811397"/>
                  </a:lnTo>
                  <a:lnTo>
                    <a:pt x="1662895" y="854021"/>
                  </a:lnTo>
                  <a:lnTo>
                    <a:pt x="1652625" y="895796"/>
                  </a:lnTo>
                  <a:lnTo>
                    <a:pt x="1639617" y="936645"/>
                  </a:lnTo>
                  <a:lnTo>
                    <a:pt x="1623959" y="976492"/>
                  </a:lnTo>
                  <a:lnTo>
                    <a:pt x="1605739" y="1015261"/>
                  </a:lnTo>
                  <a:lnTo>
                    <a:pt x="1585043" y="1052878"/>
                  </a:lnTo>
                  <a:lnTo>
                    <a:pt x="1561960" y="1089266"/>
                  </a:lnTo>
                  <a:lnTo>
                    <a:pt x="1536578" y="1124349"/>
                  </a:lnTo>
                  <a:lnTo>
                    <a:pt x="1508984" y="1158052"/>
                  </a:lnTo>
                  <a:lnTo>
                    <a:pt x="1479265" y="1190299"/>
                  </a:lnTo>
                  <a:lnTo>
                    <a:pt x="1447510" y="1221014"/>
                  </a:lnTo>
                  <a:lnTo>
                    <a:pt x="1413806" y="1250122"/>
                  </a:lnTo>
                  <a:lnTo>
                    <a:pt x="1378241" y="1277547"/>
                  </a:lnTo>
                  <a:lnTo>
                    <a:pt x="1340902" y="1303213"/>
                  </a:lnTo>
                  <a:lnTo>
                    <a:pt x="1301878" y="1327045"/>
                  </a:lnTo>
                  <a:lnTo>
                    <a:pt x="1261255" y="1348966"/>
                  </a:lnTo>
                  <a:lnTo>
                    <a:pt x="1219122" y="1368901"/>
                  </a:lnTo>
                  <a:lnTo>
                    <a:pt x="1175566" y="1386774"/>
                  </a:lnTo>
                  <a:lnTo>
                    <a:pt x="1130675" y="1402510"/>
                  </a:lnTo>
                  <a:lnTo>
                    <a:pt x="1084536" y="1416033"/>
                  </a:lnTo>
                  <a:lnTo>
                    <a:pt x="1037238" y="1427267"/>
                  </a:lnTo>
                  <a:lnTo>
                    <a:pt x="988867" y="1436136"/>
                  </a:lnTo>
                  <a:lnTo>
                    <a:pt x="939512" y="1442565"/>
                  </a:lnTo>
                  <a:lnTo>
                    <a:pt x="889260" y="1446478"/>
                  </a:lnTo>
                  <a:lnTo>
                    <a:pt x="838199" y="1447799"/>
                  </a:lnTo>
                  <a:close/>
                </a:path>
              </a:pathLst>
            </a:custGeom>
            <a:solidFill>
              <a:srgbClr val="CC99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295399" y="1828799"/>
              <a:ext cx="1676400" cy="1447800"/>
            </a:xfrm>
            <a:custGeom>
              <a:rect l="l" t="t" r="r" b="b"/>
              <a:pathLst>
                <a:path w="1676400" h="1447800">
                  <a:moveTo>
                    <a:pt x="0" y="723900"/>
                  </a:moveTo>
                  <a:lnTo>
                    <a:pt x="1530" y="679802"/>
                  </a:lnTo>
                  <a:lnTo>
                    <a:pt x="6061" y="636403"/>
                  </a:lnTo>
                  <a:lnTo>
                    <a:pt x="13505" y="593778"/>
                  </a:lnTo>
                  <a:lnTo>
                    <a:pt x="23774" y="552004"/>
                  </a:lnTo>
                  <a:lnTo>
                    <a:pt x="36782" y="511155"/>
                  </a:lnTo>
                  <a:lnTo>
                    <a:pt x="52440" y="471308"/>
                  </a:lnTo>
                  <a:lnTo>
                    <a:pt x="70661" y="432538"/>
                  </a:lnTo>
                  <a:lnTo>
                    <a:pt x="91356" y="394922"/>
                  </a:lnTo>
                  <a:lnTo>
                    <a:pt x="114439" y="358534"/>
                  </a:lnTo>
                  <a:lnTo>
                    <a:pt x="139821" y="323451"/>
                  </a:lnTo>
                  <a:lnTo>
                    <a:pt x="167416" y="289748"/>
                  </a:lnTo>
                  <a:lnTo>
                    <a:pt x="197134" y="257500"/>
                  </a:lnTo>
                  <a:lnTo>
                    <a:pt x="228889" y="226785"/>
                  </a:lnTo>
                  <a:lnTo>
                    <a:pt x="262593" y="197677"/>
                  </a:lnTo>
                  <a:lnTo>
                    <a:pt x="298158" y="170252"/>
                  </a:lnTo>
                  <a:lnTo>
                    <a:pt x="335497" y="144586"/>
                  </a:lnTo>
                  <a:lnTo>
                    <a:pt x="374522" y="120755"/>
                  </a:lnTo>
                  <a:lnTo>
                    <a:pt x="415144" y="98833"/>
                  </a:lnTo>
                  <a:lnTo>
                    <a:pt x="457277" y="78898"/>
                  </a:lnTo>
                  <a:lnTo>
                    <a:pt x="500833" y="61025"/>
                  </a:lnTo>
                  <a:lnTo>
                    <a:pt x="545725" y="45289"/>
                  </a:lnTo>
                  <a:lnTo>
                    <a:pt x="591863" y="31766"/>
                  </a:lnTo>
                  <a:lnTo>
                    <a:pt x="639162" y="20532"/>
                  </a:lnTo>
                  <a:lnTo>
                    <a:pt x="687532" y="11663"/>
                  </a:lnTo>
                  <a:lnTo>
                    <a:pt x="736887" y="5234"/>
                  </a:lnTo>
                  <a:lnTo>
                    <a:pt x="787139" y="1321"/>
                  </a:lnTo>
                  <a:lnTo>
                    <a:pt x="838200" y="0"/>
                  </a:lnTo>
                  <a:lnTo>
                    <a:pt x="889260" y="1321"/>
                  </a:lnTo>
                  <a:lnTo>
                    <a:pt x="939511" y="5233"/>
                  </a:lnTo>
                  <a:lnTo>
                    <a:pt x="988866" y="11662"/>
                  </a:lnTo>
                  <a:lnTo>
                    <a:pt x="1037237" y="20532"/>
                  </a:lnTo>
                  <a:lnTo>
                    <a:pt x="1084535" y="31766"/>
                  </a:lnTo>
                  <a:lnTo>
                    <a:pt x="1130674" y="45288"/>
                  </a:lnTo>
                  <a:lnTo>
                    <a:pt x="1175565" y="61024"/>
                  </a:lnTo>
                  <a:lnTo>
                    <a:pt x="1219121" y="78898"/>
                  </a:lnTo>
                  <a:lnTo>
                    <a:pt x="1261255" y="98833"/>
                  </a:lnTo>
                  <a:lnTo>
                    <a:pt x="1301877" y="120754"/>
                  </a:lnTo>
                  <a:lnTo>
                    <a:pt x="1340902" y="144585"/>
                  </a:lnTo>
                  <a:lnTo>
                    <a:pt x="1378241" y="170251"/>
                  </a:lnTo>
                  <a:lnTo>
                    <a:pt x="1413806" y="197676"/>
                  </a:lnTo>
                  <a:lnTo>
                    <a:pt x="1447510" y="226784"/>
                  </a:lnTo>
                  <a:lnTo>
                    <a:pt x="1479265" y="257500"/>
                  </a:lnTo>
                  <a:lnTo>
                    <a:pt x="1508984" y="289747"/>
                  </a:lnTo>
                  <a:lnTo>
                    <a:pt x="1536578" y="323450"/>
                  </a:lnTo>
                  <a:lnTo>
                    <a:pt x="1561960" y="358533"/>
                  </a:lnTo>
                  <a:lnTo>
                    <a:pt x="1585043" y="394921"/>
                  </a:lnTo>
                  <a:lnTo>
                    <a:pt x="1605739" y="432537"/>
                  </a:lnTo>
                  <a:lnTo>
                    <a:pt x="1623959" y="471307"/>
                  </a:lnTo>
                  <a:lnTo>
                    <a:pt x="1639617" y="511154"/>
                  </a:lnTo>
                  <a:lnTo>
                    <a:pt x="1652625" y="552003"/>
                  </a:lnTo>
                  <a:lnTo>
                    <a:pt x="1662895" y="593777"/>
                  </a:lnTo>
                  <a:lnTo>
                    <a:pt x="1670339" y="636402"/>
                  </a:lnTo>
                  <a:lnTo>
                    <a:pt x="1674870" y="679801"/>
                  </a:lnTo>
                  <a:lnTo>
                    <a:pt x="1676400" y="723899"/>
                  </a:lnTo>
                  <a:lnTo>
                    <a:pt x="1674870" y="767997"/>
                  </a:lnTo>
                  <a:lnTo>
                    <a:pt x="1670339" y="811396"/>
                  </a:lnTo>
                  <a:lnTo>
                    <a:pt x="1662895" y="854021"/>
                  </a:lnTo>
                  <a:lnTo>
                    <a:pt x="1652625" y="895796"/>
                  </a:lnTo>
                  <a:lnTo>
                    <a:pt x="1639617" y="936644"/>
                  </a:lnTo>
                  <a:lnTo>
                    <a:pt x="1623959" y="976491"/>
                  </a:lnTo>
                  <a:lnTo>
                    <a:pt x="1605739" y="1015261"/>
                  </a:lnTo>
                  <a:lnTo>
                    <a:pt x="1585043" y="1052878"/>
                  </a:lnTo>
                  <a:lnTo>
                    <a:pt x="1561960" y="1089265"/>
                  </a:lnTo>
                  <a:lnTo>
                    <a:pt x="1536578" y="1124349"/>
                  </a:lnTo>
                  <a:lnTo>
                    <a:pt x="1508984" y="1158052"/>
                  </a:lnTo>
                  <a:lnTo>
                    <a:pt x="1479265" y="1190299"/>
                  </a:lnTo>
                  <a:lnTo>
                    <a:pt x="1447510" y="1221014"/>
                  </a:lnTo>
                  <a:lnTo>
                    <a:pt x="1413806" y="1250122"/>
                  </a:lnTo>
                  <a:lnTo>
                    <a:pt x="1378241" y="1277547"/>
                  </a:lnTo>
                  <a:lnTo>
                    <a:pt x="1340902" y="1303213"/>
                  </a:lnTo>
                  <a:lnTo>
                    <a:pt x="1301878" y="1327045"/>
                  </a:lnTo>
                  <a:lnTo>
                    <a:pt x="1261255" y="1348966"/>
                  </a:lnTo>
                  <a:lnTo>
                    <a:pt x="1219122" y="1368901"/>
                  </a:lnTo>
                  <a:lnTo>
                    <a:pt x="1175566" y="1386774"/>
                  </a:lnTo>
                  <a:lnTo>
                    <a:pt x="1130675" y="1402510"/>
                  </a:lnTo>
                  <a:lnTo>
                    <a:pt x="1084536" y="1416033"/>
                  </a:lnTo>
                  <a:lnTo>
                    <a:pt x="1037238" y="1427267"/>
                  </a:lnTo>
                  <a:lnTo>
                    <a:pt x="988867" y="1436136"/>
                  </a:lnTo>
                  <a:lnTo>
                    <a:pt x="939512" y="1442565"/>
                  </a:lnTo>
                  <a:lnTo>
                    <a:pt x="889260" y="1446478"/>
                  </a:lnTo>
                  <a:lnTo>
                    <a:pt x="838199" y="1447799"/>
                  </a:lnTo>
                  <a:lnTo>
                    <a:pt x="787139" y="1446478"/>
                  </a:lnTo>
                  <a:lnTo>
                    <a:pt x="736887" y="1442565"/>
                  </a:lnTo>
                  <a:lnTo>
                    <a:pt x="687532" y="1436136"/>
                  </a:lnTo>
                  <a:lnTo>
                    <a:pt x="639162" y="1427267"/>
                  </a:lnTo>
                  <a:lnTo>
                    <a:pt x="591863" y="1416033"/>
                  </a:lnTo>
                  <a:lnTo>
                    <a:pt x="545725" y="1402510"/>
                  </a:lnTo>
                  <a:lnTo>
                    <a:pt x="500834" y="1386774"/>
                  </a:lnTo>
                  <a:lnTo>
                    <a:pt x="457278" y="1368901"/>
                  </a:lnTo>
                  <a:lnTo>
                    <a:pt x="415144" y="1348966"/>
                  </a:lnTo>
                  <a:lnTo>
                    <a:pt x="374522" y="1327045"/>
                  </a:lnTo>
                  <a:lnTo>
                    <a:pt x="335497" y="1303213"/>
                  </a:lnTo>
                  <a:lnTo>
                    <a:pt x="298158" y="1277547"/>
                  </a:lnTo>
                  <a:lnTo>
                    <a:pt x="262593" y="1250122"/>
                  </a:lnTo>
                  <a:lnTo>
                    <a:pt x="228889" y="1221014"/>
                  </a:lnTo>
                  <a:lnTo>
                    <a:pt x="197134" y="1190299"/>
                  </a:lnTo>
                  <a:lnTo>
                    <a:pt x="167415" y="1158052"/>
                  </a:lnTo>
                  <a:lnTo>
                    <a:pt x="139821" y="1124349"/>
                  </a:lnTo>
                  <a:lnTo>
                    <a:pt x="114439" y="1089266"/>
                  </a:lnTo>
                  <a:lnTo>
                    <a:pt x="91356" y="1052878"/>
                  </a:lnTo>
                  <a:lnTo>
                    <a:pt x="70660" y="1015261"/>
                  </a:lnTo>
                  <a:lnTo>
                    <a:pt x="52440" y="976492"/>
                  </a:lnTo>
                  <a:lnTo>
                    <a:pt x="36782" y="936645"/>
                  </a:lnTo>
                  <a:lnTo>
                    <a:pt x="23774" y="895796"/>
                  </a:lnTo>
                  <a:lnTo>
                    <a:pt x="13504" y="854021"/>
                  </a:lnTo>
                  <a:lnTo>
                    <a:pt x="6060" y="811397"/>
                  </a:lnTo>
                  <a:lnTo>
                    <a:pt x="1529" y="767997"/>
                  </a:lnTo>
                  <a:lnTo>
                    <a:pt x="0" y="723899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1663700" y="2366645"/>
            <a:ext cx="939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0">
                <a:latin typeface="Microsoft JhengHei"/>
                <a:cs typeface="Microsoft JhengHei"/>
              </a:rPr>
              <a:t>知名度</a:t>
            </a:r>
            <a:endParaRPr sz="2400">
              <a:latin typeface="Microsoft JhengHei"/>
              <a:cs typeface="Microsoft JhengHei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1443036" y="4338637"/>
            <a:ext cx="1685925" cy="1457325"/>
            <a:chOff x="1443036" y="4338637"/>
            <a:chExt cx="1685925" cy="1457325"/>
          </a:xfrm>
        </p:grpSpPr>
        <p:sp>
          <p:nvSpPr>
            <p:cNvPr id="12" name="object 12"/>
            <p:cNvSpPr/>
            <p:nvPr/>
          </p:nvSpPr>
          <p:spPr>
            <a:xfrm>
              <a:off x="1447799" y="4343399"/>
              <a:ext cx="1676400" cy="1447800"/>
            </a:xfrm>
            <a:custGeom>
              <a:rect l="l" t="t" r="r" b="b"/>
              <a:pathLst>
                <a:path w="1676400" h="1447800">
                  <a:moveTo>
                    <a:pt x="838199" y="0"/>
                  </a:moveTo>
                  <a:close/>
                </a:path>
                <a:path w="1676400" h="1447800">
                  <a:moveTo>
                    <a:pt x="1676399" y="723900"/>
                  </a:moveTo>
                  <a:lnTo>
                    <a:pt x="0" y="723900"/>
                  </a:lnTo>
                  <a:lnTo>
                    <a:pt x="1530" y="679801"/>
                  </a:lnTo>
                  <a:lnTo>
                    <a:pt x="6061" y="636402"/>
                  </a:lnTo>
                  <a:lnTo>
                    <a:pt x="13505" y="593777"/>
                  </a:lnTo>
                  <a:lnTo>
                    <a:pt x="23775" y="552003"/>
                  </a:lnTo>
                  <a:lnTo>
                    <a:pt x="36783" y="511154"/>
                  </a:lnTo>
                  <a:lnTo>
                    <a:pt x="52441" y="471307"/>
                  </a:lnTo>
                  <a:lnTo>
                    <a:pt x="70661" y="432537"/>
                  </a:lnTo>
                  <a:lnTo>
                    <a:pt x="91357" y="394921"/>
                  </a:lnTo>
                  <a:lnTo>
                    <a:pt x="114440" y="358533"/>
                  </a:lnTo>
                  <a:lnTo>
                    <a:pt x="139822" y="323450"/>
                  </a:lnTo>
                  <a:lnTo>
                    <a:pt x="167417" y="289747"/>
                  </a:lnTo>
                  <a:lnTo>
                    <a:pt x="197135" y="257499"/>
                  </a:lnTo>
                  <a:lnTo>
                    <a:pt x="228890" y="226784"/>
                  </a:lnTo>
                  <a:lnTo>
                    <a:pt x="262594" y="197676"/>
                  </a:lnTo>
                  <a:lnTo>
                    <a:pt x="298160" y="170251"/>
                  </a:lnTo>
                  <a:lnTo>
                    <a:pt x="335498" y="144585"/>
                  </a:lnTo>
                  <a:lnTo>
                    <a:pt x="374523" y="120754"/>
                  </a:lnTo>
                  <a:lnTo>
                    <a:pt x="415146" y="98833"/>
                  </a:lnTo>
                  <a:lnTo>
                    <a:pt x="457279" y="78898"/>
                  </a:lnTo>
                  <a:lnTo>
                    <a:pt x="500835" y="61024"/>
                  </a:lnTo>
                  <a:lnTo>
                    <a:pt x="545726" y="45288"/>
                  </a:lnTo>
                  <a:lnTo>
                    <a:pt x="591865" y="31766"/>
                  </a:lnTo>
                  <a:lnTo>
                    <a:pt x="639164" y="20532"/>
                  </a:lnTo>
                  <a:lnTo>
                    <a:pt x="687534" y="11662"/>
                  </a:lnTo>
                  <a:lnTo>
                    <a:pt x="736889" y="5233"/>
                  </a:lnTo>
                  <a:lnTo>
                    <a:pt x="787142" y="1321"/>
                  </a:lnTo>
                  <a:lnTo>
                    <a:pt x="838199" y="0"/>
                  </a:lnTo>
                  <a:lnTo>
                    <a:pt x="889261" y="1321"/>
                  </a:lnTo>
                  <a:lnTo>
                    <a:pt x="939513" y="5234"/>
                  </a:lnTo>
                  <a:lnTo>
                    <a:pt x="988868" y="11663"/>
                  </a:lnTo>
                  <a:lnTo>
                    <a:pt x="1037238" y="20532"/>
                  </a:lnTo>
                  <a:lnTo>
                    <a:pt x="1084537" y="31766"/>
                  </a:lnTo>
                  <a:lnTo>
                    <a:pt x="1130676" y="45289"/>
                  </a:lnTo>
                  <a:lnTo>
                    <a:pt x="1175567" y="61025"/>
                  </a:lnTo>
                  <a:lnTo>
                    <a:pt x="1219123" y="78898"/>
                  </a:lnTo>
                  <a:lnTo>
                    <a:pt x="1261256" y="98833"/>
                  </a:lnTo>
                  <a:lnTo>
                    <a:pt x="1301879" y="120755"/>
                  </a:lnTo>
                  <a:lnTo>
                    <a:pt x="1340903" y="144586"/>
                  </a:lnTo>
                  <a:lnTo>
                    <a:pt x="1378242" y="170252"/>
                  </a:lnTo>
                  <a:lnTo>
                    <a:pt x="1413807" y="197677"/>
                  </a:lnTo>
                  <a:lnTo>
                    <a:pt x="1447511" y="226785"/>
                  </a:lnTo>
                  <a:lnTo>
                    <a:pt x="1479266" y="257501"/>
                  </a:lnTo>
                  <a:lnTo>
                    <a:pt x="1508984" y="289748"/>
                  </a:lnTo>
                  <a:lnTo>
                    <a:pt x="1536579" y="323451"/>
                  </a:lnTo>
                  <a:lnTo>
                    <a:pt x="1561961" y="358534"/>
                  </a:lnTo>
                  <a:lnTo>
                    <a:pt x="1585044" y="394922"/>
                  </a:lnTo>
                  <a:lnTo>
                    <a:pt x="1605739" y="432538"/>
                  </a:lnTo>
                  <a:lnTo>
                    <a:pt x="1623960" y="471308"/>
                  </a:lnTo>
                  <a:lnTo>
                    <a:pt x="1639618" y="511155"/>
                  </a:lnTo>
                  <a:lnTo>
                    <a:pt x="1652625" y="552004"/>
                  </a:lnTo>
                  <a:lnTo>
                    <a:pt x="1662895" y="593778"/>
                  </a:lnTo>
                  <a:lnTo>
                    <a:pt x="1670339" y="636403"/>
                  </a:lnTo>
                  <a:lnTo>
                    <a:pt x="1674870" y="679802"/>
                  </a:lnTo>
                  <a:lnTo>
                    <a:pt x="1676399" y="723900"/>
                  </a:lnTo>
                  <a:close/>
                </a:path>
                <a:path w="1676400" h="1447800">
                  <a:moveTo>
                    <a:pt x="838199" y="1447799"/>
                  </a:moveTo>
                  <a:lnTo>
                    <a:pt x="787139" y="1446478"/>
                  </a:lnTo>
                  <a:lnTo>
                    <a:pt x="736887" y="1442565"/>
                  </a:lnTo>
                  <a:lnTo>
                    <a:pt x="687532" y="1436136"/>
                  </a:lnTo>
                  <a:lnTo>
                    <a:pt x="639162" y="1427267"/>
                  </a:lnTo>
                  <a:lnTo>
                    <a:pt x="591863" y="1416033"/>
                  </a:lnTo>
                  <a:lnTo>
                    <a:pt x="545725" y="1402510"/>
                  </a:lnTo>
                  <a:lnTo>
                    <a:pt x="500834" y="1386774"/>
                  </a:lnTo>
                  <a:lnTo>
                    <a:pt x="457278" y="1368901"/>
                  </a:lnTo>
                  <a:lnTo>
                    <a:pt x="415144" y="1348965"/>
                  </a:lnTo>
                  <a:lnTo>
                    <a:pt x="374522" y="1327044"/>
                  </a:lnTo>
                  <a:lnTo>
                    <a:pt x="335497" y="1303213"/>
                  </a:lnTo>
                  <a:lnTo>
                    <a:pt x="298158" y="1277547"/>
                  </a:lnTo>
                  <a:lnTo>
                    <a:pt x="262593" y="1250122"/>
                  </a:lnTo>
                  <a:lnTo>
                    <a:pt x="228889" y="1221014"/>
                  </a:lnTo>
                  <a:lnTo>
                    <a:pt x="197134" y="1190299"/>
                  </a:lnTo>
                  <a:lnTo>
                    <a:pt x="167415" y="1158052"/>
                  </a:lnTo>
                  <a:lnTo>
                    <a:pt x="139821" y="1124349"/>
                  </a:lnTo>
                  <a:lnTo>
                    <a:pt x="114439" y="1089265"/>
                  </a:lnTo>
                  <a:lnTo>
                    <a:pt x="91356" y="1052877"/>
                  </a:lnTo>
                  <a:lnTo>
                    <a:pt x="70660" y="1015261"/>
                  </a:lnTo>
                  <a:lnTo>
                    <a:pt x="52440" y="976491"/>
                  </a:lnTo>
                  <a:lnTo>
                    <a:pt x="36782" y="936644"/>
                  </a:lnTo>
                  <a:lnTo>
                    <a:pt x="23774" y="895796"/>
                  </a:lnTo>
                  <a:lnTo>
                    <a:pt x="13504" y="854021"/>
                  </a:lnTo>
                  <a:lnTo>
                    <a:pt x="6060" y="811396"/>
                  </a:lnTo>
                  <a:lnTo>
                    <a:pt x="1529" y="767997"/>
                  </a:lnTo>
                  <a:lnTo>
                    <a:pt x="0" y="723899"/>
                  </a:lnTo>
                  <a:lnTo>
                    <a:pt x="1676399" y="723900"/>
                  </a:lnTo>
                  <a:lnTo>
                    <a:pt x="1674870" y="767997"/>
                  </a:lnTo>
                  <a:lnTo>
                    <a:pt x="1670339" y="811396"/>
                  </a:lnTo>
                  <a:lnTo>
                    <a:pt x="1662895" y="854021"/>
                  </a:lnTo>
                  <a:lnTo>
                    <a:pt x="1652625" y="895796"/>
                  </a:lnTo>
                  <a:lnTo>
                    <a:pt x="1639617" y="936644"/>
                  </a:lnTo>
                  <a:lnTo>
                    <a:pt x="1623959" y="976491"/>
                  </a:lnTo>
                  <a:lnTo>
                    <a:pt x="1605739" y="1015261"/>
                  </a:lnTo>
                  <a:lnTo>
                    <a:pt x="1585043" y="1052878"/>
                  </a:lnTo>
                  <a:lnTo>
                    <a:pt x="1561960" y="1089265"/>
                  </a:lnTo>
                  <a:lnTo>
                    <a:pt x="1536578" y="1124349"/>
                  </a:lnTo>
                  <a:lnTo>
                    <a:pt x="1508984" y="1158052"/>
                  </a:lnTo>
                  <a:lnTo>
                    <a:pt x="1479265" y="1190299"/>
                  </a:lnTo>
                  <a:lnTo>
                    <a:pt x="1447510" y="1221014"/>
                  </a:lnTo>
                  <a:lnTo>
                    <a:pt x="1413806" y="1250122"/>
                  </a:lnTo>
                  <a:lnTo>
                    <a:pt x="1378241" y="1277547"/>
                  </a:lnTo>
                  <a:lnTo>
                    <a:pt x="1340902" y="1303213"/>
                  </a:lnTo>
                  <a:lnTo>
                    <a:pt x="1301878" y="1327044"/>
                  </a:lnTo>
                  <a:lnTo>
                    <a:pt x="1261255" y="1348966"/>
                  </a:lnTo>
                  <a:lnTo>
                    <a:pt x="1219122" y="1368901"/>
                  </a:lnTo>
                  <a:lnTo>
                    <a:pt x="1175566" y="1386774"/>
                  </a:lnTo>
                  <a:lnTo>
                    <a:pt x="1130675" y="1402510"/>
                  </a:lnTo>
                  <a:lnTo>
                    <a:pt x="1084536" y="1416033"/>
                  </a:lnTo>
                  <a:lnTo>
                    <a:pt x="1037238" y="1427267"/>
                  </a:lnTo>
                  <a:lnTo>
                    <a:pt x="988867" y="1436136"/>
                  </a:lnTo>
                  <a:lnTo>
                    <a:pt x="939512" y="1442565"/>
                  </a:lnTo>
                  <a:lnTo>
                    <a:pt x="889260" y="1446478"/>
                  </a:lnTo>
                  <a:lnTo>
                    <a:pt x="838199" y="1447799"/>
                  </a:lnTo>
                  <a:close/>
                </a:path>
              </a:pathLst>
            </a:custGeom>
            <a:solidFill>
              <a:srgbClr val="FFFF9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1447799" y="4343399"/>
              <a:ext cx="1676400" cy="1447800"/>
            </a:xfrm>
            <a:custGeom>
              <a:rect l="l" t="t" r="r" b="b"/>
              <a:pathLst>
                <a:path w="1676400" h="1447800">
                  <a:moveTo>
                    <a:pt x="0" y="723900"/>
                  </a:moveTo>
                  <a:lnTo>
                    <a:pt x="1530" y="679802"/>
                  </a:lnTo>
                  <a:lnTo>
                    <a:pt x="6061" y="636403"/>
                  </a:lnTo>
                  <a:lnTo>
                    <a:pt x="13505" y="593778"/>
                  </a:lnTo>
                  <a:lnTo>
                    <a:pt x="23774" y="552004"/>
                  </a:lnTo>
                  <a:lnTo>
                    <a:pt x="36782" y="511155"/>
                  </a:lnTo>
                  <a:lnTo>
                    <a:pt x="52440" y="471308"/>
                  </a:lnTo>
                  <a:lnTo>
                    <a:pt x="70661" y="432538"/>
                  </a:lnTo>
                  <a:lnTo>
                    <a:pt x="91356" y="394922"/>
                  </a:lnTo>
                  <a:lnTo>
                    <a:pt x="114439" y="358534"/>
                  </a:lnTo>
                  <a:lnTo>
                    <a:pt x="139821" y="323451"/>
                  </a:lnTo>
                  <a:lnTo>
                    <a:pt x="167416" y="289748"/>
                  </a:lnTo>
                  <a:lnTo>
                    <a:pt x="197134" y="257501"/>
                  </a:lnTo>
                  <a:lnTo>
                    <a:pt x="228889" y="226785"/>
                  </a:lnTo>
                  <a:lnTo>
                    <a:pt x="262593" y="197677"/>
                  </a:lnTo>
                  <a:lnTo>
                    <a:pt x="298158" y="170252"/>
                  </a:lnTo>
                  <a:lnTo>
                    <a:pt x="335497" y="144586"/>
                  </a:lnTo>
                  <a:lnTo>
                    <a:pt x="374522" y="120755"/>
                  </a:lnTo>
                  <a:lnTo>
                    <a:pt x="415144" y="98833"/>
                  </a:lnTo>
                  <a:lnTo>
                    <a:pt x="457277" y="78898"/>
                  </a:lnTo>
                  <a:lnTo>
                    <a:pt x="500833" y="61025"/>
                  </a:lnTo>
                  <a:lnTo>
                    <a:pt x="545725" y="45289"/>
                  </a:lnTo>
                  <a:lnTo>
                    <a:pt x="591863" y="31766"/>
                  </a:lnTo>
                  <a:lnTo>
                    <a:pt x="639162" y="20532"/>
                  </a:lnTo>
                  <a:lnTo>
                    <a:pt x="687532" y="11663"/>
                  </a:lnTo>
                  <a:lnTo>
                    <a:pt x="736887" y="5234"/>
                  </a:lnTo>
                  <a:lnTo>
                    <a:pt x="787139" y="1321"/>
                  </a:lnTo>
                  <a:lnTo>
                    <a:pt x="838200" y="0"/>
                  </a:lnTo>
                  <a:lnTo>
                    <a:pt x="889260" y="1321"/>
                  </a:lnTo>
                  <a:lnTo>
                    <a:pt x="939511" y="5233"/>
                  </a:lnTo>
                  <a:lnTo>
                    <a:pt x="988866" y="11662"/>
                  </a:lnTo>
                  <a:lnTo>
                    <a:pt x="1037237" y="20532"/>
                  </a:lnTo>
                  <a:lnTo>
                    <a:pt x="1084535" y="31766"/>
                  </a:lnTo>
                  <a:lnTo>
                    <a:pt x="1130674" y="45288"/>
                  </a:lnTo>
                  <a:lnTo>
                    <a:pt x="1175565" y="61024"/>
                  </a:lnTo>
                  <a:lnTo>
                    <a:pt x="1219121" y="78898"/>
                  </a:lnTo>
                  <a:lnTo>
                    <a:pt x="1261255" y="98833"/>
                  </a:lnTo>
                  <a:lnTo>
                    <a:pt x="1301877" y="120754"/>
                  </a:lnTo>
                  <a:lnTo>
                    <a:pt x="1340902" y="144585"/>
                  </a:lnTo>
                  <a:lnTo>
                    <a:pt x="1378241" y="170251"/>
                  </a:lnTo>
                  <a:lnTo>
                    <a:pt x="1413806" y="197676"/>
                  </a:lnTo>
                  <a:lnTo>
                    <a:pt x="1447510" y="226784"/>
                  </a:lnTo>
                  <a:lnTo>
                    <a:pt x="1479265" y="257499"/>
                  </a:lnTo>
                  <a:lnTo>
                    <a:pt x="1508984" y="289747"/>
                  </a:lnTo>
                  <a:lnTo>
                    <a:pt x="1536578" y="323450"/>
                  </a:lnTo>
                  <a:lnTo>
                    <a:pt x="1561960" y="358533"/>
                  </a:lnTo>
                  <a:lnTo>
                    <a:pt x="1585043" y="394921"/>
                  </a:lnTo>
                  <a:lnTo>
                    <a:pt x="1605739" y="432537"/>
                  </a:lnTo>
                  <a:lnTo>
                    <a:pt x="1623959" y="471307"/>
                  </a:lnTo>
                  <a:lnTo>
                    <a:pt x="1639617" y="511154"/>
                  </a:lnTo>
                  <a:lnTo>
                    <a:pt x="1652625" y="552003"/>
                  </a:lnTo>
                  <a:lnTo>
                    <a:pt x="1662895" y="593777"/>
                  </a:lnTo>
                  <a:lnTo>
                    <a:pt x="1670339" y="636402"/>
                  </a:lnTo>
                  <a:lnTo>
                    <a:pt x="1674870" y="679801"/>
                  </a:lnTo>
                  <a:lnTo>
                    <a:pt x="1676400" y="723899"/>
                  </a:lnTo>
                  <a:lnTo>
                    <a:pt x="1674870" y="767997"/>
                  </a:lnTo>
                  <a:lnTo>
                    <a:pt x="1670339" y="811396"/>
                  </a:lnTo>
                  <a:lnTo>
                    <a:pt x="1662895" y="854021"/>
                  </a:lnTo>
                  <a:lnTo>
                    <a:pt x="1652625" y="895796"/>
                  </a:lnTo>
                  <a:lnTo>
                    <a:pt x="1639617" y="936644"/>
                  </a:lnTo>
                  <a:lnTo>
                    <a:pt x="1623959" y="976491"/>
                  </a:lnTo>
                  <a:lnTo>
                    <a:pt x="1605739" y="1015261"/>
                  </a:lnTo>
                  <a:lnTo>
                    <a:pt x="1585043" y="1052877"/>
                  </a:lnTo>
                  <a:lnTo>
                    <a:pt x="1561960" y="1089265"/>
                  </a:lnTo>
                  <a:lnTo>
                    <a:pt x="1536578" y="1124349"/>
                  </a:lnTo>
                  <a:lnTo>
                    <a:pt x="1508984" y="1158052"/>
                  </a:lnTo>
                  <a:lnTo>
                    <a:pt x="1479265" y="1190299"/>
                  </a:lnTo>
                  <a:lnTo>
                    <a:pt x="1447510" y="1221014"/>
                  </a:lnTo>
                  <a:lnTo>
                    <a:pt x="1413806" y="1250122"/>
                  </a:lnTo>
                  <a:lnTo>
                    <a:pt x="1378241" y="1277547"/>
                  </a:lnTo>
                  <a:lnTo>
                    <a:pt x="1340902" y="1303213"/>
                  </a:lnTo>
                  <a:lnTo>
                    <a:pt x="1301878" y="1327044"/>
                  </a:lnTo>
                  <a:lnTo>
                    <a:pt x="1261255" y="1348966"/>
                  </a:lnTo>
                  <a:lnTo>
                    <a:pt x="1219122" y="1368901"/>
                  </a:lnTo>
                  <a:lnTo>
                    <a:pt x="1175566" y="1386774"/>
                  </a:lnTo>
                  <a:lnTo>
                    <a:pt x="1130675" y="1402510"/>
                  </a:lnTo>
                  <a:lnTo>
                    <a:pt x="1084536" y="1416033"/>
                  </a:lnTo>
                  <a:lnTo>
                    <a:pt x="1037238" y="1427267"/>
                  </a:lnTo>
                  <a:lnTo>
                    <a:pt x="988867" y="1436136"/>
                  </a:lnTo>
                  <a:lnTo>
                    <a:pt x="939512" y="1442565"/>
                  </a:lnTo>
                  <a:lnTo>
                    <a:pt x="889260" y="1446478"/>
                  </a:lnTo>
                  <a:lnTo>
                    <a:pt x="838199" y="1447799"/>
                  </a:lnTo>
                  <a:lnTo>
                    <a:pt x="787139" y="1446478"/>
                  </a:lnTo>
                  <a:lnTo>
                    <a:pt x="736887" y="1442565"/>
                  </a:lnTo>
                  <a:lnTo>
                    <a:pt x="687532" y="1436136"/>
                  </a:lnTo>
                  <a:lnTo>
                    <a:pt x="639162" y="1427267"/>
                  </a:lnTo>
                  <a:lnTo>
                    <a:pt x="591863" y="1416033"/>
                  </a:lnTo>
                  <a:lnTo>
                    <a:pt x="545725" y="1402510"/>
                  </a:lnTo>
                  <a:lnTo>
                    <a:pt x="500834" y="1386774"/>
                  </a:lnTo>
                  <a:lnTo>
                    <a:pt x="457278" y="1368901"/>
                  </a:lnTo>
                  <a:lnTo>
                    <a:pt x="415144" y="1348965"/>
                  </a:lnTo>
                  <a:lnTo>
                    <a:pt x="374522" y="1327044"/>
                  </a:lnTo>
                  <a:lnTo>
                    <a:pt x="335497" y="1303213"/>
                  </a:lnTo>
                  <a:lnTo>
                    <a:pt x="298158" y="1277547"/>
                  </a:lnTo>
                  <a:lnTo>
                    <a:pt x="262593" y="1250122"/>
                  </a:lnTo>
                  <a:lnTo>
                    <a:pt x="228889" y="1221014"/>
                  </a:lnTo>
                  <a:lnTo>
                    <a:pt x="197134" y="1190299"/>
                  </a:lnTo>
                  <a:lnTo>
                    <a:pt x="167415" y="1158052"/>
                  </a:lnTo>
                  <a:lnTo>
                    <a:pt x="139821" y="1124349"/>
                  </a:lnTo>
                  <a:lnTo>
                    <a:pt x="114439" y="1089265"/>
                  </a:lnTo>
                  <a:lnTo>
                    <a:pt x="91356" y="1052878"/>
                  </a:lnTo>
                  <a:lnTo>
                    <a:pt x="70660" y="1015261"/>
                  </a:lnTo>
                  <a:lnTo>
                    <a:pt x="52440" y="976491"/>
                  </a:lnTo>
                  <a:lnTo>
                    <a:pt x="36782" y="936644"/>
                  </a:lnTo>
                  <a:lnTo>
                    <a:pt x="23774" y="895796"/>
                  </a:lnTo>
                  <a:lnTo>
                    <a:pt x="13504" y="854021"/>
                  </a:lnTo>
                  <a:lnTo>
                    <a:pt x="6060" y="811396"/>
                  </a:lnTo>
                  <a:lnTo>
                    <a:pt x="1529" y="767997"/>
                  </a:lnTo>
                  <a:lnTo>
                    <a:pt x="0" y="723899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4" name="object 14"/>
          <p:cNvSpPr txBox="1"/>
          <p:nvPr/>
        </p:nvSpPr>
        <p:spPr>
          <a:xfrm>
            <a:off x="1511300" y="4881245"/>
            <a:ext cx="15494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latin typeface="Microsoft JhengHei"/>
                <a:cs typeface="Microsoft JhengHei"/>
              </a:rPr>
              <a:t>品质认知度</a:t>
            </a:r>
            <a:endParaRPr sz="2400">
              <a:latin typeface="Microsoft JhengHei"/>
              <a:cs typeface="Microsoft JhengHei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4186236" y="4948237"/>
            <a:ext cx="1685925" cy="1457325"/>
            <a:chOff x="4186236" y="4948237"/>
            <a:chExt cx="1685925" cy="1457325"/>
          </a:xfrm>
        </p:grpSpPr>
        <p:sp>
          <p:nvSpPr>
            <p:cNvPr id="16" name="object 16"/>
            <p:cNvSpPr/>
            <p:nvPr/>
          </p:nvSpPr>
          <p:spPr>
            <a:xfrm>
              <a:off x="4190998" y="4952999"/>
              <a:ext cx="1676400" cy="1447800"/>
            </a:xfrm>
            <a:custGeom>
              <a:rect l="l" t="t" r="r" b="b"/>
              <a:pathLst>
                <a:path w="1676400" h="1447800">
                  <a:moveTo>
                    <a:pt x="838199" y="0"/>
                  </a:moveTo>
                  <a:close/>
                </a:path>
                <a:path w="1676400" h="1447800">
                  <a:moveTo>
                    <a:pt x="1676399" y="723900"/>
                  </a:moveTo>
                  <a:lnTo>
                    <a:pt x="0" y="723900"/>
                  </a:lnTo>
                  <a:lnTo>
                    <a:pt x="1530" y="679801"/>
                  </a:lnTo>
                  <a:lnTo>
                    <a:pt x="6061" y="636402"/>
                  </a:lnTo>
                  <a:lnTo>
                    <a:pt x="13505" y="593777"/>
                  </a:lnTo>
                  <a:lnTo>
                    <a:pt x="23775" y="552003"/>
                  </a:lnTo>
                  <a:lnTo>
                    <a:pt x="36783" y="511154"/>
                  </a:lnTo>
                  <a:lnTo>
                    <a:pt x="52441" y="471307"/>
                  </a:lnTo>
                  <a:lnTo>
                    <a:pt x="70661" y="432537"/>
                  </a:lnTo>
                  <a:lnTo>
                    <a:pt x="91357" y="394921"/>
                  </a:lnTo>
                  <a:lnTo>
                    <a:pt x="114440" y="358533"/>
                  </a:lnTo>
                  <a:lnTo>
                    <a:pt x="139822" y="323450"/>
                  </a:lnTo>
                  <a:lnTo>
                    <a:pt x="167417" y="289747"/>
                  </a:lnTo>
                  <a:lnTo>
                    <a:pt x="197135" y="257499"/>
                  </a:lnTo>
                  <a:lnTo>
                    <a:pt x="228890" y="226784"/>
                  </a:lnTo>
                  <a:lnTo>
                    <a:pt x="262595" y="197676"/>
                  </a:lnTo>
                  <a:lnTo>
                    <a:pt x="298160" y="170251"/>
                  </a:lnTo>
                  <a:lnTo>
                    <a:pt x="335499" y="144585"/>
                  </a:lnTo>
                  <a:lnTo>
                    <a:pt x="374523" y="120754"/>
                  </a:lnTo>
                  <a:lnTo>
                    <a:pt x="415146" y="98833"/>
                  </a:lnTo>
                  <a:lnTo>
                    <a:pt x="457279" y="78898"/>
                  </a:lnTo>
                  <a:lnTo>
                    <a:pt x="500835" y="61024"/>
                  </a:lnTo>
                  <a:lnTo>
                    <a:pt x="545726" y="45288"/>
                  </a:lnTo>
                  <a:lnTo>
                    <a:pt x="591865" y="31766"/>
                  </a:lnTo>
                  <a:lnTo>
                    <a:pt x="639164" y="20532"/>
                  </a:lnTo>
                  <a:lnTo>
                    <a:pt x="687534" y="11662"/>
                  </a:lnTo>
                  <a:lnTo>
                    <a:pt x="736890" y="5233"/>
                  </a:lnTo>
                  <a:lnTo>
                    <a:pt x="787142" y="1321"/>
                  </a:lnTo>
                  <a:lnTo>
                    <a:pt x="838199" y="0"/>
                  </a:lnTo>
                  <a:lnTo>
                    <a:pt x="889261" y="1321"/>
                  </a:lnTo>
                  <a:lnTo>
                    <a:pt x="939513" y="5234"/>
                  </a:lnTo>
                  <a:lnTo>
                    <a:pt x="988868" y="11663"/>
                  </a:lnTo>
                  <a:lnTo>
                    <a:pt x="1037239" y="20532"/>
                  </a:lnTo>
                  <a:lnTo>
                    <a:pt x="1084537" y="31766"/>
                  </a:lnTo>
                  <a:lnTo>
                    <a:pt x="1130676" y="45289"/>
                  </a:lnTo>
                  <a:lnTo>
                    <a:pt x="1175567" y="61025"/>
                  </a:lnTo>
                  <a:lnTo>
                    <a:pt x="1219123" y="78898"/>
                  </a:lnTo>
                  <a:lnTo>
                    <a:pt x="1261256" y="98833"/>
                  </a:lnTo>
                  <a:lnTo>
                    <a:pt x="1301879" y="120755"/>
                  </a:lnTo>
                  <a:lnTo>
                    <a:pt x="1340903" y="144586"/>
                  </a:lnTo>
                  <a:lnTo>
                    <a:pt x="1378242" y="170252"/>
                  </a:lnTo>
                  <a:lnTo>
                    <a:pt x="1413807" y="197677"/>
                  </a:lnTo>
                  <a:lnTo>
                    <a:pt x="1447511" y="226785"/>
                  </a:lnTo>
                  <a:lnTo>
                    <a:pt x="1479266" y="257501"/>
                  </a:lnTo>
                  <a:lnTo>
                    <a:pt x="1508984" y="289748"/>
                  </a:lnTo>
                  <a:lnTo>
                    <a:pt x="1536579" y="323451"/>
                  </a:lnTo>
                  <a:lnTo>
                    <a:pt x="1561961" y="358534"/>
                  </a:lnTo>
                  <a:lnTo>
                    <a:pt x="1585044" y="394922"/>
                  </a:lnTo>
                  <a:lnTo>
                    <a:pt x="1605739" y="432538"/>
                  </a:lnTo>
                  <a:lnTo>
                    <a:pt x="1623960" y="471308"/>
                  </a:lnTo>
                  <a:lnTo>
                    <a:pt x="1639618" y="511155"/>
                  </a:lnTo>
                  <a:lnTo>
                    <a:pt x="1652625" y="552004"/>
                  </a:lnTo>
                  <a:lnTo>
                    <a:pt x="1662895" y="593778"/>
                  </a:lnTo>
                  <a:lnTo>
                    <a:pt x="1670339" y="636403"/>
                  </a:lnTo>
                  <a:lnTo>
                    <a:pt x="1674870" y="679802"/>
                  </a:lnTo>
                  <a:lnTo>
                    <a:pt x="1676399" y="723900"/>
                  </a:lnTo>
                  <a:close/>
                </a:path>
                <a:path w="1676400" h="1447800">
                  <a:moveTo>
                    <a:pt x="838200" y="1447799"/>
                  </a:moveTo>
                  <a:lnTo>
                    <a:pt x="787139" y="1446478"/>
                  </a:lnTo>
                  <a:lnTo>
                    <a:pt x="736887" y="1442565"/>
                  </a:lnTo>
                  <a:lnTo>
                    <a:pt x="687532" y="1436136"/>
                  </a:lnTo>
                  <a:lnTo>
                    <a:pt x="639162" y="1427267"/>
                  </a:lnTo>
                  <a:lnTo>
                    <a:pt x="591863" y="1416033"/>
                  </a:lnTo>
                  <a:lnTo>
                    <a:pt x="545725" y="1402510"/>
                  </a:lnTo>
                  <a:lnTo>
                    <a:pt x="500833" y="1386774"/>
                  </a:lnTo>
                  <a:lnTo>
                    <a:pt x="457277" y="1368901"/>
                  </a:lnTo>
                  <a:lnTo>
                    <a:pt x="415144" y="1348965"/>
                  </a:lnTo>
                  <a:lnTo>
                    <a:pt x="374521" y="1327044"/>
                  </a:lnTo>
                  <a:lnTo>
                    <a:pt x="335497" y="1303213"/>
                  </a:lnTo>
                  <a:lnTo>
                    <a:pt x="298158" y="1277547"/>
                  </a:lnTo>
                  <a:lnTo>
                    <a:pt x="262593" y="1250122"/>
                  </a:lnTo>
                  <a:lnTo>
                    <a:pt x="228889" y="1221014"/>
                  </a:lnTo>
                  <a:lnTo>
                    <a:pt x="197134" y="1190299"/>
                  </a:lnTo>
                  <a:lnTo>
                    <a:pt x="167415" y="1158052"/>
                  </a:lnTo>
                  <a:lnTo>
                    <a:pt x="139821" y="1124349"/>
                  </a:lnTo>
                  <a:lnTo>
                    <a:pt x="114438" y="1089265"/>
                  </a:lnTo>
                  <a:lnTo>
                    <a:pt x="91356" y="1052877"/>
                  </a:lnTo>
                  <a:lnTo>
                    <a:pt x="70660" y="1015261"/>
                  </a:lnTo>
                  <a:lnTo>
                    <a:pt x="52439" y="976491"/>
                  </a:lnTo>
                  <a:lnTo>
                    <a:pt x="36781" y="936644"/>
                  </a:lnTo>
                  <a:lnTo>
                    <a:pt x="23774" y="895796"/>
                  </a:lnTo>
                  <a:lnTo>
                    <a:pt x="13504" y="854021"/>
                  </a:lnTo>
                  <a:lnTo>
                    <a:pt x="6060" y="811396"/>
                  </a:lnTo>
                  <a:lnTo>
                    <a:pt x="1529" y="767997"/>
                  </a:lnTo>
                  <a:lnTo>
                    <a:pt x="0" y="723899"/>
                  </a:lnTo>
                  <a:lnTo>
                    <a:pt x="1676399" y="723900"/>
                  </a:lnTo>
                  <a:lnTo>
                    <a:pt x="1674869" y="767997"/>
                  </a:lnTo>
                  <a:lnTo>
                    <a:pt x="1670339" y="811396"/>
                  </a:lnTo>
                  <a:lnTo>
                    <a:pt x="1662895" y="854021"/>
                  </a:lnTo>
                  <a:lnTo>
                    <a:pt x="1652625" y="895796"/>
                  </a:lnTo>
                  <a:lnTo>
                    <a:pt x="1639617" y="936644"/>
                  </a:lnTo>
                  <a:lnTo>
                    <a:pt x="1623959" y="976491"/>
                  </a:lnTo>
                  <a:lnTo>
                    <a:pt x="1605739" y="1015261"/>
                  </a:lnTo>
                  <a:lnTo>
                    <a:pt x="1585043" y="1052878"/>
                  </a:lnTo>
                  <a:lnTo>
                    <a:pt x="1561960" y="1089265"/>
                  </a:lnTo>
                  <a:lnTo>
                    <a:pt x="1536578" y="1124349"/>
                  </a:lnTo>
                  <a:lnTo>
                    <a:pt x="1508983" y="1158052"/>
                  </a:lnTo>
                  <a:lnTo>
                    <a:pt x="1479265" y="1190299"/>
                  </a:lnTo>
                  <a:lnTo>
                    <a:pt x="1447510" y="1221014"/>
                  </a:lnTo>
                  <a:lnTo>
                    <a:pt x="1413806" y="1250122"/>
                  </a:lnTo>
                  <a:lnTo>
                    <a:pt x="1378241" y="1277547"/>
                  </a:lnTo>
                  <a:lnTo>
                    <a:pt x="1340902" y="1303213"/>
                  </a:lnTo>
                  <a:lnTo>
                    <a:pt x="1301878" y="1327044"/>
                  </a:lnTo>
                  <a:lnTo>
                    <a:pt x="1261255" y="1348966"/>
                  </a:lnTo>
                  <a:lnTo>
                    <a:pt x="1219122" y="1368901"/>
                  </a:lnTo>
                  <a:lnTo>
                    <a:pt x="1175566" y="1386774"/>
                  </a:lnTo>
                  <a:lnTo>
                    <a:pt x="1130674" y="1402510"/>
                  </a:lnTo>
                  <a:lnTo>
                    <a:pt x="1084536" y="1416033"/>
                  </a:lnTo>
                  <a:lnTo>
                    <a:pt x="1037237" y="1427267"/>
                  </a:lnTo>
                  <a:lnTo>
                    <a:pt x="988867" y="1436136"/>
                  </a:lnTo>
                  <a:lnTo>
                    <a:pt x="939512" y="1442565"/>
                  </a:lnTo>
                  <a:lnTo>
                    <a:pt x="889260" y="1446478"/>
                  </a:lnTo>
                  <a:lnTo>
                    <a:pt x="838200" y="1447799"/>
                  </a:lnTo>
                  <a:close/>
                </a:path>
              </a:pathLst>
            </a:custGeom>
            <a:solidFill>
              <a:srgbClr val="FFCC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4190998" y="4952999"/>
              <a:ext cx="1676400" cy="1447800"/>
            </a:xfrm>
            <a:custGeom>
              <a:rect l="l" t="t" r="r" b="b"/>
              <a:pathLst>
                <a:path w="1676400" h="1447800">
                  <a:moveTo>
                    <a:pt x="0" y="723900"/>
                  </a:moveTo>
                  <a:lnTo>
                    <a:pt x="1530" y="679802"/>
                  </a:lnTo>
                  <a:lnTo>
                    <a:pt x="6061" y="636403"/>
                  </a:lnTo>
                  <a:lnTo>
                    <a:pt x="13505" y="593778"/>
                  </a:lnTo>
                  <a:lnTo>
                    <a:pt x="23774" y="552004"/>
                  </a:lnTo>
                  <a:lnTo>
                    <a:pt x="36782" y="511155"/>
                  </a:lnTo>
                  <a:lnTo>
                    <a:pt x="52440" y="471308"/>
                  </a:lnTo>
                  <a:lnTo>
                    <a:pt x="70661" y="432538"/>
                  </a:lnTo>
                  <a:lnTo>
                    <a:pt x="91356" y="394922"/>
                  </a:lnTo>
                  <a:lnTo>
                    <a:pt x="114439" y="358534"/>
                  </a:lnTo>
                  <a:lnTo>
                    <a:pt x="139821" y="323451"/>
                  </a:lnTo>
                  <a:lnTo>
                    <a:pt x="167416" y="289748"/>
                  </a:lnTo>
                  <a:lnTo>
                    <a:pt x="197134" y="257501"/>
                  </a:lnTo>
                  <a:lnTo>
                    <a:pt x="228889" y="226785"/>
                  </a:lnTo>
                  <a:lnTo>
                    <a:pt x="262593" y="197677"/>
                  </a:lnTo>
                  <a:lnTo>
                    <a:pt x="298158" y="170252"/>
                  </a:lnTo>
                  <a:lnTo>
                    <a:pt x="335497" y="144586"/>
                  </a:lnTo>
                  <a:lnTo>
                    <a:pt x="374522" y="120755"/>
                  </a:lnTo>
                  <a:lnTo>
                    <a:pt x="415144" y="98833"/>
                  </a:lnTo>
                  <a:lnTo>
                    <a:pt x="457278" y="78898"/>
                  </a:lnTo>
                  <a:lnTo>
                    <a:pt x="500834" y="61025"/>
                  </a:lnTo>
                  <a:lnTo>
                    <a:pt x="545725" y="45289"/>
                  </a:lnTo>
                  <a:lnTo>
                    <a:pt x="591863" y="31766"/>
                  </a:lnTo>
                  <a:lnTo>
                    <a:pt x="639162" y="20532"/>
                  </a:lnTo>
                  <a:lnTo>
                    <a:pt x="687532" y="11663"/>
                  </a:lnTo>
                  <a:lnTo>
                    <a:pt x="736887" y="5234"/>
                  </a:lnTo>
                  <a:lnTo>
                    <a:pt x="787139" y="1321"/>
                  </a:lnTo>
                  <a:lnTo>
                    <a:pt x="838200" y="0"/>
                  </a:lnTo>
                  <a:lnTo>
                    <a:pt x="889260" y="1321"/>
                  </a:lnTo>
                  <a:lnTo>
                    <a:pt x="939512" y="5233"/>
                  </a:lnTo>
                  <a:lnTo>
                    <a:pt x="988867" y="11662"/>
                  </a:lnTo>
                  <a:lnTo>
                    <a:pt x="1037237" y="20532"/>
                  </a:lnTo>
                  <a:lnTo>
                    <a:pt x="1084536" y="31766"/>
                  </a:lnTo>
                  <a:lnTo>
                    <a:pt x="1130674" y="45288"/>
                  </a:lnTo>
                  <a:lnTo>
                    <a:pt x="1175565" y="61024"/>
                  </a:lnTo>
                  <a:lnTo>
                    <a:pt x="1219121" y="78898"/>
                  </a:lnTo>
                  <a:lnTo>
                    <a:pt x="1261255" y="98833"/>
                  </a:lnTo>
                  <a:lnTo>
                    <a:pt x="1301877" y="120754"/>
                  </a:lnTo>
                  <a:lnTo>
                    <a:pt x="1340902" y="144585"/>
                  </a:lnTo>
                  <a:lnTo>
                    <a:pt x="1378241" y="170251"/>
                  </a:lnTo>
                  <a:lnTo>
                    <a:pt x="1413806" y="197676"/>
                  </a:lnTo>
                  <a:lnTo>
                    <a:pt x="1447510" y="226784"/>
                  </a:lnTo>
                  <a:lnTo>
                    <a:pt x="1479265" y="257499"/>
                  </a:lnTo>
                  <a:lnTo>
                    <a:pt x="1508984" y="289747"/>
                  </a:lnTo>
                  <a:lnTo>
                    <a:pt x="1536578" y="323450"/>
                  </a:lnTo>
                  <a:lnTo>
                    <a:pt x="1561960" y="358533"/>
                  </a:lnTo>
                  <a:lnTo>
                    <a:pt x="1585043" y="394921"/>
                  </a:lnTo>
                  <a:lnTo>
                    <a:pt x="1605739" y="432537"/>
                  </a:lnTo>
                  <a:lnTo>
                    <a:pt x="1623959" y="471307"/>
                  </a:lnTo>
                  <a:lnTo>
                    <a:pt x="1639617" y="511154"/>
                  </a:lnTo>
                  <a:lnTo>
                    <a:pt x="1652625" y="552003"/>
                  </a:lnTo>
                  <a:lnTo>
                    <a:pt x="1662895" y="593777"/>
                  </a:lnTo>
                  <a:lnTo>
                    <a:pt x="1670339" y="636402"/>
                  </a:lnTo>
                  <a:lnTo>
                    <a:pt x="1674870" y="679801"/>
                  </a:lnTo>
                  <a:lnTo>
                    <a:pt x="1676400" y="723899"/>
                  </a:lnTo>
                  <a:lnTo>
                    <a:pt x="1674869" y="767997"/>
                  </a:lnTo>
                  <a:lnTo>
                    <a:pt x="1670339" y="811396"/>
                  </a:lnTo>
                  <a:lnTo>
                    <a:pt x="1662895" y="854021"/>
                  </a:lnTo>
                  <a:lnTo>
                    <a:pt x="1652625" y="895796"/>
                  </a:lnTo>
                  <a:lnTo>
                    <a:pt x="1639617" y="936644"/>
                  </a:lnTo>
                  <a:lnTo>
                    <a:pt x="1623959" y="976491"/>
                  </a:lnTo>
                  <a:lnTo>
                    <a:pt x="1605739" y="1015261"/>
                  </a:lnTo>
                  <a:lnTo>
                    <a:pt x="1585043" y="1052877"/>
                  </a:lnTo>
                  <a:lnTo>
                    <a:pt x="1561960" y="1089265"/>
                  </a:lnTo>
                  <a:lnTo>
                    <a:pt x="1536578" y="1124349"/>
                  </a:lnTo>
                  <a:lnTo>
                    <a:pt x="1508984" y="1158052"/>
                  </a:lnTo>
                  <a:lnTo>
                    <a:pt x="1479265" y="1190299"/>
                  </a:lnTo>
                  <a:lnTo>
                    <a:pt x="1447510" y="1221014"/>
                  </a:lnTo>
                  <a:lnTo>
                    <a:pt x="1413806" y="1250122"/>
                  </a:lnTo>
                  <a:lnTo>
                    <a:pt x="1378241" y="1277547"/>
                  </a:lnTo>
                  <a:lnTo>
                    <a:pt x="1340902" y="1303213"/>
                  </a:lnTo>
                  <a:lnTo>
                    <a:pt x="1301878" y="1327044"/>
                  </a:lnTo>
                  <a:lnTo>
                    <a:pt x="1261255" y="1348966"/>
                  </a:lnTo>
                  <a:lnTo>
                    <a:pt x="1219122" y="1368901"/>
                  </a:lnTo>
                  <a:lnTo>
                    <a:pt x="1175566" y="1386774"/>
                  </a:lnTo>
                  <a:lnTo>
                    <a:pt x="1130674" y="1402510"/>
                  </a:lnTo>
                  <a:lnTo>
                    <a:pt x="1084536" y="1416033"/>
                  </a:lnTo>
                  <a:lnTo>
                    <a:pt x="1037237" y="1427267"/>
                  </a:lnTo>
                  <a:lnTo>
                    <a:pt x="988867" y="1436136"/>
                  </a:lnTo>
                  <a:lnTo>
                    <a:pt x="939512" y="1442565"/>
                  </a:lnTo>
                  <a:lnTo>
                    <a:pt x="889260" y="1446478"/>
                  </a:lnTo>
                  <a:lnTo>
                    <a:pt x="838200" y="1447799"/>
                  </a:lnTo>
                  <a:lnTo>
                    <a:pt x="787139" y="1446478"/>
                  </a:lnTo>
                  <a:lnTo>
                    <a:pt x="736887" y="1442565"/>
                  </a:lnTo>
                  <a:lnTo>
                    <a:pt x="687532" y="1436136"/>
                  </a:lnTo>
                  <a:lnTo>
                    <a:pt x="639162" y="1427267"/>
                  </a:lnTo>
                  <a:lnTo>
                    <a:pt x="591863" y="1416033"/>
                  </a:lnTo>
                  <a:lnTo>
                    <a:pt x="545725" y="1402510"/>
                  </a:lnTo>
                  <a:lnTo>
                    <a:pt x="500833" y="1386774"/>
                  </a:lnTo>
                  <a:lnTo>
                    <a:pt x="457277" y="1368901"/>
                  </a:lnTo>
                  <a:lnTo>
                    <a:pt x="415144" y="1348965"/>
                  </a:lnTo>
                  <a:lnTo>
                    <a:pt x="374521" y="1327044"/>
                  </a:lnTo>
                  <a:lnTo>
                    <a:pt x="335497" y="1303213"/>
                  </a:lnTo>
                  <a:lnTo>
                    <a:pt x="298158" y="1277547"/>
                  </a:lnTo>
                  <a:lnTo>
                    <a:pt x="262593" y="1250122"/>
                  </a:lnTo>
                  <a:lnTo>
                    <a:pt x="228889" y="1221014"/>
                  </a:lnTo>
                  <a:lnTo>
                    <a:pt x="197134" y="1190299"/>
                  </a:lnTo>
                  <a:lnTo>
                    <a:pt x="167415" y="1158052"/>
                  </a:lnTo>
                  <a:lnTo>
                    <a:pt x="139821" y="1124349"/>
                  </a:lnTo>
                  <a:lnTo>
                    <a:pt x="114438" y="1089265"/>
                  </a:lnTo>
                  <a:lnTo>
                    <a:pt x="91356" y="1052878"/>
                  </a:lnTo>
                  <a:lnTo>
                    <a:pt x="70660" y="1015261"/>
                  </a:lnTo>
                  <a:lnTo>
                    <a:pt x="52439" y="976491"/>
                  </a:lnTo>
                  <a:lnTo>
                    <a:pt x="36781" y="936644"/>
                  </a:lnTo>
                  <a:lnTo>
                    <a:pt x="23774" y="895796"/>
                  </a:lnTo>
                  <a:lnTo>
                    <a:pt x="13504" y="854021"/>
                  </a:lnTo>
                  <a:lnTo>
                    <a:pt x="6060" y="811396"/>
                  </a:lnTo>
                  <a:lnTo>
                    <a:pt x="1529" y="767997"/>
                  </a:lnTo>
                  <a:lnTo>
                    <a:pt x="0" y="723899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8" name="object 18"/>
          <p:cNvSpPr txBox="1"/>
          <p:nvPr/>
        </p:nvSpPr>
        <p:spPr>
          <a:xfrm>
            <a:off x="4406900" y="5490845"/>
            <a:ext cx="1244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5">
                <a:latin typeface="Microsoft JhengHei"/>
                <a:cs typeface="Microsoft JhengHei"/>
              </a:rPr>
              <a:t>品牌联想</a:t>
            </a:r>
            <a:endParaRPr sz="2400">
              <a:latin typeface="Microsoft JhengHei"/>
              <a:cs typeface="Microsoft JhengHei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6929435" y="4414837"/>
            <a:ext cx="1685925" cy="1457325"/>
            <a:chOff x="6929435" y="4414837"/>
            <a:chExt cx="1685925" cy="1457325"/>
          </a:xfrm>
        </p:grpSpPr>
        <p:sp>
          <p:nvSpPr>
            <p:cNvPr id="20" name="object 20"/>
            <p:cNvSpPr/>
            <p:nvPr/>
          </p:nvSpPr>
          <p:spPr>
            <a:xfrm>
              <a:off x="6934198" y="4419599"/>
              <a:ext cx="1676400" cy="1447800"/>
            </a:xfrm>
            <a:custGeom>
              <a:rect l="l" t="t" r="r" b="b"/>
              <a:pathLst>
                <a:path w="1676400" h="1447800">
                  <a:moveTo>
                    <a:pt x="838200" y="0"/>
                  </a:moveTo>
                  <a:close/>
                </a:path>
                <a:path w="1676400" h="1447800">
                  <a:moveTo>
                    <a:pt x="1676399" y="723900"/>
                  </a:moveTo>
                  <a:lnTo>
                    <a:pt x="0" y="723900"/>
                  </a:lnTo>
                  <a:lnTo>
                    <a:pt x="1530" y="679801"/>
                  </a:lnTo>
                  <a:lnTo>
                    <a:pt x="6061" y="636402"/>
                  </a:lnTo>
                  <a:lnTo>
                    <a:pt x="13505" y="593777"/>
                  </a:lnTo>
                  <a:lnTo>
                    <a:pt x="23775" y="552003"/>
                  </a:lnTo>
                  <a:lnTo>
                    <a:pt x="36783" y="511154"/>
                  </a:lnTo>
                  <a:lnTo>
                    <a:pt x="52441" y="471307"/>
                  </a:lnTo>
                  <a:lnTo>
                    <a:pt x="70661" y="432537"/>
                  </a:lnTo>
                  <a:lnTo>
                    <a:pt x="91357" y="394921"/>
                  </a:lnTo>
                  <a:lnTo>
                    <a:pt x="114440" y="358533"/>
                  </a:lnTo>
                  <a:lnTo>
                    <a:pt x="139822" y="323450"/>
                  </a:lnTo>
                  <a:lnTo>
                    <a:pt x="167417" y="289747"/>
                  </a:lnTo>
                  <a:lnTo>
                    <a:pt x="197135" y="257499"/>
                  </a:lnTo>
                  <a:lnTo>
                    <a:pt x="228891" y="226784"/>
                  </a:lnTo>
                  <a:lnTo>
                    <a:pt x="262595" y="197676"/>
                  </a:lnTo>
                  <a:lnTo>
                    <a:pt x="298160" y="170251"/>
                  </a:lnTo>
                  <a:lnTo>
                    <a:pt x="335499" y="144585"/>
                  </a:lnTo>
                  <a:lnTo>
                    <a:pt x="374523" y="120754"/>
                  </a:lnTo>
                  <a:lnTo>
                    <a:pt x="415146" y="98833"/>
                  </a:lnTo>
                  <a:lnTo>
                    <a:pt x="457279" y="78898"/>
                  </a:lnTo>
                  <a:lnTo>
                    <a:pt x="500836" y="61024"/>
                  </a:lnTo>
                  <a:lnTo>
                    <a:pt x="545727" y="45288"/>
                  </a:lnTo>
                  <a:lnTo>
                    <a:pt x="591866" y="31766"/>
                  </a:lnTo>
                  <a:lnTo>
                    <a:pt x="639164" y="20532"/>
                  </a:lnTo>
                  <a:lnTo>
                    <a:pt x="687535" y="11662"/>
                  </a:lnTo>
                  <a:lnTo>
                    <a:pt x="736890" y="5233"/>
                  </a:lnTo>
                  <a:lnTo>
                    <a:pt x="787143" y="1321"/>
                  </a:lnTo>
                  <a:lnTo>
                    <a:pt x="838200" y="0"/>
                  </a:lnTo>
                  <a:lnTo>
                    <a:pt x="889261" y="1321"/>
                  </a:lnTo>
                  <a:lnTo>
                    <a:pt x="939513" y="5234"/>
                  </a:lnTo>
                  <a:lnTo>
                    <a:pt x="988868" y="11663"/>
                  </a:lnTo>
                  <a:lnTo>
                    <a:pt x="1037239" y="20532"/>
                  </a:lnTo>
                  <a:lnTo>
                    <a:pt x="1084537" y="31766"/>
                  </a:lnTo>
                  <a:lnTo>
                    <a:pt x="1130676" y="45289"/>
                  </a:lnTo>
                  <a:lnTo>
                    <a:pt x="1175567" y="61025"/>
                  </a:lnTo>
                  <a:lnTo>
                    <a:pt x="1219123" y="78898"/>
                  </a:lnTo>
                  <a:lnTo>
                    <a:pt x="1261256" y="98833"/>
                  </a:lnTo>
                  <a:lnTo>
                    <a:pt x="1301879" y="120755"/>
                  </a:lnTo>
                  <a:lnTo>
                    <a:pt x="1340903" y="144586"/>
                  </a:lnTo>
                  <a:lnTo>
                    <a:pt x="1378242" y="170252"/>
                  </a:lnTo>
                  <a:lnTo>
                    <a:pt x="1413807" y="197677"/>
                  </a:lnTo>
                  <a:lnTo>
                    <a:pt x="1447511" y="226785"/>
                  </a:lnTo>
                  <a:lnTo>
                    <a:pt x="1479266" y="257501"/>
                  </a:lnTo>
                  <a:lnTo>
                    <a:pt x="1508985" y="289748"/>
                  </a:lnTo>
                  <a:lnTo>
                    <a:pt x="1536579" y="323451"/>
                  </a:lnTo>
                  <a:lnTo>
                    <a:pt x="1561961" y="358534"/>
                  </a:lnTo>
                  <a:lnTo>
                    <a:pt x="1585044" y="394922"/>
                  </a:lnTo>
                  <a:lnTo>
                    <a:pt x="1605739" y="432538"/>
                  </a:lnTo>
                  <a:lnTo>
                    <a:pt x="1623960" y="471308"/>
                  </a:lnTo>
                  <a:lnTo>
                    <a:pt x="1639618" y="511155"/>
                  </a:lnTo>
                  <a:lnTo>
                    <a:pt x="1652626" y="552004"/>
                  </a:lnTo>
                  <a:lnTo>
                    <a:pt x="1662895" y="593778"/>
                  </a:lnTo>
                  <a:lnTo>
                    <a:pt x="1670339" y="636403"/>
                  </a:lnTo>
                  <a:lnTo>
                    <a:pt x="1674870" y="679802"/>
                  </a:lnTo>
                  <a:lnTo>
                    <a:pt x="1676399" y="723900"/>
                  </a:lnTo>
                  <a:close/>
                </a:path>
                <a:path w="1676400" h="1447800">
                  <a:moveTo>
                    <a:pt x="838200" y="1447799"/>
                  </a:moveTo>
                  <a:lnTo>
                    <a:pt x="787139" y="1446478"/>
                  </a:lnTo>
                  <a:lnTo>
                    <a:pt x="736887" y="1442565"/>
                  </a:lnTo>
                  <a:lnTo>
                    <a:pt x="687532" y="1436136"/>
                  </a:lnTo>
                  <a:lnTo>
                    <a:pt x="639161" y="1427267"/>
                  </a:lnTo>
                  <a:lnTo>
                    <a:pt x="591863" y="1416033"/>
                  </a:lnTo>
                  <a:lnTo>
                    <a:pt x="545724" y="1402510"/>
                  </a:lnTo>
                  <a:lnTo>
                    <a:pt x="500833" y="1386774"/>
                  </a:lnTo>
                  <a:lnTo>
                    <a:pt x="457277" y="1368901"/>
                  </a:lnTo>
                  <a:lnTo>
                    <a:pt x="415144" y="1348965"/>
                  </a:lnTo>
                  <a:lnTo>
                    <a:pt x="374521" y="1327044"/>
                  </a:lnTo>
                  <a:lnTo>
                    <a:pt x="335497" y="1303213"/>
                  </a:lnTo>
                  <a:lnTo>
                    <a:pt x="298158" y="1277547"/>
                  </a:lnTo>
                  <a:lnTo>
                    <a:pt x="262593" y="1250122"/>
                  </a:lnTo>
                  <a:lnTo>
                    <a:pt x="228889" y="1221014"/>
                  </a:lnTo>
                  <a:lnTo>
                    <a:pt x="197133" y="1190299"/>
                  </a:lnTo>
                  <a:lnTo>
                    <a:pt x="167415" y="1158052"/>
                  </a:lnTo>
                  <a:lnTo>
                    <a:pt x="139821" y="1124349"/>
                  </a:lnTo>
                  <a:lnTo>
                    <a:pt x="114438" y="1089265"/>
                  </a:lnTo>
                  <a:lnTo>
                    <a:pt x="91355" y="1052877"/>
                  </a:lnTo>
                  <a:lnTo>
                    <a:pt x="70660" y="1015261"/>
                  </a:lnTo>
                  <a:lnTo>
                    <a:pt x="52439" y="976491"/>
                  </a:lnTo>
                  <a:lnTo>
                    <a:pt x="36781" y="936644"/>
                  </a:lnTo>
                  <a:lnTo>
                    <a:pt x="23774" y="895796"/>
                  </a:lnTo>
                  <a:lnTo>
                    <a:pt x="13504" y="854021"/>
                  </a:lnTo>
                  <a:lnTo>
                    <a:pt x="6060" y="811396"/>
                  </a:lnTo>
                  <a:lnTo>
                    <a:pt x="1529" y="767997"/>
                  </a:lnTo>
                  <a:lnTo>
                    <a:pt x="0" y="723899"/>
                  </a:lnTo>
                  <a:lnTo>
                    <a:pt x="1676399" y="723900"/>
                  </a:lnTo>
                  <a:lnTo>
                    <a:pt x="1674869" y="767997"/>
                  </a:lnTo>
                  <a:lnTo>
                    <a:pt x="1670338" y="811396"/>
                  </a:lnTo>
                  <a:lnTo>
                    <a:pt x="1662894" y="854021"/>
                  </a:lnTo>
                  <a:lnTo>
                    <a:pt x="1652624" y="895796"/>
                  </a:lnTo>
                  <a:lnTo>
                    <a:pt x="1639617" y="936644"/>
                  </a:lnTo>
                  <a:lnTo>
                    <a:pt x="1623959" y="976491"/>
                  </a:lnTo>
                  <a:lnTo>
                    <a:pt x="1605738" y="1015261"/>
                  </a:lnTo>
                  <a:lnTo>
                    <a:pt x="1585043" y="1052878"/>
                  </a:lnTo>
                  <a:lnTo>
                    <a:pt x="1561960" y="1089265"/>
                  </a:lnTo>
                  <a:lnTo>
                    <a:pt x="1536577" y="1124349"/>
                  </a:lnTo>
                  <a:lnTo>
                    <a:pt x="1508983" y="1158052"/>
                  </a:lnTo>
                  <a:lnTo>
                    <a:pt x="1479265" y="1190299"/>
                  </a:lnTo>
                  <a:lnTo>
                    <a:pt x="1447510" y="1221014"/>
                  </a:lnTo>
                  <a:lnTo>
                    <a:pt x="1413806" y="1250122"/>
                  </a:lnTo>
                  <a:lnTo>
                    <a:pt x="1378240" y="1277547"/>
                  </a:lnTo>
                  <a:lnTo>
                    <a:pt x="1340902" y="1303213"/>
                  </a:lnTo>
                  <a:lnTo>
                    <a:pt x="1301877" y="1327044"/>
                  </a:lnTo>
                  <a:lnTo>
                    <a:pt x="1261255" y="1348966"/>
                  </a:lnTo>
                  <a:lnTo>
                    <a:pt x="1219121" y="1368901"/>
                  </a:lnTo>
                  <a:lnTo>
                    <a:pt x="1175565" y="1386774"/>
                  </a:lnTo>
                  <a:lnTo>
                    <a:pt x="1130674" y="1402510"/>
                  </a:lnTo>
                  <a:lnTo>
                    <a:pt x="1084536" y="1416033"/>
                  </a:lnTo>
                  <a:lnTo>
                    <a:pt x="1037237" y="1427267"/>
                  </a:lnTo>
                  <a:lnTo>
                    <a:pt x="988867" y="1436136"/>
                  </a:lnTo>
                  <a:lnTo>
                    <a:pt x="939512" y="1442565"/>
                  </a:lnTo>
                  <a:lnTo>
                    <a:pt x="889260" y="1446478"/>
                  </a:lnTo>
                  <a:lnTo>
                    <a:pt x="838200" y="1447799"/>
                  </a:lnTo>
                  <a:close/>
                </a:path>
              </a:pathLst>
            </a:custGeom>
            <a:solidFill>
              <a:srgbClr val="99CC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/>
            <p:cNvSpPr/>
            <p:nvPr/>
          </p:nvSpPr>
          <p:spPr>
            <a:xfrm>
              <a:off x="6934198" y="4419599"/>
              <a:ext cx="1676400" cy="1447800"/>
            </a:xfrm>
            <a:custGeom>
              <a:rect l="l" t="t" r="r" b="b"/>
              <a:pathLst>
                <a:path w="1676400" h="1447800">
                  <a:moveTo>
                    <a:pt x="0" y="723900"/>
                  </a:moveTo>
                  <a:lnTo>
                    <a:pt x="1530" y="679802"/>
                  </a:lnTo>
                  <a:lnTo>
                    <a:pt x="6061" y="636403"/>
                  </a:lnTo>
                  <a:lnTo>
                    <a:pt x="13505" y="593778"/>
                  </a:lnTo>
                  <a:lnTo>
                    <a:pt x="23775" y="552004"/>
                  </a:lnTo>
                  <a:lnTo>
                    <a:pt x="36782" y="511155"/>
                  </a:lnTo>
                  <a:lnTo>
                    <a:pt x="52440" y="471308"/>
                  </a:lnTo>
                  <a:lnTo>
                    <a:pt x="70661" y="432538"/>
                  </a:lnTo>
                  <a:lnTo>
                    <a:pt x="91356" y="394922"/>
                  </a:lnTo>
                  <a:lnTo>
                    <a:pt x="114439" y="358534"/>
                  </a:lnTo>
                  <a:lnTo>
                    <a:pt x="139822" y="323451"/>
                  </a:lnTo>
                  <a:lnTo>
                    <a:pt x="167416" y="289748"/>
                  </a:lnTo>
                  <a:lnTo>
                    <a:pt x="197134" y="257501"/>
                  </a:lnTo>
                  <a:lnTo>
                    <a:pt x="228889" y="226785"/>
                  </a:lnTo>
                  <a:lnTo>
                    <a:pt x="262593" y="197677"/>
                  </a:lnTo>
                  <a:lnTo>
                    <a:pt x="298159" y="170252"/>
                  </a:lnTo>
                  <a:lnTo>
                    <a:pt x="335497" y="144586"/>
                  </a:lnTo>
                  <a:lnTo>
                    <a:pt x="374522" y="120755"/>
                  </a:lnTo>
                  <a:lnTo>
                    <a:pt x="415145" y="98833"/>
                  </a:lnTo>
                  <a:lnTo>
                    <a:pt x="457278" y="78898"/>
                  </a:lnTo>
                  <a:lnTo>
                    <a:pt x="500834" y="61025"/>
                  </a:lnTo>
                  <a:lnTo>
                    <a:pt x="545725" y="45289"/>
                  </a:lnTo>
                  <a:lnTo>
                    <a:pt x="591864" y="31766"/>
                  </a:lnTo>
                  <a:lnTo>
                    <a:pt x="639162" y="20532"/>
                  </a:lnTo>
                  <a:lnTo>
                    <a:pt x="687533" y="11663"/>
                  </a:lnTo>
                  <a:lnTo>
                    <a:pt x="736888" y="5234"/>
                  </a:lnTo>
                  <a:lnTo>
                    <a:pt x="787139" y="1321"/>
                  </a:lnTo>
                  <a:lnTo>
                    <a:pt x="838200" y="0"/>
                  </a:lnTo>
                  <a:lnTo>
                    <a:pt x="889260" y="1321"/>
                  </a:lnTo>
                  <a:lnTo>
                    <a:pt x="939512" y="5233"/>
                  </a:lnTo>
                  <a:lnTo>
                    <a:pt x="988867" y="11662"/>
                  </a:lnTo>
                  <a:lnTo>
                    <a:pt x="1037237" y="20532"/>
                  </a:lnTo>
                  <a:lnTo>
                    <a:pt x="1084536" y="31766"/>
                  </a:lnTo>
                  <a:lnTo>
                    <a:pt x="1130674" y="45288"/>
                  </a:lnTo>
                  <a:lnTo>
                    <a:pt x="1175566" y="61024"/>
                  </a:lnTo>
                  <a:lnTo>
                    <a:pt x="1219122" y="78898"/>
                  </a:lnTo>
                  <a:lnTo>
                    <a:pt x="1261255" y="98833"/>
                  </a:lnTo>
                  <a:lnTo>
                    <a:pt x="1301878" y="120754"/>
                  </a:lnTo>
                  <a:lnTo>
                    <a:pt x="1340902" y="144585"/>
                  </a:lnTo>
                  <a:lnTo>
                    <a:pt x="1378241" y="170251"/>
                  </a:lnTo>
                  <a:lnTo>
                    <a:pt x="1413806" y="197676"/>
                  </a:lnTo>
                  <a:lnTo>
                    <a:pt x="1447510" y="226784"/>
                  </a:lnTo>
                  <a:lnTo>
                    <a:pt x="1479265" y="257499"/>
                  </a:lnTo>
                  <a:lnTo>
                    <a:pt x="1508984" y="289747"/>
                  </a:lnTo>
                  <a:lnTo>
                    <a:pt x="1536578" y="323450"/>
                  </a:lnTo>
                  <a:lnTo>
                    <a:pt x="1561960" y="358533"/>
                  </a:lnTo>
                  <a:lnTo>
                    <a:pt x="1585043" y="394921"/>
                  </a:lnTo>
                  <a:lnTo>
                    <a:pt x="1605739" y="432537"/>
                  </a:lnTo>
                  <a:lnTo>
                    <a:pt x="1623960" y="471307"/>
                  </a:lnTo>
                  <a:lnTo>
                    <a:pt x="1639618" y="511154"/>
                  </a:lnTo>
                  <a:lnTo>
                    <a:pt x="1652625" y="552003"/>
                  </a:lnTo>
                  <a:lnTo>
                    <a:pt x="1662895" y="593777"/>
                  </a:lnTo>
                  <a:lnTo>
                    <a:pt x="1670339" y="636402"/>
                  </a:lnTo>
                  <a:lnTo>
                    <a:pt x="1674870" y="679801"/>
                  </a:lnTo>
                  <a:lnTo>
                    <a:pt x="1676400" y="723899"/>
                  </a:lnTo>
                  <a:lnTo>
                    <a:pt x="1674869" y="767997"/>
                  </a:lnTo>
                  <a:lnTo>
                    <a:pt x="1670338" y="811396"/>
                  </a:lnTo>
                  <a:lnTo>
                    <a:pt x="1662894" y="854021"/>
                  </a:lnTo>
                  <a:lnTo>
                    <a:pt x="1652624" y="895796"/>
                  </a:lnTo>
                  <a:lnTo>
                    <a:pt x="1639617" y="936644"/>
                  </a:lnTo>
                  <a:lnTo>
                    <a:pt x="1623959" y="976491"/>
                  </a:lnTo>
                  <a:lnTo>
                    <a:pt x="1605738" y="1015261"/>
                  </a:lnTo>
                  <a:lnTo>
                    <a:pt x="1585043" y="1052877"/>
                  </a:lnTo>
                  <a:lnTo>
                    <a:pt x="1561960" y="1089265"/>
                  </a:lnTo>
                  <a:lnTo>
                    <a:pt x="1536578" y="1124349"/>
                  </a:lnTo>
                  <a:lnTo>
                    <a:pt x="1508983" y="1158052"/>
                  </a:lnTo>
                  <a:lnTo>
                    <a:pt x="1479265" y="1190299"/>
                  </a:lnTo>
                  <a:lnTo>
                    <a:pt x="1447510" y="1221014"/>
                  </a:lnTo>
                  <a:lnTo>
                    <a:pt x="1413806" y="1250122"/>
                  </a:lnTo>
                  <a:lnTo>
                    <a:pt x="1378241" y="1277547"/>
                  </a:lnTo>
                  <a:lnTo>
                    <a:pt x="1340902" y="1303213"/>
                  </a:lnTo>
                  <a:lnTo>
                    <a:pt x="1301877" y="1327044"/>
                  </a:lnTo>
                  <a:lnTo>
                    <a:pt x="1261255" y="1348966"/>
                  </a:lnTo>
                  <a:lnTo>
                    <a:pt x="1219121" y="1368901"/>
                  </a:lnTo>
                  <a:lnTo>
                    <a:pt x="1175565" y="1386774"/>
                  </a:lnTo>
                  <a:lnTo>
                    <a:pt x="1130674" y="1402510"/>
                  </a:lnTo>
                  <a:lnTo>
                    <a:pt x="1084536" y="1416033"/>
                  </a:lnTo>
                  <a:lnTo>
                    <a:pt x="1037237" y="1427267"/>
                  </a:lnTo>
                  <a:lnTo>
                    <a:pt x="988867" y="1436136"/>
                  </a:lnTo>
                  <a:lnTo>
                    <a:pt x="939512" y="1442565"/>
                  </a:lnTo>
                  <a:lnTo>
                    <a:pt x="889260" y="1446478"/>
                  </a:lnTo>
                  <a:lnTo>
                    <a:pt x="838200" y="1447799"/>
                  </a:lnTo>
                  <a:lnTo>
                    <a:pt x="787139" y="1446478"/>
                  </a:lnTo>
                  <a:lnTo>
                    <a:pt x="736887" y="1442565"/>
                  </a:lnTo>
                  <a:lnTo>
                    <a:pt x="687532" y="1436136"/>
                  </a:lnTo>
                  <a:lnTo>
                    <a:pt x="639161" y="1427267"/>
                  </a:lnTo>
                  <a:lnTo>
                    <a:pt x="591863" y="1416033"/>
                  </a:lnTo>
                  <a:lnTo>
                    <a:pt x="545724" y="1402510"/>
                  </a:lnTo>
                  <a:lnTo>
                    <a:pt x="500833" y="1386774"/>
                  </a:lnTo>
                  <a:lnTo>
                    <a:pt x="457277" y="1368901"/>
                  </a:lnTo>
                  <a:lnTo>
                    <a:pt x="415144" y="1348965"/>
                  </a:lnTo>
                  <a:lnTo>
                    <a:pt x="374521" y="1327044"/>
                  </a:lnTo>
                  <a:lnTo>
                    <a:pt x="335497" y="1303213"/>
                  </a:lnTo>
                  <a:lnTo>
                    <a:pt x="298158" y="1277547"/>
                  </a:lnTo>
                  <a:lnTo>
                    <a:pt x="262593" y="1250122"/>
                  </a:lnTo>
                  <a:lnTo>
                    <a:pt x="228889" y="1221014"/>
                  </a:lnTo>
                  <a:lnTo>
                    <a:pt x="197134" y="1190299"/>
                  </a:lnTo>
                  <a:lnTo>
                    <a:pt x="167415" y="1158052"/>
                  </a:lnTo>
                  <a:lnTo>
                    <a:pt x="139821" y="1124349"/>
                  </a:lnTo>
                  <a:lnTo>
                    <a:pt x="114438" y="1089265"/>
                  </a:lnTo>
                  <a:lnTo>
                    <a:pt x="91356" y="1052878"/>
                  </a:lnTo>
                  <a:lnTo>
                    <a:pt x="70660" y="1015261"/>
                  </a:lnTo>
                  <a:lnTo>
                    <a:pt x="52439" y="976491"/>
                  </a:lnTo>
                  <a:lnTo>
                    <a:pt x="36781" y="936644"/>
                  </a:lnTo>
                  <a:lnTo>
                    <a:pt x="23774" y="895796"/>
                  </a:lnTo>
                  <a:lnTo>
                    <a:pt x="13504" y="854021"/>
                  </a:lnTo>
                  <a:lnTo>
                    <a:pt x="6060" y="811396"/>
                  </a:lnTo>
                  <a:lnTo>
                    <a:pt x="1529" y="767997"/>
                  </a:lnTo>
                  <a:lnTo>
                    <a:pt x="0" y="723899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2" name="object 22"/>
          <p:cNvSpPr txBox="1"/>
          <p:nvPr/>
        </p:nvSpPr>
        <p:spPr>
          <a:xfrm>
            <a:off x="7150100" y="4957445"/>
            <a:ext cx="1244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5">
                <a:latin typeface="Microsoft JhengHei"/>
                <a:cs typeface="Microsoft JhengHei"/>
              </a:rPr>
              <a:t>其它资产</a:t>
            </a:r>
            <a:endParaRPr sz="2400">
              <a:latin typeface="Microsoft JhengHei"/>
              <a:cs typeface="Microsoft JhengHei"/>
            </a:endParaRPr>
          </a:p>
        </p:txBody>
      </p:sp>
      <p:grpSp>
        <p:nvGrpSpPr>
          <p:cNvPr id="23" name="object 23"/>
          <p:cNvGrpSpPr/>
          <p:nvPr/>
        </p:nvGrpSpPr>
        <p:grpSpPr>
          <a:xfrm>
            <a:off x="4033836" y="1366837"/>
            <a:ext cx="1685925" cy="1457325"/>
            <a:chOff x="4033836" y="1366837"/>
            <a:chExt cx="1685925" cy="1457325"/>
          </a:xfrm>
        </p:grpSpPr>
        <p:sp>
          <p:nvSpPr>
            <p:cNvPr id="24" name="object 24"/>
            <p:cNvSpPr/>
            <p:nvPr/>
          </p:nvSpPr>
          <p:spPr>
            <a:xfrm>
              <a:off x="4038598" y="1371599"/>
              <a:ext cx="1676400" cy="1447800"/>
            </a:xfrm>
            <a:custGeom>
              <a:rect l="l" t="t" r="r" b="b"/>
              <a:pathLst>
                <a:path w="1676400" h="1447800">
                  <a:moveTo>
                    <a:pt x="1676399" y="723900"/>
                  </a:moveTo>
                  <a:lnTo>
                    <a:pt x="0" y="723900"/>
                  </a:lnTo>
                  <a:lnTo>
                    <a:pt x="1530" y="679801"/>
                  </a:lnTo>
                  <a:lnTo>
                    <a:pt x="6061" y="636402"/>
                  </a:lnTo>
                  <a:lnTo>
                    <a:pt x="13505" y="593777"/>
                  </a:lnTo>
                  <a:lnTo>
                    <a:pt x="23775" y="552003"/>
                  </a:lnTo>
                  <a:lnTo>
                    <a:pt x="36782" y="511154"/>
                  </a:lnTo>
                  <a:lnTo>
                    <a:pt x="52440" y="471307"/>
                  </a:lnTo>
                  <a:lnTo>
                    <a:pt x="70661" y="432537"/>
                  </a:lnTo>
                  <a:lnTo>
                    <a:pt x="91357" y="394921"/>
                  </a:lnTo>
                  <a:lnTo>
                    <a:pt x="114440" y="358533"/>
                  </a:lnTo>
                  <a:lnTo>
                    <a:pt x="139822" y="323450"/>
                  </a:lnTo>
                  <a:lnTo>
                    <a:pt x="167416" y="289747"/>
                  </a:lnTo>
                  <a:lnTo>
                    <a:pt x="197135" y="257500"/>
                  </a:lnTo>
                  <a:lnTo>
                    <a:pt x="228890" y="226784"/>
                  </a:lnTo>
                  <a:lnTo>
                    <a:pt x="262594" y="197676"/>
                  </a:lnTo>
                  <a:lnTo>
                    <a:pt x="298159" y="170251"/>
                  </a:lnTo>
                  <a:lnTo>
                    <a:pt x="335498" y="144585"/>
                  </a:lnTo>
                  <a:lnTo>
                    <a:pt x="374523" y="120754"/>
                  </a:lnTo>
                  <a:lnTo>
                    <a:pt x="415145" y="98833"/>
                  </a:lnTo>
                  <a:lnTo>
                    <a:pt x="457279" y="78898"/>
                  </a:lnTo>
                  <a:lnTo>
                    <a:pt x="500835" y="61024"/>
                  </a:lnTo>
                  <a:lnTo>
                    <a:pt x="545726" y="45288"/>
                  </a:lnTo>
                  <a:lnTo>
                    <a:pt x="591864" y="31766"/>
                  </a:lnTo>
                  <a:lnTo>
                    <a:pt x="639163" y="20532"/>
                  </a:lnTo>
                  <a:lnTo>
                    <a:pt x="687533" y="11663"/>
                  </a:lnTo>
                  <a:lnTo>
                    <a:pt x="736888" y="5234"/>
                  </a:lnTo>
                  <a:lnTo>
                    <a:pt x="787139" y="1321"/>
                  </a:lnTo>
                  <a:lnTo>
                    <a:pt x="838200" y="0"/>
                  </a:lnTo>
                  <a:lnTo>
                    <a:pt x="889260" y="1321"/>
                  </a:lnTo>
                  <a:lnTo>
                    <a:pt x="939512" y="5234"/>
                  </a:lnTo>
                  <a:lnTo>
                    <a:pt x="988867" y="11663"/>
                  </a:lnTo>
                  <a:lnTo>
                    <a:pt x="1037238" y="20532"/>
                  </a:lnTo>
                  <a:lnTo>
                    <a:pt x="1084536" y="31766"/>
                  </a:lnTo>
                  <a:lnTo>
                    <a:pt x="1130675" y="45289"/>
                  </a:lnTo>
                  <a:lnTo>
                    <a:pt x="1175566" y="61025"/>
                  </a:lnTo>
                  <a:lnTo>
                    <a:pt x="1219122" y="78898"/>
                  </a:lnTo>
                  <a:lnTo>
                    <a:pt x="1261255" y="98833"/>
                  </a:lnTo>
                  <a:lnTo>
                    <a:pt x="1301878" y="120755"/>
                  </a:lnTo>
                  <a:lnTo>
                    <a:pt x="1340903" y="144586"/>
                  </a:lnTo>
                  <a:lnTo>
                    <a:pt x="1378241" y="170252"/>
                  </a:lnTo>
                  <a:lnTo>
                    <a:pt x="1413807" y="197677"/>
                  </a:lnTo>
                  <a:lnTo>
                    <a:pt x="1447511" y="226785"/>
                  </a:lnTo>
                  <a:lnTo>
                    <a:pt x="1479266" y="257500"/>
                  </a:lnTo>
                  <a:lnTo>
                    <a:pt x="1508984" y="289747"/>
                  </a:lnTo>
                  <a:lnTo>
                    <a:pt x="1536578" y="323451"/>
                  </a:lnTo>
                  <a:lnTo>
                    <a:pt x="1561961" y="358534"/>
                  </a:lnTo>
                  <a:lnTo>
                    <a:pt x="1585044" y="394922"/>
                  </a:lnTo>
                  <a:lnTo>
                    <a:pt x="1605739" y="432538"/>
                  </a:lnTo>
                  <a:lnTo>
                    <a:pt x="1623960" y="471308"/>
                  </a:lnTo>
                  <a:lnTo>
                    <a:pt x="1639618" y="511155"/>
                  </a:lnTo>
                  <a:lnTo>
                    <a:pt x="1652625" y="552004"/>
                  </a:lnTo>
                  <a:lnTo>
                    <a:pt x="1662895" y="593778"/>
                  </a:lnTo>
                  <a:lnTo>
                    <a:pt x="1670339" y="636403"/>
                  </a:lnTo>
                  <a:lnTo>
                    <a:pt x="1674870" y="679802"/>
                  </a:lnTo>
                  <a:lnTo>
                    <a:pt x="1676399" y="723900"/>
                  </a:lnTo>
                  <a:close/>
                </a:path>
                <a:path w="1676400" h="1447800">
                  <a:moveTo>
                    <a:pt x="838200" y="1447799"/>
                  </a:moveTo>
                  <a:lnTo>
                    <a:pt x="787139" y="1446478"/>
                  </a:lnTo>
                  <a:lnTo>
                    <a:pt x="736887" y="1442565"/>
                  </a:lnTo>
                  <a:lnTo>
                    <a:pt x="687532" y="1436136"/>
                  </a:lnTo>
                  <a:lnTo>
                    <a:pt x="639162" y="1427267"/>
                  </a:lnTo>
                  <a:lnTo>
                    <a:pt x="591863" y="1416033"/>
                  </a:lnTo>
                  <a:lnTo>
                    <a:pt x="545725" y="1402510"/>
                  </a:lnTo>
                  <a:lnTo>
                    <a:pt x="500833" y="1386774"/>
                  </a:lnTo>
                  <a:lnTo>
                    <a:pt x="457277" y="1368901"/>
                  </a:lnTo>
                  <a:lnTo>
                    <a:pt x="415144" y="1348966"/>
                  </a:lnTo>
                  <a:lnTo>
                    <a:pt x="374521" y="1327045"/>
                  </a:lnTo>
                  <a:lnTo>
                    <a:pt x="335497" y="1303213"/>
                  </a:lnTo>
                  <a:lnTo>
                    <a:pt x="298158" y="1277547"/>
                  </a:lnTo>
                  <a:lnTo>
                    <a:pt x="262593" y="1250122"/>
                  </a:lnTo>
                  <a:lnTo>
                    <a:pt x="228889" y="1221014"/>
                  </a:lnTo>
                  <a:lnTo>
                    <a:pt x="197134" y="1190299"/>
                  </a:lnTo>
                  <a:lnTo>
                    <a:pt x="167415" y="1158052"/>
                  </a:lnTo>
                  <a:lnTo>
                    <a:pt x="139821" y="1124349"/>
                  </a:lnTo>
                  <a:lnTo>
                    <a:pt x="114438" y="1089266"/>
                  </a:lnTo>
                  <a:lnTo>
                    <a:pt x="91356" y="1052878"/>
                  </a:lnTo>
                  <a:lnTo>
                    <a:pt x="70660" y="1015261"/>
                  </a:lnTo>
                  <a:lnTo>
                    <a:pt x="52439" y="976492"/>
                  </a:lnTo>
                  <a:lnTo>
                    <a:pt x="36781" y="936645"/>
                  </a:lnTo>
                  <a:lnTo>
                    <a:pt x="23774" y="895796"/>
                  </a:lnTo>
                  <a:lnTo>
                    <a:pt x="13504" y="854021"/>
                  </a:lnTo>
                  <a:lnTo>
                    <a:pt x="6060" y="811397"/>
                  </a:lnTo>
                  <a:lnTo>
                    <a:pt x="1529" y="767997"/>
                  </a:lnTo>
                  <a:lnTo>
                    <a:pt x="0" y="723899"/>
                  </a:lnTo>
                  <a:lnTo>
                    <a:pt x="1676399" y="723900"/>
                  </a:lnTo>
                  <a:lnTo>
                    <a:pt x="1674869" y="767997"/>
                  </a:lnTo>
                  <a:lnTo>
                    <a:pt x="1670339" y="811397"/>
                  </a:lnTo>
                  <a:lnTo>
                    <a:pt x="1662895" y="854021"/>
                  </a:lnTo>
                  <a:lnTo>
                    <a:pt x="1652625" y="895796"/>
                  </a:lnTo>
                  <a:lnTo>
                    <a:pt x="1639617" y="936645"/>
                  </a:lnTo>
                  <a:lnTo>
                    <a:pt x="1623959" y="976492"/>
                  </a:lnTo>
                  <a:lnTo>
                    <a:pt x="1605739" y="1015261"/>
                  </a:lnTo>
                  <a:lnTo>
                    <a:pt x="1585043" y="1052878"/>
                  </a:lnTo>
                  <a:lnTo>
                    <a:pt x="1561960" y="1089266"/>
                  </a:lnTo>
                  <a:lnTo>
                    <a:pt x="1536578" y="1124349"/>
                  </a:lnTo>
                  <a:lnTo>
                    <a:pt x="1508983" y="1158052"/>
                  </a:lnTo>
                  <a:lnTo>
                    <a:pt x="1479265" y="1190299"/>
                  </a:lnTo>
                  <a:lnTo>
                    <a:pt x="1447510" y="1221014"/>
                  </a:lnTo>
                  <a:lnTo>
                    <a:pt x="1413806" y="1250122"/>
                  </a:lnTo>
                  <a:lnTo>
                    <a:pt x="1378241" y="1277547"/>
                  </a:lnTo>
                  <a:lnTo>
                    <a:pt x="1340902" y="1303213"/>
                  </a:lnTo>
                  <a:lnTo>
                    <a:pt x="1301878" y="1327045"/>
                  </a:lnTo>
                  <a:lnTo>
                    <a:pt x="1261255" y="1348966"/>
                  </a:lnTo>
                  <a:lnTo>
                    <a:pt x="1219122" y="1368901"/>
                  </a:lnTo>
                  <a:lnTo>
                    <a:pt x="1175566" y="1386774"/>
                  </a:lnTo>
                  <a:lnTo>
                    <a:pt x="1130674" y="1402510"/>
                  </a:lnTo>
                  <a:lnTo>
                    <a:pt x="1084536" y="1416033"/>
                  </a:lnTo>
                  <a:lnTo>
                    <a:pt x="1037237" y="1427267"/>
                  </a:lnTo>
                  <a:lnTo>
                    <a:pt x="988867" y="1436136"/>
                  </a:lnTo>
                  <a:lnTo>
                    <a:pt x="939512" y="1442565"/>
                  </a:lnTo>
                  <a:lnTo>
                    <a:pt x="889260" y="1446478"/>
                  </a:lnTo>
                  <a:lnTo>
                    <a:pt x="838200" y="1447799"/>
                  </a:lnTo>
                  <a:close/>
                </a:path>
              </a:pathLst>
            </a:custGeom>
            <a:solidFill>
              <a:srgbClr val="FF99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5" name="object 25"/>
            <p:cNvSpPr/>
            <p:nvPr/>
          </p:nvSpPr>
          <p:spPr>
            <a:xfrm>
              <a:off x="4038598" y="1371599"/>
              <a:ext cx="1676400" cy="1447800"/>
            </a:xfrm>
            <a:custGeom>
              <a:rect l="l" t="t" r="r" b="b"/>
              <a:pathLst>
                <a:path w="1676400" h="1447800">
                  <a:moveTo>
                    <a:pt x="0" y="723900"/>
                  </a:moveTo>
                  <a:lnTo>
                    <a:pt x="1530" y="679802"/>
                  </a:lnTo>
                  <a:lnTo>
                    <a:pt x="6061" y="636403"/>
                  </a:lnTo>
                  <a:lnTo>
                    <a:pt x="13505" y="593778"/>
                  </a:lnTo>
                  <a:lnTo>
                    <a:pt x="23774" y="552004"/>
                  </a:lnTo>
                  <a:lnTo>
                    <a:pt x="36782" y="511155"/>
                  </a:lnTo>
                  <a:lnTo>
                    <a:pt x="52440" y="471308"/>
                  </a:lnTo>
                  <a:lnTo>
                    <a:pt x="70661" y="432538"/>
                  </a:lnTo>
                  <a:lnTo>
                    <a:pt x="91356" y="394922"/>
                  </a:lnTo>
                  <a:lnTo>
                    <a:pt x="114439" y="358534"/>
                  </a:lnTo>
                  <a:lnTo>
                    <a:pt x="139821" y="323451"/>
                  </a:lnTo>
                  <a:lnTo>
                    <a:pt x="167416" y="289747"/>
                  </a:lnTo>
                  <a:lnTo>
                    <a:pt x="197134" y="257500"/>
                  </a:lnTo>
                  <a:lnTo>
                    <a:pt x="228889" y="226785"/>
                  </a:lnTo>
                  <a:lnTo>
                    <a:pt x="262593" y="197677"/>
                  </a:lnTo>
                  <a:lnTo>
                    <a:pt x="298158" y="170252"/>
                  </a:lnTo>
                  <a:lnTo>
                    <a:pt x="335497" y="144586"/>
                  </a:lnTo>
                  <a:lnTo>
                    <a:pt x="374522" y="120755"/>
                  </a:lnTo>
                  <a:lnTo>
                    <a:pt x="415144" y="98833"/>
                  </a:lnTo>
                  <a:lnTo>
                    <a:pt x="457278" y="78898"/>
                  </a:lnTo>
                  <a:lnTo>
                    <a:pt x="500834" y="61025"/>
                  </a:lnTo>
                  <a:lnTo>
                    <a:pt x="545725" y="45289"/>
                  </a:lnTo>
                  <a:lnTo>
                    <a:pt x="591863" y="31766"/>
                  </a:lnTo>
                  <a:lnTo>
                    <a:pt x="639162" y="20532"/>
                  </a:lnTo>
                  <a:lnTo>
                    <a:pt x="687532" y="11663"/>
                  </a:lnTo>
                  <a:lnTo>
                    <a:pt x="736887" y="5234"/>
                  </a:lnTo>
                  <a:lnTo>
                    <a:pt x="787139" y="1321"/>
                  </a:lnTo>
                  <a:lnTo>
                    <a:pt x="838200" y="0"/>
                  </a:lnTo>
                  <a:lnTo>
                    <a:pt x="889260" y="1321"/>
                  </a:lnTo>
                  <a:lnTo>
                    <a:pt x="939512" y="5234"/>
                  </a:lnTo>
                  <a:lnTo>
                    <a:pt x="988867" y="11663"/>
                  </a:lnTo>
                  <a:lnTo>
                    <a:pt x="1037237" y="20532"/>
                  </a:lnTo>
                  <a:lnTo>
                    <a:pt x="1084536" y="31766"/>
                  </a:lnTo>
                  <a:lnTo>
                    <a:pt x="1130674" y="45288"/>
                  </a:lnTo>
                  <a:lnTo>
                    <a:pt x="1175565" y="61024"/>
                  </a:lnTo>
                  <a:lnTo>
                    <a:pt x="1219121" y="78898"/>
                  </a:lnTo>
                  <a:lnTo>
                    <a:pt x="1261255" y="98833"/>
                  </a:lnTo>
                  <a:lnTo>
                    <a:pt x="1301877" y="120754"/>
                  </a:lnTo>
                  <a:lnTo>
                    <a:pt x="1340902" y="144585"/>
                  </a:lnTo>
                  <a:lnTo>
                    <a:pt x="1378241" y="170251"/>
                  </a:lnTo>
                  <a:lnTo>
                    <a:pt x="1413806" y="197676"/>
                  </a:lnTo>
                  <a:lnTo>
                    <a:pt x="1447510" y="226784"/>
                  </a:lnTo>
                  <a:lnTo>
                    <a:pt x="1479265" y="257500"/>
                  </a:lnTo>
                  <a:lnTo>
                    <a:pt x="1508984" y="289747"/>
                  </a:lnTo>
                  <a:lnTo>
                    <a:pt x="1536578" y="323450"/>
                  </a:lnTo>
                  <a:lnTo>
                    <a:pt x="1561960" y="358533"/>
                  </a:lnTo>
                  <a:lnTo>
                    <a:pt x="1585043" y="394921"/>
                  </a:lnTo>
                  <a:lnTo>
                    <a:pt x="1605739" y="432537"/>
                  </a:lnTo>
                  <a:lnTo>
                    <a:pt x="1623959" y="471307"/>
                  </a:lnTo>
                  <a:lnTo>
                    <a:pt x="1639617" y="511154"/>
                  </a:lnTo>
                  <a:lnTo>
                    <a:pt x="1652625" y="552003"/>
                  </a:lnTo>
                  <a:lnTo>
                    <a:pt x="1662895" y="593777"/>
                  </a:lnTo>
                  <a:lnTo>
                    <a:pt x="1670339" y="636402"/>
                  </a:lnTo>
                  <a:lnTo>
                    <a:pt x="1674870" y="679801"/>
                  </a:lnTo>
                  <a:lnTo>
                    <a:pt x="1676400" y="723899"/>
                  </a:lnTo>
                  <a:lnTo>
                    <a:pt x="1674869" y="767997"/>
                  </a:lnTo>
                  <a:lnTo>
                    <a:pt x="1670339" y="811397"/>
                  </a:lnTo>
                  <a:lnTo>
                    <a:pt x="1662895" y="854021"/>
                  </a:lnTo>
                  <a:lnTo>
                    <a:pt x="1652625" y="895796"/>
                  </a:lnTo>
                  <a:lnTo>
                    <a:pt x="1639617" y="936645"/>
                  </a:lnTo>
                  <a:lnTo>
                    <a:pt x="1623959" y="976492"/>
                  </a:lnTo>
                  <a:lnTo>
                    <a:pt x="1605739" y="1015261"/>
                  </a:lnTo>
                  <a:lnTo>
                    <a:pt x="1585043" y="1052878"/>
                  </a:lnTo>
                  <a:lnTo>
                    <a:pt x="1561960" y="1089266"/>
                  </a:lnTo>
                  <a:lnTo>
                    <a:pt x="1536578" y="1124349"/>
                  </a:lnTo>
                  <a:lnTo>
                    <a:pt x="1508984" y="1158052"/>
                  </a:lnTo>
                  <a:lnTo>
                    <a:pt x="1479265" y="1190299"/>
                  </a:lnTo>
                  <a:lnTo>
                    <a:pt x="1447510" y="1221014"/>
                  </a:lnTo>
                  <a:lnTo>
                    <a:pt x="1413806" y="1250122"/>
                  </a:lnTo>
                  <a:lnTo>
                    <a:pt x="1378241" y="1277547"/>
                  </a:lnTo>
                  <a:lnTo>
                    <a:pt x="1340902" y="1303213"/>
                  </a:lnTo>
                  <a:lnTo>
                    <a:pt x="1301878" y="1327045"/>
                  </a:lnTo>
                  <a:lnTo>
                    <a:pt x="1261255" y="1348966"/>
                  </a:lnTo>
                  <a:lnTo>
                    <a:pt x="1219122" y="1368901"/>
                  </a:lnTo>
                  <a:lnTo>
                    <a:pt x="1175566" y="1386774"/>
                  </a:lnTo>
                  <a:lnTo>
                    <a:pt x="1130674" y="1402510"/>
                  </a:lnTo>
                  <a:lnTo>
                    <a:pt x="1084536" y="1416033"/>
                  </a:lnTo>
                  <a:lnTo>
                    <a:pt x="1037237" y="1427267"/>
                  </a:lnTo>
                  <a:lnTo>
                    <a:pt x="988867" y="1436136"/>
                  </a:lnTo>
                  <a:lnTo>
                    <a:pt x="939512" y="1442565"/>
                  </a:lnTo>
                  <a:lnTo>
                    <a:pt x="889260" y="1446478"/>
                  </a:lnTo>
                  <a:lnTo>
                    <a:pt x="838200" y="1447799"/>
                  </a:lnTo>
                  <a:lnTo>
                    <a:pt x="787139" y="1446478"/>
                  </a:lnTo>
                  <a:lnTo>
                    <a:pt x="736887" y="1442565"/>
                  </a:lnTo>
                  <a:lnTo>
                    <a:pt x="687532" y="1436136"/>
                  </a:lnTo>
                  <a:lnTo>
                    <a:pt x="639162" y="1427267"/>
                  </a:lnTo>
                  <a:lnTo>
                    <a:pt x="591863" y="1416033"/>
                  </a:lnTo>
                  <a:lnTo>
                    <a:pt x="545725" y="1402510"/>
                  </a:lnTo>
                  <a:lnTo>
                    <a:pt x="500833" y="1386774"/>
                  </a:lnTo>
                  <a:lnTo>
                    <a:pt x="457277" y="1368901"/>
                  </a:lnTo>
                  <a:lnTo>
                    <a:pt x="415144" y="1348966"/>
                  </a:lnTo>
                  <a:lnTo>
                    <a:pt x="374521" y="1327045"/>
                  </a:lnTo>
                  <a:lnTo>
                    <a:pt x="335497" y="1303213"/>
                  </a:lnTo>
                  <a:lnTo>
                    <a:pt x="298158" y="1277547"/>
                  </a:lnTo>
                  <a:lnTo>
                    <a:pt x="262593" y="1250122"/>
                  </a:lnTo>
                  <a:lnTo>
                    <a:pt x="228889" y="1221014"/>
                  </a:lnTo>
                  <a:lnTo>
                    <a:pt x="197134" y="1190299"/>
                  </a:lnTo>
                  <a:lnTo>
                    <a:pt x="167415" y="1158052"/>
                  </a:lnTo>
                  <a:lnTo>
                    <a:pt x="139821" y="1124349"/>
                  </a:lnTo>
                  <a:lnTo>
                    <a:pt x="114438" y="1089266"/>
                  </a:lnTo>
                  <a:lnTo>
                    <a:pt x="91356" y="1052878"/>
                  </a:lnTo>
                  <a:lnTo>
                    <a:pt x="70660" y="1015261"/>
                  </a:lnTo>
                  <a:lnTo>
                    <a:pt x="52439" y="976492"/>
                  </a:lnTo>
                  <a:lnTo>
                    <a:pt x="36781" y="936645"/>
                  </a:lnTo>
                  <a:lnTo>
                    <a:pt x="23774" y="895796"/>
                  </a:lnTo>
                  <a:lnTo>
                    <a:pt x="13504" y="854021"/>
                  </a:lnTo>
                  <a:lnTo>
                    <a:pt x="6060" y="811397"/>
                  </a:lnTo>
                  <a:lnTo>
                    <a:pt x="1529" y="767997"/>
                  </a:lnTo>
                  <a:lnTo>
                    <a:pt x="0" y="723899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6" name="object 26"/>
          <p:cNvSpPr txBox="1"/>
          <p:nvPr/>
        </p:nvSpPr>
        <p:spPr>
          <a:xfrm>
            <a:off x="4406900" y="1909445"/>
            <a:ext cx="939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0">
                <a:latin typeface="Microsoft JhengHei"/>
                <a:cs typeface="Microsoft JhengHei"/>
              </a:rPr>
              <a:t>美誉度</a:t>
            </a:r>
            <a:endParaRPr sz="2400">
              <a:latin typeface="Microsoft JhengHei"/>
              <a:cs typeface="Microsoft JhengHei"/>
            </a:endParaRPr>
          </a:p>
        </p:txBody>
      </p:sp>
      <p:grpSp>
        <p:nvGrpSpPr>
          <p:cNvPr id="27" name="object 27"/>
          <p:cNvGrpSpPr/>
          <p:nvPr/>
        </p:nvGrpSpPr>
        <p:grpSpPr>
          <a:xfrm>
            <a:off x="6853235" y="1747837"/>
            <a:ext cx="1685925" cy="1457325"/>
            <a:chOff x="6853235" y="1747837"/>
            <a:chExt cx="1685925" cy="1457325"/>
          </a:xfrm>
        </p:grpSpPr>
        <p:sp>
          <p:nvSpPr>
            <p:cNvPr id="28" name="object 28"/>
            <p:cNvSpPr/>
            <p:nvPr/>
          </p:nvSpPr>
          <p:spPr>
            <a:xfrm>
              <a:off x="6857998" y="1752599"/>
              <a:ext cx="1676400" cy="1447800"/>
            </a:xfrm>
            <a:custGeom>
              <a:rect l="l" t="t" r="r" b="b"/>
              <a:pathLst>
                <a:path w="1676400" h="1447800">
                  <a:moveTo>
                    <a:pt x="838200" y="0"/>
                  </a:moveTo>
                  <a:close/>
                </a:path>
                <a:path w="1676400" h="1447800">
                  <a:moveTo>
                    <a:pt x="1676399" y="723900"/>
                  </a:moveTo>
                  <a:lnTo>
                    <a:pt x="0" y="723900"/>
                  </a:lnTo>
                  <a:lnTo>
                    <a:pt x="1530" y="679801"/>
                  </a:lnTo>
                  <a:lnTo>
                    <a:pt x="6061" y="636402"/>
                  </a:lnTo>
                  <a:lnTo>
                    <a:pt x="13505" y="593777"/>
                  </a:lnTo>
                  <a:lnTo>
                    <a:pt x="23775" y="552003"/>
                  </a:lnTo>
                  <a:lnTo>
                    <a:pt x="36783" y="511154"/>
                  </a:lnTo>
                  <a:lnTo>
                    <a:pt x="52441" y="471307"/>
                  </a:lnTo>
                  <a:lnTo>
                    <a:pt x="70661" y="432537"/>
                  </a:lnTo>
                  <a:lnTo>
                    <a:pt x="91357" y="394921"/>
                  </a:lnTo>
                  <a:lnTo>
                    <a:pt x="114440" y="358533"/>
                  </a:lnTo>
                  <a:lnTo>
                    <a:pt x="139822" y="323450"/>
                  </a:lnTo>
                  <a:lnTo>
                    <a:pt x="167417" y="289747"/>
                  </a:lnTo>
                  <a:lnTo>
                    <a:pt x="197135" y="257500"/>
                  </a:lnTo>
                  <a:lnTo>
                    <a:pt x="228890" y="226784"/>
                  </a:lnTo>
                  <a:lnTo>
                    <a:pt x="262594" y="197676"/>
                  </a:lnTo>
                  <a:lnTo>
                    <a:pt x="298160" y="170251"/>
                  </a:lnTo>
                  <a:lnTo>
                    <a:pt x="335499" y="144585"/>
                  </a:lnTo>
                  <a:lnTo>
                    <a:pt x="374523" y="120754"/>
                  </a:lnTo>
                  <a:lnTo>
                    <a:pt x="415146" y="98833"/>
                  </a:lnTo>
                  <a:lnTo>
                    <a:pt x="457279" y="78898"/>
                  </a:lnTo>
                  <a:lnTo>
                    <a:pt x="500835" y="61024"/>
                  </a:lnTo>
                  <a:lnTo>
                    <a:pt x="545727" y="45288"/>
                  </a:lnTo>
                  <a:lnTo>
                    <a:pt x="591865" y="31766"/>
                  </a:lnTo>
                  <a:lnTo>
                    <a:pt x="639164" y="20532"/>
                  </a:lnTo>
                  <a:lnTo>
                    <a:pt x="687535" y="11662"/>
                  </a:lnTo>
                  <a:lnTo>
                    <a:pt x="736890" y="5233"/>
                  </a:lnTo>
                  <a:lnTo>
                    <a:pt x="787143" y="1321"/>
                  </a:lnTo>
                  <a:lnTo>
                    <a:pt x="838200" y="0"/>
                  </a:lnTo>
                  <a:lnTo>
                    <a:pt x="889261" y="1321"/>
                  </a:lnTo>
                  <a:lnTo>
                    <a:pt x="939513" y="5234"/>
                  </a:lnTo>
                  <a:lnTo>
                    <a:pt x="988868" y="11663"/>
                  </a:lnTo>
                  <a:lnTo>
                    <a:pt x="1037239" y="20532"/>
                  </a:lnTo>
                  <a:lnTo>
                    <a:pt x="1084537" y="31766"/>
                  </a:lnTo>
                  <a:lnTo>
                    <a:pt x="1130676" y="45289"/>
                  </a:lnTo>
                  <a:lnTo>
                    <a:pt x="1175567" y="61025"/>
                  </a:lnTo>
                  <a:lnTo>
                    <a:pt x="1219123" y="78898"/>
                  </a:lnTo>
                  <a:lnTo>
                    <a:pt x="1261256" y="98833"/>
                  </a:lnTo>
                  <a:lnTo>
                    <a:pt x="1301879" y="120755"/>
                  </a:lnTo>
                  <a:lnTo>
                    <a:pt x="1340903" y="144586"/>
                  </a:lnTo>
                  <a:lnTo>
                    <a:pt x="1378242" y="170252"/>
                  </a:lnTo>
                  <a:lnTo>
                    <a:pt x="1413807" y="197677"/>
                  </a:lnTo>
                  <a:lnTo>
                    <a:pt x="1447511" y="226785"/>
                  </a:lnTo>
                  <a:lnTo>
                    <a:pt x="1479266" y="257500"/>
                  </a:lnTo>
                  <a:lnTo>
                    <a:pt x="1508984" y="289748"/>
                  </a:lnTo>
                  <a:lnTo>
                    <a:pt x="1536579" y="323451"/>
                  </a:lnTo>
                  <a:lnTo>
                    <a:pt x="1561961" y="358534"/>
                  </a:lnTo>
                  <a:lnTo>
                    <a:pt x="1585044" y="394922"/>
                  </a:lnTo>
                  <a:lnTo>
                    <a:pt x="1605739" y="432538"/>
                  </a:lnTo>
                  <a:lnTo>
                    <a:pt x="1623960" y="471308"/>
                  </a:lnTo>
                  <a:lnTo>
                    <a:pt x="1639618" y="511155"/>
                  </a:lnTo>
                  <a:lnTo>
                    <a:pt x="1652625" y="552004"/>
                  </a:lnTo>
                  <a:lnTo>
                    <a:pt x="1662895" y="593778"/>
                  </a:lnTo>
                  <a:lnTo>
                    <a:pt x="1670339" y="636403"/>
                  </a:lnTo>
                  <a:lnTo>
                    <a:pt x="1674870" y="679802"/>
                  </a:lnTo>
                  <a:lnTo>
                    <a:pt x="1676399" y="723900"/>
                  </a:lnTo>
                  <a:close/>
                </a:path>
                <a:path w="1676400" h="1447800">
                  <a:moveTo>
                    <a:pt x="838200" y="1447799"/>
                  </a:moveTo>
                  <a:lnTo>
                    <a:pt x="787139" y="1446478"/>
                  </a:lnTo>
                  <a:lnTo>
                    <a:pt x="736887" y="1442565"/>
                  </a:lnTo>
                  <a:lnTo>
                    <a:pt x="687532" y="1436136"/>
                  </a:lnTo>
                  <a:lnTo>
                    <a:pt x="639161" y="1427267"/>
                  </a:lnTo>
                  <a:lnTo>
                    <a:pt x="591863" y="1416033"/>
                  </a:lnTo>
                  <a:lnTo>
                    <a:pt x="545724" y="1402510"/>
                  </a:lnTo>
                  <a:lnTo>
                    <a:pt x="500833" y="1386774"/>
                  </a:lnTo>
                  <a:lnTo>
                    <a:pt x="457277" y="1368901"/>
                  </a:lnTo>
                  <a:lnTo>
                    <a:pt x="415144" y="1348966"/>
                  </a:lnTo>
                  <a:lnTo>
                    <a:pt x="374521" y="1327045"/>
                  </a:lnTo>
                  <a:lnTo>
                    <a:pt x="335496" y="1303213"/>
                  </a:lnTo>
                  <a:lnTo>
                    <a:pt x="298158" y="1277547"/>
                  </a:lnTo>
                  <a:lnTo>
                    <a:pt x="262593" y="1250122"/>
                  </a:lnTo>
                  <a:lnTo>
                    <a:pt x="228889" y="1221014"/>
                  </a:lnTo>
                  <a:lnTo>
                    <a:pt x="197133" y="1190299"/>
                  </a:lnTo>
                  <a:lnTo>
                    <a:pt x="167415" y="1158052"/>
                  </a:lnTo>
                  <a:lnTo>
                    <a:pt x="139821" y="1124349"/>
                  </a:lnTo>
                  <a:lnTo>
                    <a:pt x="114438" y="1089265"/>
                  </a:lnTo>
                  <a:lnTo>
                    <a:pt x="91355" y="1052878"/>
                  </a:lnTo>
                  <a:lnTo>
                    <a:pt x="70660" y="1015261"/>
                  </a:lnTo>
                  <a:lnTo>
                    <a:pt x="52439" y="976491"/>
                  </a:lnTo>
                  <a:lnTo>
                    <a:pt x="36781" y="936644"/>
                  </a:lnTo>
                  <a:lnTo>
                    <a:pt x="23774" y="895796"/>
                  </a:lnTo>
                  <a:lnTo>
                    <a:pt x="13504" y="854021"/>
                  </a:lnTo>
                  <a:lnTo>
                    <a:pt x="6060" y="811396"/>
                  </a:lnTo>
                  <a:lnTo>
                    <a:pt x="1529" y="767997"/>
                  </a:lnTo>
                  <a:lnTo>
                    <a:pt x="0" y="723899"/>
                  </a:lnTo>
                  <a:lnTo>
                    <a:pt x="1676399" y="723900"/>
                  </a:lnTo>
                  <a:lnTo>
                    <a:pt x="1674869" y="767997"/>
                  </a:lnTo>
                  <a:lnTo>
                    <a:pt x="1670338" y="811397"/>
                  </a:lnTo>
                  <a:lnTo>
                    <a:pt x="1662894" y="854021"/>
                  </a:lnTo>
                  <a:lnTo>
                    <a:pt x="1652624" y="895796"/>
                  </a:lnTo>
                  <a:lnTo>
                    <a:pt x="1639617" y="936645"/>
                  </a:lnTo>
                  <a:lnTo>
                    <a:pt x="1623959" y="976492"/>
                  </a:lnTo>
                  <a:lnTo>
                    <a:pt x="1605738" y="1015261"/>
                  </a:lnTo>
                  <a:lnTo>
                    <a:pt x="1585043" y="1052878"/>
                  </a:lnTo>
                  <a:lnTo>
                    <a:pt x="1561960" y="1089266"/>
                  </a:lnTo>
                  <a:lnTo>
                    <a:pt x="1536577" y="1124349"/>
                  </a:lnTo>
                  <a:lnTo>
                    <a:pt x="1508983" y="1158052"/>
                  </a:lnTo>
                  <a:lnTo>
                    <a:pt x="1479265" y="1190299"/>
                  </a:lnTo>
                  <a:lnTo>
                    <a:pt x="1447509" y="1221014"/>
                  </a:lnTo>
                  <a:lnTo>
                    <a:pt x="1413806" y="1250122"/>
                  </a:lnTo>
                  <a:lnTo>
                    <a:pt x="1378240" y="1277547"/>
                  </a:lnTo>
                  <a:lnTo>
                    <a:pt x="1340902" y="1303213"/>
                  </a:lnTo>
                  <a:lnTo>
                    <a:pt x="1301877" y="1327045"/>
                  </a:lnTo>
                  <a:lnTo>
                    <a:pt x="1261255" y="1348966"/>
                  </a:lnTo>
                  <a:lnTo>
                    <a:pt x="1219121" y="1368901"/>
                  </a:lnTo>
                  <a:lnTo>
                    <a:pt x="1175565" y="1386774"/>
                  </a:lnTo>
                  <a:lnTo>
                    <a:pt x="1130674" y="1402510"/>
                  </a:lnTo>
                  <a:lnTo>
                    <a:pt x="1084536" y="1416033"/>
                  </a:lnTo>
                  <a:lnTo>
                    <a:pt x="1037237" y="1427267"/>
                  </a:lnTo>
                  <a:lnTo>
                    <a:pt x="988867" y="1436136"/>
                  </a:lnTo>
                  <a:lnTo>
                    <a:pt x="939512" y="1442565"/>
                  </a:lnTo>
                  <a:lnTo>
                    <a:pt x="889260" y="1446478"/>
                  </a:lnTo>
                  <a:lnTo>
                    <a:pt x="838200" y="1447799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9" name="object 29"/>
            <p:cNvSpPr/>
            <p:nvPr/>
          </p:nvSpPr>
          <p:spPr>
            <a:xfrm>
              <a:off x="6857998" y="1752599"/>
              <a:ext cx="1676400" cy="1447800"/>
            </a:xfrm>
            <a:custGeom>
              <a:rect l="l" t="t" r="r" b="b"/>
              <a:pathLst>
                <a:path w="1676400" h="1447800">
                  <a:moveTo>
                    <a:pt x="0" y="723900"/>
                  </a:moveTo>
                  <a:lnTo>
                    <a:pt x="1530" y="679802"/>
                  </a:lnTo>
                  <a:lnTo>
                    <a:pt x="6061" y="636403"/>
                  </a:lnTo>
                  <a:lnTo>
                    <a:pt x="13505" y="593778"/>
                  </a:lnTo>
                  <a:lnTo>
                    <a:pt x="23775" y="552004"/>
                  </a:lnTo>
                  <a:lnTo>
                    <a:pt x="36782" y="511155"/>
                  </a:lnTo>
                  <a:lnTo>
                    <a:pt x="52440" y="471308"/>
                  </a:lnTo>
                  <a:lnTo>
                    <a:pt x="70661" y="432538"/>
                  </a:lnTo>
                  <a:lnTo>
                    <a:pt x="91356" y="394922"/>
                  </a:lnTo>
                  <a:lnTo>
                    <a:pt x="114439" y="358534"/>
                  </a:lnTo>
                  <a:lnTo>
                    <a:pt x="139822" y="323451"/>
                  </a:lnTo>
                  <a:lnTo>
                    <a:pt x="167416" y="289748"/>
                  </a:lnTo>
                  <a:lnTo>
                    <a:pt x="197134" y="257500"/>
                  </a:lnTo>
                  <a:lnTo>
                    <a:pt x="228889" y="226785"/>
                  </a:lnTo>
                  <a:lnTo>
                    <a:pt x="262593" y="197677"/>
                  </a:lnTo>
                  <a:lnTo>
                    <a:pt x="298159" y="170252"/>
                  </a:lnTo>
                  <a:lnTo>
                    <a:pt x="335497" y="144586"/>
                  </a:lnTo>
                  <a:lnTo>
                    <a:pt x="374522" y="120755"/>
                  </a:lnTo>
                  <a:lnTo>
                    <a:pt x="415145" y="98833"/>
                  </a:lnTo>
                  <a:lnTo>
                    <a:pt x="457278" y="78898"/>
                  </a:lnTo>
                  <a:lnTo>
                    <a:pt x="500834" y="61025"/>
                  </a:lnTo>
                  <a:lnTo>
                    <a:pt x="545725" y="45289"/>
                  </a:lnTo>
                  <a:lnTo>
                    <a:pt x="591864" y="31766"/>
                  </a:lnTo>
                  <a:lnTo>
                    <a:pt x="639162" y="20532"/>
                  </a:lnTo>
                  <a:lnTo>
                    <a:pt x="687533" y="11663"/>
                  </a:lnTo>
                  <a:lnTo>
                    <a:pt x="736888" y="5234"/>
                  </a:lnTo>
                  <a:lnTo>
                    <a:pt x="787139" y="1321"/>
                  </a:lnTo>
                  <a:lnTo>
                    <a:pt x="838200" y="0"/>
                  </a:lnTo>
                  <a:lnTo>
                    <a:pt x="889260" y="1321"/>
                  </a:lnTo>
                  <a:lnTo>
                    <a:pt x="939512" y="5233"/>
                  </a:lnTo>
                  <a:lnTo>
                    <a:pt x="988867" y="11662"/>
                  </a:lnTo>
                  <a:lnTo>
                    <a:pt x="1037237" y="20532"/>
                  </a:lnTo>
                  <a:lnTo>
                    <a:pt x="1084536" y="31766"/>
                  </a:lnTo>
                  <a:lnTo>
                    <a:pt x="1130674" y="45288"/>
                  </a:lnTo>
                  <a:lnTo>
                    <a:pt x="1175566" y="61024"/>
                  </a:lnTo>
                  <a:lnTo>
                    <a:pt x="1219122" y="78898"/>
                  </a:lnTo>
                  <a:lnTo>
                    <a:pt x="1261255" y="98833"/>
                  </a:lnTo>
                  <a:lnTo>
                    <a:pt x="1301878" y="120754"/>
                  </a:lnTo>
                  <a:lnTo>
                    <a:pt x="1340902" y="144585"/>
                  </a:lnTo>
                  <a:lnTo>
                    <a:pt x="1378241" y="170251"/>
                  </a:lnTo>
                  <a:lnTo>
                    <a:pt x="1413806" y="197676"/>
                  </a:lnTo>
                  <a:lnTo>
                    <a:pt x="1447510" y="226784"/>
                  </a:lnTo>
                  <a:lnTo>
                    <a:pt x="1479265" y="257500"/>
                  </a:lnTo>
                  <a:lnTo>
                    <a:pt x="1508984" y="289747"/>
                  </a:lnTo>
                  <a:lnTo>
                    <a:pt x="1536578" y="323450"/>
                  </a:lnTo>
                  <a:lnTo>
                    <a:pt x="1561960" y="358533"/>
                  </a:lnTo>
                  <a:lnTo>
                    <a:pt x="1585043" y="394921"/>
                  </a:lnTo>
                  <a:lnTo>
                    <a:pt x="1605739" y="432537"/>
                  </a:lnTo>
                  <a:lnTo>
                    <a:pt x="1623960" y="471307"/>
                  </a:lnTo>
                  <a:lnTo>
                    <a:pt x="1639618" y="511154"/>
                  </a:lnTo>
                  <a:lnTo>
                    <a:pt x="1652625" y="552003"/>
                  </a:lnTo>
                  <a:lnTo>
                    <a:pt x="1662895" y="593777"/>
                  </a:lnTo>
                  <a:lnTo>
                    <a:pt x="1670339" y="636402"/>
                  </a:lnTo>
                  <a:lnTo>
                    <a:pt x="1674870" y="679801"/>
                  </a:lnTo>
                  <a:lnTo>
                    <a:pt x="1676400" y="723899"/>
                  </a:lnTo>
                  <a:lnTo>
                    <a:pt x="1674869" y="767997"/>
                  </a:lnTo>
                  <a:lnTo>
                    <a:pt x="1670338" y="811396"/>
                  </a:lnTo>
                  <a:lnTo>
                    <a:pt x="1662894" y="854021"/>
                  </a:lnTo>
                  <a:lnTo>
                    <a:pt x="1652624" y="895796"/>
                  </a:lnTo>
                  <a:lnTo>
                    <a:pt x="1639617" y="936644"/>
                  </a:lnTo>
                  <a:lnTo>
                    <a:pt x="1623959" y="976491"/>
                  </a:lnTo>
                  <a:lnTo>
                    <a:pt x="1605738" y="1015261"/>
                  </a:lnTo>
                  <a:lnTo>
                    <a:pt x="1585043" y="1052878"/>
                  </a:lnTo>
                  <a:lnTo>
                    <a:pt x="1561960" y="1089265"/>
                  </a:lnTo>
                  <a:lnTo>
                    <a:pt x="1536578" y="1124349"/>
                  </a:lnTo>
                  <a:lnTo>
                    <a:pt x="1508983" y="1158052"/>
                  </a:lnTo>
                  <a:lnTo>
                    <a:pt x="1479265" y="1190299"/>
                  </a:lnTo>
                  <a:lnTo>
                    <a:pt x="1447510" y="1221014"/>
                  </a:lnTo>
                  <a:lnTo>
                    <a:pt x="1413806" y="1250122"/>
                  </a:lnTo>
                  <a:lnTo>
                    <a:pt x="1378241" y="1277547"/>
                  </a:lnTo>
                  <a:lnTo>
                    <a:pt x="1340902" y="1303213"/>
                  </a:lnTo>
                  <a:lnTo>
                    <a:pt x="1301877" y="1327045"/>
                  </a:lnTo>
                  <a:lnTo>
                    <a:pt x="1261255" y="1348966"/>
                  </a:lnTo>
                  <a:lnTo>
                    <a:pt x="1219121" y="1368901"/>
                  </a:lnTo>
                  <a:lnTo>
                    <a:pt x="1175565" y="1386774"/>
                  </a:lnTo>
                  <a:lnTo>
                    <a:pt x="1130674" y="1402510"/>
                  </a:lnTo>
                  <a:lnTo>
                    <a:pt x="1084536" y="1416033"/>
                  </a:lnTo>
                  <a:lnTo>
                    <a:pt x="1037237" y="1427267"/>
                  </a:lnTo>
                  <a:lnTo>
                    <a:pt x="988867" y="1436136"/>
                  </a:lnTo>
                  <a:lnTo>
                    <a:pt x="939512" y="1442565"/>
                  </a:lnTo>
                  <a:lnTo>
                    <a:pt x="889260" y="1446478"/>
                  </a:lnTo>
                  <a:lnTo>
                    <a:pt x="838200" y="1447799"/>
                  </a:lnTo>
                  <a:lnTo>
                    <a:pt x="787139" y="1446478"/>
                  </a:lnTo>
                  <a:lnTo>
                    <a:pt x="736887" y="1442565"/>
                  </a:lnTo>
                  <a:lnTo>
                    <a:pt x="687532" y="1436136"/>
                  </a:lnTo>
                  <a:lnTo>
                    <a:pt x="639161" y="1427267"/>
                  </a:lnTo>
                  <a:lnTo>
                    <a:pt x="591863" y="1416033"/>
                  </a:lnTo>
                  <a:lnTo>
                    <a:pt x="545724" y="1402510"/>
                  </a:lnTo>
                  <a:lnTo>
                    <a:pt x="500833" y="1386774"/>
                  </a:lnTo>
                  <a:lnTo>
                    <a:pt x="457277" y="1368901"/>
                  </a:lnTo>
                  <a:lnTo>
                    <a:pt x="415144" y="1348966"/>
                  </a:lnTo>
                  <a:lnTo>
                    <a:pt x="374521" y="1327045"/>
                  </a:lnTo>
                  <a:lnTo>
                    <a:pt x="335497" y="1303213"/>
                  </a:lnTo>
                  <a:lnTo>
                    <a:pt x="298158" y="1277547"/>
                  </a:lnTo>
                  <a:lnTo>
                    <a:pt x="262593" y="1250122"/>
                  </a:lnTo>
                  <a:lnTo>
                    <a:pt x="228889" y="1221014"/>
                  </a:lnTo>
                  <a:lnTo>
                    <a:pt x="197134" y="1190299"/>
                  </a:lnTo>
                  <a:lnTo>
                    <a:pt x="167415" y="1158052"/>
                  </a:lnTo>
                  <a:lnTo>
                    <a:pt x="139821" y="1124349"/>
                  </a:lnTo>
                  <a:lnTo>
                    <a:pt x="114438" y="1089266"/>
                  </a:lnTo>
                  <a:lnTo>
                    <a:pt x="91356" y="1052878"/>
                  </a:lnTo>
                  <a:lnTo>
                    <a:pt x="70660" y="1015261"/>
                  </a:lnTo>
                  <a:lnTo>
                    <a:pt x="52439" y="976492"/>
                  </a:lnTo>
                  <a:lnTo>
                    <a:pt x="36781" y="936645"/>
                  </a:lnTo>
                  <a:lnTo>
                    <a:pt x="23774" y="895796"/>
                  </a:lnTo>
                  <a:lnTo>
                    <a:pt x="13504" y="854021"/>
                  </a:lnTo>
                  <a:lnTo>
                    <a:pt x="6060" y="811397"/>
                  </a:lnTo>
                  <a:lnTo>
                    <a:pt x="1529" y="767997"/>
                  </a:lnTo>
                  <a:lnTo>
                    <a:pt x="0" y="723899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0" name="object 30"/>
          <p:cNvSpPr txBox="1"/>
          <p:nvPr/>
        </p:nvSpPr>
        <p:spPr>
          <a:xfrm>
            <a:off x="6921500" y="2290445"/>
            <a:ext cx="15494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latin typeface="Microsoft JhengHei"/>
                <a:cs typeface="Microsoft JhengHei"/>
              </a:rPr>
              <a:t>品牌忠诚度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31" name="object 31"/>
          <p:cNvSpPr/>
          <p:nvPr/>
        </p:nvSpPr>
        <p:spPr>
          <a:xfrm>
            <a:off x="2819400" y="2819399"/>
            <a:ext cx="4191000" cy="2133600"/>
          </a:xfrm>
          <a:custGeom>
            <a:rect l="l" t="t" r="r" b="b"/>
            <a:pathLst>
              <a:path w="4191000" h="2133600">
                <a:moveTo>
                  <a:pt x="1151953" y="745197"/>
                </a:moveTo>
                <a:lnTo>
                  <a:pt x="109816" y="189382"/>
                </a:lnTo>
                <a:lnTo>
                  <a:pt x="127736" y="155765"/>
                </a:lnTo>
                <a:lnTo>
                  <a:pt x="0" y="152400"/>
                </a:lnTo>
                <a:lnTo>
                  <a:pt x="22415" y="184010"/>
                </a:lnTo>
                <a:lnTo>
                  <a:pt x="73952" y="256616"/>
                </a:lnTo>
                <a:lnTo>
                  <a:pt x="91884" y="222999"/>
                </a:lnTo>
                <a:lnTo>
                  <a:pt x="1134033" y="778814"/>
                </a:lnTo>
                <a:lnTo>
                  <a:pt x="1151953" y="745197"/>
                </a:lnTo>
                <a:close/>
              </a:path>
              <a:path w="4191000" h="2133600">
                <a:moveTo>
                  <a:pt x="1153223" y="1540078"/>
                </a:moveTo>
                <a:lnTo>
                  <a:pt x="1132763" y="1507934"/>
                </a:lnTo>
                <a:lnTo>
                  <a:pt x="390994" y="1979968"/>
                </a:lnTo>
                <a:lnTo>
                  <a:pt x="370547" y="1947824"/>
                </a:lnTo>
                <a:lnTo>
                  <a:pt x="328282" y="2018245"/>
                </a:lnTo>
                <a:lnTo>
                  <a:pt x="304800" y="2057400"/>
                </a:lnTo>
                <a:lnTo>
                  <a:pt x="431901" y="2044255"/>
                </a:lnTo>
                <a:lnTo>
                  <a:pt x="411454" y="2012111"/>
                </a:lnTo>
                <a:lnTo>
                  <a:pt x="1153223" y="1540078"/>
                </a:lnTo>
                <a:close/>
              </a:path>
              <a:path w="4191000" h="2133600">
                <a:moveTo>
                  <a:pt x="2114550" y="114312"/>
                </a:moveTo>
                <a:lnTo>
                  <a:pt x="2057400" y="0"/>
                </a:lnTo>
                <a:lnTo>
                  <a:pt x="2005965" y="102882"/>
                </a:lnTo>
                <a:lnTo>
                  <a:pt x="2000250" y="114312"/>
                </a:lnTo>
                <a:lnTo>
                  <a:pt x="2038350" y="114312"/>
                </a:lnTo>
                <a:lnTo>
                  <a:pt x="2038350" y="457200"/>
                </a:lnTo>
                <a:lnTo>
                  <a:pt x="2076450" y="457200"/>
                </a:lnTo>
                <a:lnTo>
                  <a:pt x="2076450" y="114312"/>
                </a:lnTo>
                <a:lnTo>
                  <a:pt x="2114550" y="114312"/>
                </a:lnTo>
                <a:close/>
              </a:path>
              <a:path w="4191000" h="2133600">
                <a:moveTo>
                  <a:pt x="2190750" y="2019300"/>
                </a:moveTo>
                <a:lnTo>
                  <a:pt x="2152650" y="2019300"/>
                </a:lnTo>
                <a:lnTo>
                  <a:pt x="2152650" y="1752600"/>
                </a:lnTo>
                <a:lnTo>
                  <a:pt x="2114550" y="1752600"/>
                </a:lnTo>
                <a:lnTo>
                  <a:pt x="2114550" y="2019300"/>
                </a:lnTo>
                <a:lnTo>
                  <a:pt x="2076450" y="2019300"/>
                </a:lnTo>
                <a:lnTo>
                  <a:pt x="2082165" y="2030730"/>
                </a:lnTo>
                <a:lnTo>
                  <a:pt x="2133600" y="2133600"/>
                </a:lnTo>
                <a:lnTo>
                  <a:pt x="2190750" y="2019300"/>
                </a:lnTo>
                <a:close/>
              </a:path>
              <a:path w="4191000" h="2133600">
                <a:moveTo>
                  <a:pt x="4191000" y="2057400"/>
                </a:moveTo>
                <a:lnTo>
                  <a:pt x="4167479" y="2017801"/>
                </a:lnTo>
                <a:lnTo>
                  <a:pt x="4125747" y="1947519"/>
                </a:lnTo>
                <a:lnTo>
                  <a:pt x="4105148" y="1979574"/>
                </a:lnTo>
                <a:lnTo>
                  <a:pt x="3134499" y="1355585"/>
                </a:lnTo>
                <a:lnTo>
                  <a:pt x="3113887" y="1387627"/>
                </a:lnTo>
                <a:lnTo>
                  <a:pt x="4084548" y="2011616"/>
                </a:lnTo>
                <a:lnTo>
                  <a:pt x="4063936" y="2043671"/>
                </a:lnTo>
                <a:lnTo>
                  <a:pt x="4191000" y="2057400"/>
                </a:lnTo>
                <a:close/>
              </a:path>
              <a:path w="4191000" h="2133600">
                <a:moveTo>
                  <a:pt x="4191000" y="152400"/>
                </a:moveTo>
                <a:lnTo>
                  <a:pt x="4063403" y="159499"/>
                </a:lnTo>
                <a:lnTo>
                  <a:pt x="4082300" y="192570"/>
                </a:lnTo>
                <a:lnTo>
                  <a:pt x="3114738" y="745464"/>
                </a:lnTo>
                <a:lnTo>
                  <a:pt x="3133648" y="778548"/>
                </a:lnTo>
                <a:lnTo>
                  <a:pt x="4101198" y="225653"/>
                </a:lnTo>
                <a:lnTo>
                  <a:pt x="4120108" y="258737"/>
                </a:lnTo>
                <a:lnTo>
                  <a:pt x="4168000" y="186905"/>
                </a:lnTo>
                <a:lnTo>
                  <a:pt x="4191000" y="15240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80"/>
              </a:lnSpc>
            </a:pPr>
            <a:r>
              <a:rPr spc="-10"/>
              <a:t>路漫漫其悠远</a:t>
            </a:r>
          </a:p>
          <a:p>
            <a:pPr marL="12700">
              <a:lnSpc>
                <a:spcPts val="880"/>
              </a:lnSpc>
            </a:pPr>
            <a:r>
              <a:rPr sz="800" spc="-10">
                <a:solidFill>
                  <a:srgbClr val="E7E6E6"/>
                </a:solidFill>
                <a:latin typeface="宋体"/>
                <a:cs typeface="宋体"/>
              </a:rPr>
              <a:t>锲而不舍，金石可</a:t>
            </a:r>
            <a:r>
              <a:rPr sz="800" spc="-50">
                <a:solidFill>
                  <a:srgbClr val="E7E6E6"/>
                </a:solidFill>
                <a:latin typeface="宋体"/>
                <a:cs typeface="宋体"/>
              </a:rPr>
              <a:t>镂</a:t>
            </a:r>
            <a:endParaRPr sz="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850265"/>
              </a:tabLst>
            </a:pPr>
            <a:r>
              <a:rPr spc="-50"/>
              <a:t>四</a:t>
            </a:r>
            <a:r>
              <a:rPr/>
              <a:t>	品牌资产的构</a:t>
            </a:r>
            <a:r>
              <a:rPr spc="-50"/>
              <a:t>成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2932136"/>
            <a:ext cx="216535" cy="33210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spc="5">
                <a:solidFill>
                  <a:srgbClr val="0463C1"/>
                </a:solidFill>
                <a:latin typeface="Wingdings"/>
                <a:cs typeface="Wingdings"/>
              </a:rPr>
              <a:t></a:t>
            </a:r>
            <a:endParaRPr sz="2000">
              <a:latin typeface="Wingdings"/>
              <a:cs typeface="Wingdings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35940" y="1594318"/>
            <a:ext cx="8191500" cy="3627754"/>
          </a:xfrm>
          <a:prstGeom prst="rect">
            <a:avLst/>
          </a:prstGeom>
        </p:spPr>
        <p:txBody>
          <a:bodyPr vert="horz" wrap="square" lIns="0" tIns="46355" rIns="0" bIns="0" rtlCol="0">
            <a:spAutoFit/>
          </a:bodyPr>
          <a:lstStyle/>
          <a:p>
            <a:pPr marL="355600" marR="360680" indent="-342900" algn="just">
              <a:lnSpc>
                <a:spcPct val="92000"/>
              </a:lnSpc>
              <a:spcBef>
                <a:spcPts val="365"/>
              </a:spcBef>
              <a:buClr>
                <a:srgbClr val="0463C1"/>
              </a:buClr>
              <a:buSzPct val="71428"/>
              <a:buFont typeface="Wingdings"/>
              <a:buChar char=""/>
              <a:tabLst>
                <a:tab pos="888365"/>
                <a:tab pos="889000"/>
              </a:tabLst>
            </a:pPr>
            <a:r>
              <a:rPr/>
              <a:t>	</a:t>
            </a:r>
            <a:r>
              <a:rPr sz="2800" b="1">
                <a:solidFill>
                  <a:srgbClr val="0463C1"/>
                </a:solidFill>
                <a:latin typeface="Microsoft JhengHei"/>
                <a:cs typeface="Microsoft JhengHei"/>
              </a:rPr>
              <a:t>品牌知名度</a:t>
            </a:r>
            <a:r>
              <a:rPr sz="2800" b="1" spc="-10">
                <a:latin typeface="Microsoft JhengHei"/>
                <a:cs typeface="Microsoft JhengHei"/>
              </a:rPr>
              <a:t>指标反 映了一个品牌对某类产品</a:t>
            </a:r>
            <a:r>
              <a:rPr sz="2800" b="1" spc="-5">
                <a:latin typeface="Microsoft JhengHei"/>
                <a:cs typeface="Microsoft JhengHei"/>
              </a:rPr>
              <a:t>的代表性程度、消费者对某品牌的熟悉程度以至</a:t>
            </a:r>
            <a:r>
              <a:rPr sz="2800" b="1" spc="-10">
                <a:latin typeface="Microsoft JhengHei"/>
                <a:cs typeface="Microsoft JhengHei"/>
              </a:rPr>
              <a:t>可能引发的好感。</a:t>
            </a:r>
            <a:endParaRPr sz="2800">
              <a:latin typeface="Microsoft JhengHei"/>
              <a:cs typeface="Microsoft JhengHei"/>
            </a:endParaRPr>
          </a:p>
          <a:p>
            <a:pPr marL="355600" marR="5080" indent="533400">
              <a:lnSpc>
                <a:spcPct val="90800"/>
              </a:lnSpc>
              <a:spcBef>
                <a:spcPts val="509"/>
              </a:spcBef>
            </a:pPr>
            <a:r>
              <a:rPr sz="2800" b="1">
                <a:solidFill>
                  <a:srgbClr val="0463C1"/>
                </a:solidFill>
                <a:latin typeface="Microsoft JhengHei"/>
                <a:cs typeface="Microsoft JhengHei"/>
              </a:rPr>
              <a:t>品牌美誉度</a:t>
            </a:r>
            <a:r>
              <a:rPr sz="2800" b="1" spc="-5">
                <a:latin typeface="Microsoft JhengHei"/>
                <a:cs typeface="Microsoft JhengHei"/>
              </a:rPr>
              <a:t>是品牌在消费者心中的良好形象。美誉度是以知名度为前提的，没有很高的知名度，更不用说有很好的品牌形象。但知名度可以通过</a:t>
            </a:r>
            <a:r>
              <a:rPr sz="2800" b="1" spc="-50">
                <a:latin typeface="Microsoft JhengHei"/>
                <a:cs typeface="Microsoft JhengHei"/>
              </a:rPr>
              <a:t> </a:t>
            </a:r>
            <a:r>
              <a:rPr sz="2800" b="1" spc="-5">
                <a:latin typeface="Microsoft JhengHei"/>
                <a:cs typeface="Microsoft JhengHei"/>
              </a:rPr>
              <a:t>宣传手段快速提升，而美誉度则需要通过长期的</a:t>
            </a:r>
            <a:r>
              <a:rPr sz="2800" b="1" spc="-50">
                <a:latin typeface="Microsoft JhengHei"/>
                <a:cs typeface="Microsoft JhengHei"/>
              </a:rPr>
              <a:t> </a:t>
            </a:r>
            <a:r>
              <a:rPr sz="2800" b="1" spc="-5">
                <a:latin typeface="Microsoft JhengHei"/>
                <a:cs typeface="Microsoft JhengHei"/>
              </a:rPr>
              <a:t>细心的品牌经营，十年如一日地保持良好的品牌</a:t>
            </a:r>
            <a:r>
              <a:rPr sz="2800" b="1" spc="-50">
                <a:latin typeface="Microsoft JhengHei"/>
                <a:cs typeface="Microsoft JhengHei"/>
              </a:rPr>
              <a:t> </a:t>
            </a:r>
            <a:r>
              <a:rPr sz="2800" b="1" spc="-5">
                <a:latin typeface="Microsoft JhengHei"/>
                <a:cs typeface="Microsoft JhengHei"/>
              </a:rPr>
              <a:t>形象，才能建立起来。</a:t>
            </a:r>
            <a:endParaRPr sz="2800">
              <a:latin typeface="Microsoft JhengHei"/>
              <a:cs typeface="Microsoft JhengHei"/>
            </a:endParaRPr>
          </a:p>
        </p:txBody>
      </p:sp>
      <p:pic>
        <p:nvPicPr>
          <p:cNvPr id="5" name="object 5">
            <a:hlinkClick r:id="rId3"/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6324600" y="5257800"/>
            <a:ext cx="1943100" cy="1100137"/>
          </a:xfrm>
          <a:prstGeom prst="rect">
            <a:avLst/>
          </a:prstGeom>
        </p:spPr>
      </p:pic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80"/>
              </a:lnSpc>
            </a:pPr>
            <a:r>
              <a:rPr spc="-10"/>
              <a:t>路漫漫其悠远</a:t>
            </a:r>
          </a:p>
          <a:p>
            <a:pPr marL="12700">
              <a:lnSpc>
                <a:spcPts val="880"/>
              </a:lnSpc>
            </a:pPr>
            <a:r>
              <a:rPr sz="800" spc="-10">
                <a:solidFill>
                  <a:srgbClr val="E7E6E6"/>
                </a:solidFill>
                <a:latin typeface="宋体"/>
                <a:cs typeface="宋体"/>
              </a:rPr>
              <a:t>锲而不舍，金石可</a:t>
            </a:r>
            <a:r>
              <a:rPr sz="800" spc="-50">
                <a:solidFill>
                  <a:srgbClr val="E7E6E6"/>
                </a:solidFill>
                <a:latin typeface="宋体"/>
                <a:cs typeface="宋体"/>
              </a:rPr>
              <a:t>镂</a:t>
            </a:r>
            <a:endParaRPr sz="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850265"/>
              </a:tabLst>
            </a:pPr>
            <a:r>
              <a:rPr spc="-50"/>
              <a:t>四</a:t>
            </a:r>
            <a:r>
              <a:rPr/>
              <a:t>	品牌资产的构</a:t>
            </a:r>
            <a:r>
              <a:rPr spc="-50"/>
              <a:t>成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625181"/>
            <a:ext cx="8191500" cy="350456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355600" marR="5080" indent="-342900">
              <a:lnSpc>
                <a:spcPts val="3510"/>
              </a:lnSpc>
              <a:spcBef>
                <a:spcPts val="90"/>
              </a:spcBef>
              <a:buClr>
                <a:srgbClr val="0463C1"/>
              </a:buClr>
              <a:buSzPct val="71428"/>
              <a:buFont typeface="Wingdings"/>
              <a:buChar char=""/>
              <a:tabLst>
                <a:tab pos="888365"/>
                <a:tab pos="889000"/>
              </a:tabLst>
            </a:pPr>
            <a:r>
              <a:rPr/>
              <a:t>	</a:t>
            </a:r>
            <a:r>
              <a:rPr sz="2800" b="1">
                <a:solidFill>
                  <a:srgbClr val="0463C1"/>
                </a:solidFill>
                <a:latin typeface="Microsoft JhengHei"/>
                <a:cs typeface="Microsoft JhengHei"/>
              </a:rPr>
              <a:t>品牌忠诚度</a:t>
            </a:r>
            <a:r>
              <a:rPr sz="2800" b="1" spc="-5">
                <a:latin typeface="Microsoft JhengHei"/>
                <a:cs typeface="Microsoft JhengHei"/>
              </a:rPr>
              <a:t>指标反映的消费者对品牌的偏爱、选择、尝试购买、重复购买以及承诺购买的水平。</a:t>
            </a:r>
            <a:endParaRPr sz="2800">
              <a:latin typeface="Microsoft JhengHei"/>
              <a:cs typeface="Microsoft JhengHei"/>
            </a:endParaRPr>
          </a:p>
          <a:p>
            <a:pPr marL="800100">
              <a:lnSpc>
                <a:spcPts val="3220"/>
              </a:lnSpc>
            </a:pPr>
            <a:r>
              <a:rPr sz="2800" b="1">
                <a:solidFill>
                  <a:srgbClr val="0463C1"/>
                </a:solidFill>
                <a:latin typeface="Microsoft JhengHei"/>
                <a:cs typeface="Microsoft JhengHei"/>
              </a:rPr>
              <a:t>品质认知度</a:t>
            </a:r>
            <a:r>
              <a:rPr sz="2800" b="1" spc="-5">
                <a:latin typeface="Microsoft JhengHei"/>
                <a:cs typeface="Microsoft JhengHei"/>
              </a:rPr>
              <a:t>是指消费者对某一品牌在品质上的</a:t>
            </a:r>
            <a:endParaRPr sz="2800">
              <a:latin typeface="Microsoft JhengHei"/>
              <a:cs typeface="Microsoft JhengHei"/>
            </a:endParaRPr>
          </a:p>
          <a:p>
            <a:pPr marL="355600" marR="271780" algn="just">
              <a:lnSpc>
                <a:spcPct val="100000"/>
              </a:lnSpc>
            </a:pPr>
            <a:r>
              <a:rPr sz="2800" b="1" spc="-5">
                <a:latin typeface="Microsoft JhengHei"/>
                <a:cs typeface="Microsoft JhengHei"/>
              </a:rPr>
              <a:t>整体印象。品质认知度指标可以反映消费者对某</a:t>
            </a:r>
            <a:r>
              <a:rPr sz="2800" b="1" spc="-15">
                <a:latin typeface="Microsoft JhengHei"/>
                <a:cs typeface="Microsoft JhengHei"/>
              </a:rPr>
              <a:t>一产品功能、特点、可信赖度、耐用度 、服务度</a:t>
            </a:r>
            <a:r>
              <a:rPr sz="2800" b="1" spc="-5">
                <a:latin typeface="Microsoft JhengHei"/>
                <a:cs typeface="Microsoft JhengHei"/>
              </a:rPr>
              <a:t>等诸方面的评价。这种评价提供了消费者购买的理由，同时是产品差异化定位的基础。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320"/>
              </a:spcBef>
            </a:pPr>
            <a:r>
              <a:rPr sz="2000" spc="5">
                <a:solidFill>
                  <a:srgbClr val="0463C1"/>
                </a:solidFill>
                <a:latin typeface="Wingdings"/>
                <a:cs typeface="Wingdings"/>
              </a:rPr>
              <a:t></a:t>
            </a:r>
            <a:endParaRPr sz="2000">
              <a:latin typeface="Wingdings"/>
              <a:cs typeface="Wingdings"/>
            </a:endParaRPr>
          </a:p>
        </p:txBody>
      </p:sp>
      <p:pic>
        <p:nvPicPr>
          <p:cNvPr id="4" name="object 4">
            <a:hlinkClick r:id="rId3"/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5943600" y="5257800"/>
            <a:ext cx="2447925" cy="1122362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80"/>
              </a:lnSpc>
            </a:pPr>
            <a:r>
              <a:rPr spc="-10"/>
              <a:t>路漫漫其悠远</a:t>
            </a:r>
          </a:p>
          <a:p>
            <a:pPr marL="12700">
              <a:lnSpc>
                <a:spcPts val="880"/>
              </a:lnSpc>
            </a:pPr>
            <a:r>
              <a:rPr sz="800" spc="-10">
                <a:solidFill>
                  <a:srgbClr val="E7E6E6"/>
                </a:solidFill>
                <a:latin typeface="宋体"/>
                <a:cs typeface="宋体"/>
              </a:rPr>
              <a:t>锲而不舍，金石可</a:t>
            </a:r>
            <a:r>
              <a:rPr sz="800" spc="-50">
                <a:solidFill>
                  <a:srgbClr val="E7E6E6"/>
                </a:solidFill>
                <a:latin typeface="宋体"/>
                <a:cs typeface="宋体"/>
              </a:rPr>
              <a:t>镂</a:t>
            </a:r>
            <a:endParaRPr sz="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850265"/>
              </a:tabLst>
            </a:pPr>
            <a:r>
              <a:rPr spc="-50"/>
              <a:t>四</a:t>
            </a:r>
            <a:r>
              <a:rPr/>
              <a:t>	品牌资产的构</a:t>
            </a:r>
            <a:r>
              <a:rPr spc="-50"/>
              <a:t>成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644332"/>
            <a:ext cx="7924800" cy="3439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 algn="just">
              <a:lnSpc>
                <a:spcPct val="100000"/>
              </a:lnSpc>
              <a:spcBef>
                <a:spcPts val="100"/>
              </a:spcBef>
              <a:buSzPct val="71428"/>
              <a:buFont typeface="Wingdings"/>
              <a:buChar char=""/>
              <a:tabLst>
                <a:tab pos="355600"/>
              </a:tabLst>
            </a:pPr>
            <a:r>
              <a:rPr sz="2800" b="1">
                <a:solidFill>
                  <a:srgbClr val="0463C1"/>
                </a:solidFill>
                <a:latin typeface="Microsoft JhengHei"/>
                <a:cs typeface="Microsoft JhengHei"/>
              </a:rPr>
              <a:t>品牌联想</a:t>
            </a:r>
            <a:r>
              <a:rPr sz="2800" b="1" spc="-5">
                <a:latin typeface="Microsoft JhengHei"/>
                <a:cs typeface="Microsoft JhengHei"/>
              </a:rPr>
              <a:t>是指透过品牌而会有的所有联想，这些联想能组合出一些意义，这种有意义的印象就成</a:t>
            </a:r>
            <a:r>
              <a:rPr sz="2800" b="1" spc="-15">
                <a:latin typeface="Microsoft JhengHei"/>
                <a:cs typeface="Microsoft JhengHei"/>
              </a:rPr>
              <a:t>为品牌形象。品牌形象是品牌定位沟 通的结果。</a:t>
            </a:r>
            <a:r>
              <a:rPr sz="2800" b="1" spc="-5">
                <a:latin typeface="Microsoft JhengHei"/>
                <a:cs typeface="Microsoft JhengHei"/>
              </a:rPr>
              <a:t>品牌定位是具有操作性、参考性的销售点，经过传播后在消费者脑海中形成的许多品牌联想最终</a:t>
            </a:r>
            <a:r>
              <a:rPr sz="2800" b="1" spc="-15">
                <a:latin typeface="Microsoft JhengHei"/>
                <a:cs typeface="Microsoft JhengHei"/>
              </a:rPr>
              <a:t>构成一个具有销售意义的品牌印象 。品牌联想度</a:t>
            </a:r>
            <a:r>
              <a:rPr sz="2800" b="1" spc="-5">
                <a:latin typeface="Microsoft JhengHei"/>
                <a:cs typeface="Microsoft JhengHei"/>
              </a:rPr>
              <a:t>指标可以反映消费者对品牌的态度以及情感，提供产品差异化和品牌延伸的依据。</a:t>
            </a:r>
            <a:endParaRPr sz="2800">
              <a:latin typeface="Microsoft JhengHei"/>
              <a:cs typeface="Microsoft JhengHei"/>
            </a:endParaRPr>
          </a:p>
        </p:txBody>
      </p:sp>
      <p:pic>
        <p:nvPicPr>
          <p:cNvPr id="4" name="object 4">
            <a:hlinkClick r:id="rId3"/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2590800" y="5346700"/>
            <a:ext cx="2087561" cy="1509712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80"/>
              </a:lnSpc>
            </a:pPr>
            <a:r>
              <a:rPr spc="-10"/>
              <a:t>路漫漫其悠远</a:t>
            </a:r>
          </a:p>
          <a:p>
            <a:pPr marL="12700">
              <a:lnSpc>
                <a:spcPts val="880"/>
              </a:lnSpc>
            </a:pPr>
            <a:r>
              <a:rPr sz="800" spc="-10">
                <a:solidFill>
                  <a:srgbClr val="E7E6E6"/>
                </a:solidFill>
                <a:latin typeface="宋体"/>
                <a:cs typeface="宋体"/>
              </a:rPr>
              <a:t>锲而不舍，金石可</a:t>
            </a:r>
            <a:r>
              <a:rPr sz="800" spc="-50">
                <a:solidFill>
                  <a:srgbClr val="E7E6E6"/>
                </a:solidFill>
                <a:latin typeface="宋体"/>
                <a:cs typeface="宋体"/>
              </a:rPr>
              <a:t>镂</a:t>
            </a:r>
            <a:endParaRPr sz="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262857" y="834221"/>
            <a:ext cx="19812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>
                <a:solidFill>
                  <a:srgbClr val="0463C1"/>
                </a:solidFill>
                <a:latin typeface="Segoe UI Symbol"/>
                <a:cs typeface="Segoe UI Symbol"/>
              </a:rPr>
              <a:t>👁</a:t>
            </a:r>
            <a:r>
              <a:rPr sz="2800" b="1" u="heavy">
                <a:solidFill>
                  <a:srgbClr val="FF6600"/>
                </a:solidFill>
                <a:uFill>
                  <a:solidFill>
                    <a:srgbClr val="FF6600"/>
                  </a:solidFill>
                </a:uFill>
                <a:latin typeface="Microsoft JhengHei"/>
                <a:cs typeface="Microsoft JhengHei"/>
              </a:rPr>
              <a:t>营销视野</a:t>
            </a:r>
            <a:r>
              <a:rPr sz="2800" b="1" u="heavy" spc="-50">
                <a:solidFill>
                  <a:srgbClr val="FF6600"/>
                </a:solidFill>
                <a:uFill>
                  <a:solidFill>
                    <a:srgbClr val="FF6600"/>
                  </a:solidFill>
                </a:uFill>
                <a:latin typeface="Times New Roman"/>
                <a:cs typeface="Times New Roman"/>
              </a:rPr>
              <a:t>1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777456" y="631021"/>
            <a:ext cx="50546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>
                <a:latin typeface="Times New Roman"/>
                <a:cs typeface="Times New Roman"/>
              </a:rPr>
              <a:t>2005</a:t>
            </a:r>
            <a:r>
              <a:rPr spc="-10"/>
              <a:t>年世界品牌资产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78839" y="1345875"/>
            <a:ext cx="6137275" cy="1300480"/>
          </a:xfrm>
          <a:prstGeom prst="rect">
            <a:avLst/>
          </a:prstGeom>
        </p:spPr>
        <p:txBody>
          <a:bodyPr vert="horz" wrap="square" lIns="0" tIns="128905" rIns="0" bIns="0" rtlCol="0">
            <a:spAutoFit/>
          </a:bodyPr>
          <a:lstStyle/>
          <a:p>
            <a:pPr marL="12700" marR="5080" indent="419100">
              <a:lnSpc>
                <a:spcPct val="82600"/>
              </a:lnSpc>
              <a:spcBef>
                <a:spcPts val="1015"/>
              </a:spcBef>
            </a:pPr>
            <a:r>
              <a:rPr sz="2400" b="1" spc="-65">
                <a:latin typeface="Microsoft JhengHei"/>
                <a:cs typeface="Microsoft JhengHei"/>
              </a:rPr>
              <a:t>据《金融世界</a:t>
            </a:r>
            <a:r>
              <a:rPr sz="6600" spc="-6037" baseline="4419">
                <a:solidFill>
                  <a:srgbClr val="44546A"/>
                </a:solidFill>
                <a:latin typeface="宋体"/>
                <a:cs typeface="宋体"/>
              </a:rPr>
              <a:t>最</a:t>
            </a:r>
            <a:r>
              <a:rPr sz="2400" b="1" spc="-390">
                <a:latin typeface="Microsoft JhengHei"/>
                <a:cs typeface="Microsoft JhengHei"/>
              </a:rPr>
              <a:t>》分</a:t>
            </a:r>
            <a:r>
              <a:rPr sz="6600" spc="-5437" baseline="4419">
                <a:solidFill>
                  <a:srgbClr val="44546A"/>
                </a:solidFill>
                <a:latin typeface="宋体"/>
                <a:cs typeface="宋体"/>
              </a:rPr>
              <a:t>高</a:t>
            </a:r>
            <a:r>
              <a:rPr sz="2400" b="1" spc="-590">
                <a:latin typeface="Microsoft JhengHei"/>
                <a:cs typeface="Microsoft JhengHei"/>
              </a:rPr>
              <a:t>析，</a:t>
            </a:r>
            <a:r>
              <a:rPr sz="6600" baseline="4419">
                <a:solidFill>
                  <a:srgbClr val="44546A"/>
                </a:solidFill>
                <a:latin typeface="宋体"/>
                <a:cs typeface="宋体"/>
              </a:rPr>
              <a:t>的</a:t>
            </a:r>
            <a:r>
              <a:rPr sz="6600" baseline="4419">
                <a:solidFill>
                  <a:srgbClr val="44546A"/>
                </a:solidFill>
                <a:latin typeface="Times New Roman"/>
                <a:cs typeface="Times New Roman"/>
              </a:rPr>
              <a:t>40</a:t>
            </a:r>
            <a:r>
              <a:rPr sz="6600" spc="-30" baseline="4419">
                <a:solidFill>
                  <a:srgbClr val="44546A"/>
                </a:solidFill>
                <a:latin typeface="宋体"/>
                <a:cs typeface="宋体"/>
              </a:rPr>
              <a:t>个品牌</a:t>
            </a:r>
            <a:r>
              <a:rPr sz="2400" b="1" spc="-5">
                <a:latin typeface="Microsoft JhengHei"/>
                <a:cs typeface="Microsoft JhengHei"/>
              </a:rPr>
              <a:t>按销售额、盈利和发展潜</a:t>
            </a:r>
            <a:endParaRPr sz="2400">
              <a:latin typeface="Microsoft JhengHei"/>
              <a:cs typeface="Microsoft JhengHei"/>
            </a:endParaRPr>
          </a:p>
          <a:p>
            <a:pPr marL="12700">
              <a:lnSpc>
                <a:spcPts val="2450"/>
              </a:lnSpc>
            </a:pPr>
            <a:r>
              <a:rPr sz="2400" b="1">
                <a:latin typeface="Microsoft JhengHei"/>
                <a:cs typeface="Microsoft JhengHei"/>
              </a:rPr>
              <a:t>力来判断，</a:t>
            </a:r>
            <a:r>
              <a:rPr sz="2400" b="1">
                <a:latin typeface="Times New Roman"/>
                <a:cs typeface="Times New Roman"/>
              </a:rPr>
              <a:t>2005</a:t>
            </a:r>
            <a:r>
              <a:rPr sz="2400" b="1" spc="-15">
                <a:latin typeface="Microsoft JhengHei"/>
                <a:cs typeface="Microsoft JhengHei"/>
              </a:rPr>
              <a:t>年世界上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35939" y="2547585"/>
            <a:ext cx="3721100" cy="3543300"/>
          </a:xfrm>
          <a:prstGeom prst="rect">
            <a:avLst/>
          </a:prstGeom>
        </p:spPr>
        <p:txBody>
          <a:bodyPr vert="horz" wrap="square" lIns="0" tIns="48895" rIns="0" bIns="0" rtlCol="0">
            <a:spAutoFit/>
          </a:bodyPr>
          <a:lstStyle/>
          <a:p>
            <a:pPr marL="355600">
              <a:lnSpc>
                <a:spcPct val="100000"/>
              </a:lnSpc>
              <a:spcBef>
                <a:spcPts val="385"/>
              </a:spcBef>
            </a:pPr>
            <a:r>
              <a:rPr sz="2400" b="1">
                <a:latin typeface="Microsoft JhengHei"/>
                <a:cs typeface="Microsoft JhengHei"/>
              </a:rPr>
              <a:t>价值最高的</a:t>
            </a:r>
            <a:r>
              <a:rPr sz="2400" b="1">
                <a:latin typeface="Times New Roman"/>
                <a:cs typeface="Times New Roman"/>
              </a:rPr>
              <a:t>15</a:t>
            </a:r>
            <a:r>
              <a:rPr sz="2400" b="1" spc="-10">
                <a:latin typeface="Microsoft JhengHei"/>
                <a:cs typeface="Microsoft JhengHei"/>
              </a:rPr>
              <a:t>种品牌是：</a:t>
            </a:r>
            <a:endParaRPr sz="2400">
              <a:latin typeface="Microsoft JhengHei"/>
              <a:cs typeface="Microsoft JhengHei"/>
            </a:endParaRPr>
          </a:p>
          <a:p>
            <a:pPr marL="12700">
              <a:lnSpc>
                <a:spcPts val="3190"/>
              </a:lnSpc>
              <a:spcBef>
                <a:spcPts val="335"/>
              </a:spcBef>
            </a:pPr>
            <a:r>
              <a:rPr sz="2800" b="1">
                <a:latin typeface="Times New Roman"/>
                <a:cs typeface="Times New Roman"/>
              </a:rPr>
              <a:t>1 </a:t>
            </a:r>
            <a:r>
              <a:rPr sz="2800" b="1">
                <a:latin typeface="Microsoft JhengHei"/>
                <a:cs typeface="Microsoft JhengHei"/>
              </a:rPr>
              <a:t>可口可乐 </a:t>
            </a:r>
            <a:r>
              <a:rPr sz="2800" b="1">
                <a:latin typeface="Times New Roman"/>
                <a:cs typeface="Times New Roman"/>
              </a:rPr>
              <a:t>67,525 </a:t>
            </a:r>
            <a:r>
              <a:rPr sz="2800" b="1" spc="-25">
                <a:latin typeface="Times New Roman"/>
                <a:cs typeface="Times New Roman"/>
              </a:rPr>
              <a:t>0%</a:t>
            </a:r>
            <a:endParaRPr sz="2800">
              <a:latin typeface="Times New Roman"/>
              <a:cs typeface="Times New Roman"/>
            </a:endParaRPr>
          </a:p>
          <a:p>
            <a:pPr marL="355600">
              <a:lnSpc>
                <a:spcPts val="3190"/>
              </a:lnSpc>
            </a:pPr>
            <a:r>
              <a:rPr sz="2800" b="1" spc="-25">
                <a:latin typeface="Times New Roman"/>
                <a:cs typeface="Times New Roman"/>
              </a:rPr>
              <a:t>64%</a:t>
            </a:r>
            <a:endParaRPr sz="2800">
              <a:latin typeface="Times New Roman"/>
              <a:cs typeface="Times New Roman"/>
            </a:endParaRPr>
          </a:p>
          <a:p>
            <a:pPr marL="279400" indent="-266700">
              <a:lnSpc>
                <a:spcPts val="3190"/>
              </a:lnSpc>
              <a:spcBef>
                <a:spcPts val="340"/>
              </a:spcBef>
              <a:buAutoNum type="arabicPlain" startAt="2"/>
              <a:tabLst>
                <a:tab pos="279400"/>
              </a:tabLst>
            </a:pPr>
            <a:r>
              <a:rPr sz="2800" b="1">
                <a:latin typeface="Times New Roman"/>
                <a:cs typeface="Times New Roman"/>
              </a:rPr>
              <a:t>Microsoft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59,941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-</a:t>
            </a:r>
            <a:r>
              <a:rPr sz="2800" b="1" spc="-25">
                <a:latin typeface="Times New Roman"/>
                <a:cs typeface="Times New Roman"/>
              </a:rPr>
              <a:t>2%</a:t>
            </a:r>
            <a:endParaRPr sz="2800">
              <a:latin typeface="Times New Roman"/>
              <a:cs typeface="Times New Roman"/>
            </a:endParaRPr>
          </a:p>
          <a:p>
            <a:pPr marL="355600">
              <a:lnSpc>
                <a:spcPts val="3190"/>
              </a:lnSpc>
            </a:pPr>
            <a:r>
              <a:rPr sz="2800" b="1" spc="-25">
                <a:latin typeface="Times New Roman"/>
                <a:cs typeface="Times New Roman"/>
              </a:rPr>
              <a:t>22%</a:t>
            </a:r>
            <a:endParaRPr sz="2800">
              <a:latin typeface="Times New Roman"/>
              <a:cs typeface="Times New Roman"/>
            </a:endParaRPr>
          </a:p>
          <a:p>
            <a:pPr marL="279400" indent="-266700">
              <a:lnSpc>
                <a:spcPct val="100000"/>
              </a:lnSpc>
              <a:spcBef>
                <a:spcPts val="335"/>
              </a:spcBef>
              <a:buAutoNum type="arabicPlain" startAt="3"/>
              <a:tabLst>
                <a:tab pos="279400"/>
              </a:tabLst>
            </a:pPr>
            <a:r>
              <a:rPr sz="2800" b="1">
                <a:latin typeface="Times New Roman"/>
                <a:cs typeface="Times New Roman"/>
              </a:rPr>
              <a:t>IBM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53,376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-1% </a:t>
            </a:r>
            <a:r>
              <a:rPr sz="2800" b="1" spc="-25">
                <a:latin typeface="Times New Roman"/>
                <a:cs typeface="Times New Roman"/>
              </a:rPr>
              <a:t>44%</a:t>
            </a:r>
            <a:endParaRPr sz="2800">
              <a:latin typeface="Times New Roman"/>
              <a:cs typeface="Times New Roman"/>
            </a:endParaRPr>
          </a:p>
          <a:p>
            <a:pPr marL="279400" indent="-266700">
              <a:lnSpc>
                <a:spcPct val="100000"/>
              </a:lnSpc>
              <a:spcBef>
                <a:spcPts val="335"/>
              </a:spcBef>
              <a:buAutoNum type="arabicPlain" startAt="3"/>
              <a:tabLst>
                <a:tab pos="279400"/>
              </a:tabLst>
            </a:pPr>
            <a:r>
              <a:rPr sz="2800" b="1">
                <a:latin typeface="Times New Roman"/>
                <a:cs typeface="Times New Roman"/>
              </a:rPr>
              <a:t>GE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46,996 7% </a:t>
            </a:r>
            <a:r>
              <a:rPr sz="2800" b="1" spc="-25">
                <a:latin typeface="Times New Roman"/>
                <a:cs typeface="Times New Roman"/>
              </a:rPr>
              <a:t>12%</a:t>
            </a:r>
            <a:endParaRPr sz="2800">
              <a:latin typeface="Times New Roman"/>
              <a:cs typeface="Times New Roman"/>
            </a:endParaRPr>
          </a:p>
          <a:p>
            <a:pPr marL="279400" indent="-266700">
              <a:lnSpc>
                <a:spcPct val="100000"/>
              </a:lnSpc>
              <a:spcBef>
                <a:spcPts val="335"/>
              </a:spcBef>
              <a:buAutoNum type="arabicPlain" startAt="3"/>
              <a:tabLst>
                <a:tab pos="279400"/>
              </a:tabLst>
            </a:pPr>
            <a:r>
              <a:rPr sz="2800" b="1">
                <a:latin typeface="Times New Roman"/>
                <a:cs typeface="Times New Roman"/>
              </a:rPr>
              <a:t>Intel</a:t>
            </a:r>
            <a:r>
              <a:rPr sz="2800" b="1" spc="-1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35,588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6%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 spc="-25">
                <a:latin typeface="Times New Roman"/>
                <a:cs typeface="Times New Roman"/>
              </a:rPr>
              <a:t>21%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803140" y="2538427"/>
            <a:ext cx="3867785" cy="3609975"/>
          </a:xfrm>
          <a:prstGeom prst="rect">
            <a:avLst/>
          </a:prstGeom>
        </p:spPr>
        <p:txBody>
          <a:bodyPr vert="horz" wrap="square" lIns="0" tIns="5524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34"/>
              </a:spcBef>
            </a:pPr>
            <a:r>
              <a:rPr sz="2800" b="1">
                <a:latin typeface="Times New Roman"/>
                <a:cs typeface="Times New Roman"/>
              </a:rPr>
              <a:t>6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Nokia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26,452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10%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 spc="-25">
                <a:latin typeface="Times New Roman"/>
                <a:cs typeface="Times New Roman"/>
              </a:rPr>
              <a:t>34%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ts val="3190"/>
              </a:lnSpc>
              <a:spcBef>
                <a:spcPts val="335"/>
              </a:spcBef>
            </a:pPr>
            <a:r>
              <a:rPr sz="2800" b="1">
                <a:latin typeface="Times New Roman"/>
                <a:cs typeface="Times New Roman"/>
              </a:rPr>
              <a:t>7 </a:t>
            </a:r>
            <a:r>
              <a:rPr sz="2800" b="1">
                <a:latin typeface="Microsoft JhengHei"/>
                <a:cs typeface="Microsoft JhengHei"/>
              </a:rPr>
              <a:t>迪斯尼 </a:t>
            </a:r>
            <a:r>
              <a:rPr sz="2800" b="1">
                <a:latin typeface="Times New Roman"/>
                <a:cs typeface="Times New Roman"/>
              </a:rPr>
              <a:t>26,441 -</a:t>
            </a:r>
            <a:r>
              <a:rPr sz="2800" b="1" spc="-25">
                <a:latin typeface="Times New Roman"/>
                <a:cs typeface="Times New Roman"/>
              </a:rPr>
              <a:t>2%</a:t>
            </a:r>
            <a:endParaRPr sz="2800">
              <a:latin typeface="Times New Roman"/>
              <a:cs typeface="Times New Roman"/>
            </a:endParaRPr>
          </a:p>
          <a:p>
            <a:pPr marL="355600">
              <a:lnSpc>
                <a:spcPts val="3190"/>
              </a:lnSpc>
            </a:pPr>
            <a:r>
              <a:rPr sz="2800" b="1" spc="-25">
                <a:latin typeface="Times New Roman"/>
                <a:cs typeface="Times New Roman"/>
              </a:rPr>
              <a:t>46%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335"/>
              </a:spcBef>
            </a:pPr>
            <a:r>
              <a:rPr sz="2800" b="1">
                <a:latin typeface="Times New Roman"/>
                <a:cs typeface="Times New Roman"/>
              </a:rPr>
              <a:t>8 </a:t>
            </a:r>
            <a:r>
              <a:rPr sz="2800" b="1">
                <a:latin typeface="Microsoft JhengHei"/>
                <a:cs typeface="Microsoft JhengHei"/>
              </a:rPr>
              <a:t>麦当劳 </a:t>
            </a:r>
            <a:r>
              <a:rPr sz="2800" b="1">
                <a:latin typeface="Times New Roman"/>
                <a:cs typeface="Times New Roman"/>
              </a:rPr>
              <a:t>26,014 4% </a:t>
            </a:r>
            <a:r>
              <a:rPr sz="2800" b="1" spc="-25">
                <a:latin typeface="Times New Roman"/>
                <a:cs typeface="Times New Roman"/>
              </a:rPr>
              <a:t>71%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335"/>
              </a:spcBef>
            </a:pPr>
            <a:r>
              <a:rPr sz="2800" b="1">
                <a:latin typeface="Times New Roman"/>
                <a:cs typeface="Times New Roman"/>
              </a:rPr>
              <a:t>9 </a:t>
            </a:r>
            <a:r>
              <a:rPr sz="2800" b="1">
                <a:latin typeface="Microsoft JhengHei"/>
                <a:cs typeface="Microsoft JhengHei"/>
              </a:rPr>
              <a:t>丰田 </a:t>
            </a:r>
            <a:r>
              <a:rPr sz="2800" b="1">
                <a:latin typeface="Times New Roman"/>
                <a:cs typeface="Times New Roman"/>
              </a:rPr>
              <a:t>24,837 10% </a:t>
            </a:r>
            <a:r>
              <a:rPr sz="2800" b="1" spc="-25">
                <a:latin typeface="Times New Roman"/>
                <a:cs typeface="Times New Roman"/>
              </a:rPr>
              <a:t>19%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ts val="3190"/>
              </a:lnSpc>
              <a:spcBef>
                <a:spcPts val="340"/>
              </a:spcBef>
            </a:pPr>
            <a:r>
              <a:rPr sz="2800" b="1">
                <a:latin typeface="Times New Roman"/>
                <a:cs typeface="Times New Roman"/>
              </a:rPr>
              <a:t>10</a:t>
            </a:r>
            <a:r>
              <a:rPr sz="2800" b="1" spc="-2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Marlboro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21,189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-</a:t>
            </a:r>
            <a:r>
              <a:rPr sz="2800" b="1" spc="-25">
                <a:latin typeface="Times New Roman"/>
                <a:cs typeface="Times New Roman"/>
              </a:rPr>
              <a:t>4%</a:t>
            </a:r>
            <a:endParaRPr sz="2800">
              <a:latin typeface="Times New Roman"/>
              <a:cs typeface="Times New Roman"/>
            </a:endParaRPr>
          </a:p>
          <a:p>
            <a:pPr marL="355600">
              <a:lnSpc>
                <a:spcPts val="3190"/>
              </a:lnSpc>
            </a:pPr>
            <a:r>
              <a:rPr sz="2800" b="1" spc="-25">
                <a:latin typeface="Times New Roman"/>
                <a:cs typeface="Times New Roman"/>
              </a:rPr>
              <a:t>15%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335"/>
              </a:spcBef>
            </a:pPr>
            <a:r>
              <a:rPr sz="2800" b="1">
                <a:latin typeface="Times New Roman"/>
                <a:cs typeface="Times New Roman"/>
                <a:hlinkClick r:id="rId2"/>
              </a:rPr>
              <a:t>11</a:t>
            </a:r>
            <a:r>
              <a:rPr sz="2800" b="1">
                <a:latin typeface="Times New Roman"/>
                <a:cs typeface="Times New Roman"/>
              </a:rPr>
              <a:t> </a:t>
            </a:r>
            <a:r>
              <a:rPr sz="2800" b="1">
                <a:latin typeface="Microsoft JhengHei"/>
                <a:cs typeface="Microsoft JhengHei"/>
              </a:rPr>
              <a:t>奔驰 </a:t>
            </a:r>
            <a:r>
              <a:rPr sz="2800" b="1">
                <a:latin typeface="Times New Roman"/>
                <a:cs typeface="Times New Roman"/>
              </a:rPr>
              <a:t>20,006 -6% </a:t>
            </a:r>
            <a:r>
              <a:rPr sz="2800" b="1" spc="-25">
                <a:latin typeface="Times New Roman"/>
                <a:cs typeface="Times New Roman"/>
              </a:rPr>
              <a:t>49%</a:t>
            </a:r>
            <a:endParaRPr sz="2800">
              <a:latin typeface="Times New Roman"/>
              <a:cs typeface="Times New Roman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7386637" y="6472237"/>
            <a:ext cx="314325" cy="238125"/>
            <a:chOff x="7386637" y="6472237"/>
            <a:chExt cx="314325" cy="238125"/>
          </a:xfrm>
        </p:grpSpPr>
        <p:sp>
          <p:nvSpPr>
            <p:cNvPr id="8" name="object 8"/>
            <p:cNvSpPr/>
            <p:nvPr/>
          </p:nvSpPr>
          <p:spPr>
            <a:xfrm>
              <a:off x="7391400" y="6477000"/>
              <a:ext cx="304800" cy="228600"/>
            </a:xfrm>
            <a:custGeom>
              <a:rect l="l" t="t" r="r" b="b"/>
              <a:pathLst>
                <a:path w="304800" h="228600">
                  <a:moveTo>
                    <a:pt x="304800" y="228600"/>
                  </a:moveTo>
                  <a:lnTo>
                    <a:pt x="0" y="228600"/>
                  </a:lnTo>
                  <a:lnTo>
                    <a:pt x="0" y="0"/>
                  </a:lnTo>
                  <a:lnTo>
                    <a:pt x="304800" y="0"/>
                  </a:lnTo>
                  <a:lnTo>
                    <a:pt x="304800" y="28575"/>
                  </a:lnTo>
                  <a:lnTo>
                    <a:pt x="66675" y="28575"/>
                  </a:lnTo>
                  <a:lnTo>
                    <a:pt x="66675" y="200025"/>
                  </a:lnTo>
                  <a:lnTo>
                    <a:pt x="304800" y="200025"/>
                  </a:lnTo>
                  <a:lnTo>
                    <a:pt x="304800" y="228600"/>
                  </a:lnTo>
                  <a:close/>
                </a:path>
                <a:path w="304800" h="228600">
                  <a:moveTo>
                    <a:pt x="238125" y="200025"/>
                  </a:moveTo>
                  <a:lnTo>
                    <a:pt x="88106" y="200025"/>
                  </a:lnTo>
                  <a:lnTo>
                    <a:pt x="88106" y="28575"/>
                  </a:lnTo>
                  <a:lnTo>
                    <a:pt x="238125" y="28575"/>
                  </a:lnTo>
                  <a:lnTo>
                    <a:pt x="109537" y="114300"/>
                  </a:lnTo>
                  <a:lnTo>
                    <a:pt x="238125" y="200025"/>
                  </a:lnTo>
                  <a:close/>
                </a:path>
                <a:path w="304800" h="228600">
                  <a:moveTo>
                    <a:pt x="304800" y="200025"/>
                  </a:moveTo>
                  <a:lnTo>
                    <a:pt x="238125" y="200025"/>
                  </a:lnTo>
                  <a:lnTo>
                    <a:pt x="238125" y="28575"/>
                  </a:lnTo>
                  <a:lnTo>
                    <a:pt x="304800" y="28575"/>
                  </a:lnTo>
                  <a:lnTo>
                    <a:pt x="304800" y="200025"/>
                  </a:lnTo>
                  <a:close/>
                </a:path>
              </a:pathLst>
            </a:custGeom>
            <a:solidFill>
              <a:srgbClr val="003399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9" name="object 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7453312" y="6500812"/>
              <a:ext cx="180975" cy="180975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7391400" y="6477000"/>
              <a:ext cx="304800" cy="228600"/>
            </a:xfrm>
            <a:custGeom>
              <a:rect l="l" t="t" r="r" b="b"/>
              <a:pathLst>
                <a:path w="304800" h="228600">
                  <a:moveTo>
                    <a:pt x="0" y="0"/>
                  </a:moveTo>
                  <a:lnTo>
                    <a:pt x="304800" y="0"/>
                  </a:lnTo>
                  <a:lnTo>
                    <a:pt x="304800" y="228600"/>
                  </a:lnTo>
                  <a:lnTo>
                    <a:pt x="0" y="228600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11" name="object 11">
            <a:hlinkClick r:id="rId2"/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4216400" y="5588000"/>
            <a:ext cx="1028700" cy="847725"/>
          </a:xfrm>
          <a:prstGeom prst="rect">
            <a:avLst/>
          </a:prstGeom>
        </p:spPr>
      </p:pic>
      <p:sp>
        <p:nvSpPr>
          <p:cNvPr id="12" name="object 12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80"/>
              </a:lnSpc>
            </a:pPr>
            <a:r>
              <a:rPr spc="-10"/>
              <a:t>路漫漫其悠远</a:t>
            </a:r>
          </a:p>
          <a:p>
            <a:pPr marL="12700">
              <a:lnSpc>
                <a:spcPts val="880"/>
              </a:lnSpc>
            </a:pPr>
            <a:r>
              <a:rPr sz="800" spc="-10">
                <a:solidFill>
                  <a:srgbClr val="E7E6E6"/>
                </a:solidFill>
                <a:latin typeface="宋体"/>
                <a:cs typeface="宋体"/>
              </a:rPr>
              <a:t>锲而不舍，金石可</a:t>
            </a:r>
            <a:r>
              <a:rPr sz="800" spc="-50">
                <a:solidFill>
                  <a:srgbClr val="E7E6E6"/>
                </a:solidFill>
                <a:latin typeface="宋体"/>
                <a:cs typeface="宋体"/>
              </a:rPr>
              <a:t>镂</a:t>
            </a:r>
            <a:endParaRPr sz="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11300" y="206367"/>
            <a:ext cx="6121400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>
                <a:latin typeface="Times New Roman"/>
                <a:cs typeface="Times New Roman"/>
              </a:rPr>
              <a:t>2005</a:t>
            </a:r>
            <a:r>
              <a:rPr sz="4000" spc="-5"/>
              <a:t>年世界品牌资产最高的</a:t>
            </a:r>
            <a:endParaRPr sz="4000">
              <a:latin typeface="Times New Roman"/>
              <a:cs typeface="Times New Roman"/>
            </a:endParaRPr>
          </a:p>
          <a:p>
            <a:pPr marL="3568065">
              <a:lnSpc>
                <a:spcPct val="100000"/>
              </a:lnSpc>
            </a:pPr>
            <a:r>
              <a:rPr sz="4000">
                <a:latin typeface="Times New Roman"/>
                <a:cs typeface="Times New Roman"/>
              </a:rPr>
              <a:t>40</a:t>
            </a:r>
            <a:r>
              <a:rPr sz="4000" spc="-20"/>
              <a:t>个品牌</a:t>
            </a:r>
            <a:endParaRPr sz="40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sz="half" idx="2"/>
          </p:nvPr>
        </p:nvSpPr>
        <p:spPr>
          <a:prstGeom prst="rect">
            <a:avLst/>
          </a:prstGeom>
        </p:spPr>
        <p:txBody>
          <a:bodyPr vert="horz" wrap="square" lIns="0" tIns="4889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85"/>
              </a:spcBef>
            </a:pPr>
            <a:r>
              <a:rPr/>
              <a:t>12</a:t>
            </a:r>
            <a:r>
              <a:rPr spc="-5"/>
              <a:t> </a:t>
            </a:r>
            <a:r>
              <a:rPr/>
              <a:t>Citi</a:t>
            </a:r>
            <a:r>
              <a:rPr spc="-10"/>
              <a:t> </a:t>
            </a:r>
            <a:r>
              <a:rPr/>
              <a:t>19,967</a:t>
            </a:r>
            <a:r>
              <a:rPr spc="-5"/>
              <a:t> </a:t>
            </a:r>
            <a:r>
              <a:rPr/>
              <a:t>0% </a:t>
            </a:r>
            <a:r>
              <a:rPr spc="-25"/>
              <a:t>8%</a:t>
            </a:r>
          </a:p>
          <a:p>
            <a:pPr marL="12700">
              <a:lnSpc>
                <a:spcPct val="100000"/>
              </a:lnSpc>
              <a:spcBef>
                <a:spcPts val="290"/>
              </a:spcBef>
            </a:pPr>
            <a:r>
              <a:rPr/>
              <a:t>13 </a:t>
            </a:r>
            <a:r>
              <a:rPr spc="-200">
                <a:latin typeface="宋体"/>
                <a:cs typeface="宋体"/>
              </a:rPr>
              <a:t>惠普 </a:t>
            </a:r>
            <a:r>
              <a:rPr/>
              <a:t>18,866 -10% </a:t>
            </a:r>
            <a:r>
              <a:rPr spc="-25"/>
              <a:t>29%</a:t>
            </a:r>
          </a:p>
          <a:p>
            <a:pPr marL="12700">
              <a:lnSpc>
                <a:spcPct val="100000"/>
              </a:lnSpc>
              <a:spcBef>
                <a:spcPts val="285"/>
              </a:spcBef>
            </a:pPr>
            <a:r>
              <a:rPr/>
              <a:t>14 </a:t>
            </a:r>
            <a:r>
              <a:rPr spc="-120">
                <a:latin typeface="宋体"/>
                <a:cs typeface="宋体"/>
              </a:rPr>
              <a:t>美国快递 </a:t>
            </a:r>
            <a:r>
              <a:rPr/>
              <a:t>18,559 5% </a:t>
            </a:r>
            <a:r>
              <a:rPr spc="-25"/>
              <a:t>33%</a:t>
            </a:r>
          </a:p>
          <a:p>
            <a:pPr marL="88900">
              <a:lnSpc>
                <a:spcPct val="100000"/>
              </a:lnSpc>
              <a:spcBef>
                <a:spcPts val="290"/>
              </a:spcBef>
            </a:pPr>
            <a:r>
              <a:rPr/>
              <a:t>15</a:t>
            </a:r>
            <a:r>
              <a:rPr b="1">
                <a:latin typeface="Microsoft JhengHei"/>
                <a:cs typeface="Microsoft JhengHei"/>
              </a:rPr>
              <a:t>吉</a:t>
            </a:r>
            <a:r>
              <a:rPr spc="-300">
                <a:latin typeface="宋体"/>
                <a:cs typeface="宋体"/>
              </a:rPr>
              <a:t>列 </a:t>
            </a:r>
            <a:r>
              <a:rPr/>
              <a:t>17,534 5% </a:t>
            </a:r>
            <a:r>
              <a:rPr spc="-25"/>
              <a:t>27%</a:t>
            </a:r>
          </a:p>
          <a:p>
            <a:pPr marL="12700">
              <a:lnSpc>
                <a:spcPct val="100000"/>
              </a:lnSpc>
              <a:spcBef>
                <a:spcPts val="290"/>
              </a:spcBef>
            </a:pPr>
            <a:r>
              <a:rPr/>
              <a:t>16 </a:t>
            </a:r>
            <a:r>
              <a:rPr spc="-200">
                <a:latin typeface="宋体"/>
                <a:cs typeface="宋体"/>
              </a:rPr>
              <a:t>宝马 </a:t>
            </a:r>
            <a:r>
              <a:rPr/>
              <a:t>17,126 8% </a:t>
            </a:r>
            <a:r>
              <a:rPr spc="-25"/>
              <a:t>61%</a:t>
            </a:r>
          </a:p>
          <a:p>
            <a:pPr marL="12700">
              <a:lnSpc>
                <a:spcPct val="100000"/>
              </a:lnSpc>
              <a:spcBef>
                <a:spcPts val="285"/>
              </a:spcBef>
            </a:pPr>
            <a:r>
              <a:rPr/>
              <a:t>17 </a:t>
            </a:r>
            <a:r>
              <a:rPr>
                <a:latin typeface="宋体"/>
                <a:cs typeface="宋体"/>
              </a:rPr>
              <a:t>思科</a:t>
            </a:r>
            <a:r>
              <a:rPr/>
              <a:t>16,592 4% </a:t>
            </a:r>
            <a:r>
              <a:rPr spc="-25"/>
              <a:t>13%</a:t>
            </a:r>
          </a:p>
          <a:p>
            <a:pPr marL="393700" indent="-381000">
              <a:lnSpc>
                <a:spcPct val="100000"/>
              </a:lnSpc>
              <a:spcBef>
                <a:spcPts val="290"/>
              </a:spcBef>
              <a:buAutoNum type="arabicPlain" startAt="18"/>
              <a:tabLst>
                <a:tab pos="393700"/>
              </a:tabLst>
            </a:pPr>
            <a:r>
              <a:rPr/>
              <a:t>Louis</a:t>
            </a:r>
            <a:r>
              <a:rPr spc="-20"/>
              <a:t> </a:t>
            </a:r>
            <a:r>
              <a:rPr/>
              <a:t>Vuitton</a:t>
            </a:r>
            <a:r>
              <a:rPr spc="-10"/>
              <a:t> </a:t>
            </a:r>
            <a:r>
              <a:rPr/>
              <a:t>16,077</a:t>
            </a:r>
            <a:r>
              <a:rPr spc="-10"/>
              <a:t> </a:t>
            </a:r>
            <a:r>
              <a:rPr spc="-25"/>
              <a:t>44%</a:t>
            </a:r>
          </a:p>
          <a:p>
            <a:pPr marL="393700" indent="-381000">
              <a:lnSpc>
                <a:spcPct val="100000"/>
              </a:lnSpc>
              <a:spcBef>
                <a:spcPts val="285"/>
              </a:spcBef>
              <a:buFont typeface="Times New Roman"/>
              <a:buAutoNum type="arabicPlain" startAt="18"/>
              <a:tabLst>
                <a:tab pos="393700"/>
              </a:tabLst>
            </a:pPr>
            <a:r>
              <a:rPr spc="-200">
                <a:latin typeface="宋体"/>
                <a:cs typeface="宋体"/>
              </a:rPr>
              <a:t>本田 </a:t>
            </a:r>
            <a:r>
              <a:rPr/>
              <a:t>15,788 6% </a:t>
            </a:r>
            <a:r>
              <a:rPr spc="-25"/>
              <a:t>33%</a:t>
            </a:r>
          </a:p>
          <a:p>
            <a:pPr marL="393700" indent="-381000">
              <a:lnSpc>
                <a:spcPct val="100000"/>
              </a:lnSpc>
              <a:spcBef>
                <a:spcPts val="290"/>
              </a:spcBef>
              <a:buFont typeface="Times New Roman"/>
              <a:buAutoNum type="arabicPlain" startAt="18"/>
              <a:tabLst>
                <a:tab pos="393700"/>
              </a:tabLst>
            </a:pPr>
            <a:r>
              <a:rPr spc="-200">
                <a:latin typeface="宋体"/>
                <a:cs typeface="宋体"/>
              </a:rPr>
              <a:t>三星 </a:t>
            </a:r>
            <a:r>
              <a:rPr/>
              <a:t>14,956 19% </a:t>
            </a:r>
            <a:r>
              <a:rPr spc="-25"/>
              <a:t>19%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731702" y="1560026"/>
            <a:ext cx="3740785" cy="2842260"/>
          </a:xfrm>
          <a:prstGeom prst="rect">
            <a:avLst/>
          </a:prstGeom>
        </p:spPr>
        <p:txBody>
          <a:bodyPr vert="horz" wrap="square" lIns="0" tIns="4889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85"/>
              </a:spcBef>
            </a:pPr>
            <a:r>
              <a:rPr sz="2400">
                <a:latin typeface="Times New Roman"/>
                <a:cs typeface="Times New Roman"/>
              </a:rPr>
              <a:t>21</a:t>
            </a:r>
            <a:r>
              <a:rPr sz="2400" spc="-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Dell</a:t>
            </a:r>
            <a:r>
              <a:rPr sz="2400" spc="-1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13,231</a:t>
            </a:r>
            <a:r>
              <a:rPr sz="2400" spc="-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15% </a:t>
            </a:r>
            <a:r>
              <a:rPr sz="2400" spc="-25">
                <a:latin typeface="Times New Roman"/>
                <a:cs typeface="Times New Roman"/>
                <a:hlinkClick r:id="rId2"/>
              </a:rPr>
              <a:t>14%</a:t>
            </a:r>
            <a:endParaRPr sz="24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290"/>
              </a:spcBef>
            </a:pPr>
            <a:r>
              <a:rPr sz="2400">
                <a:latin typeface="Times New Roman"/>
                <a:cs typeface="Times New Roman"/>
              </a:rPr>
              <a:t>22 </a:t>
            </a:r>
            <a:r>
              <a:rPr sz="2400" spc="-200">
                <a:latin typeface="宋体"/>
                <a:cs typeface="宋体"/>
              </a:rPr>
              <a:t>福特 </a:t>
            </a:r>
            <a:r>
              <a:rPr sz="2400">
                <a:latin typeface="Times New Roman"/>
                <a:cs typeface="Times New Roman"/>
              </a:rPr>
              <a:t>13,159 -9% </a:t>
            </a:r>
            <a:r>
              <a:rPr sz="2400" spc="-25">
                <a:latin typeface="Times New Roman"/>
                <a:cs typeface="Times New Roman"/>
              </a:rPr>
              <a:t>71%</a:t>
            </a:r>
            <a:endParaRPr sz="24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285"/>
              </a:spcBef>
            </a:pPr>
            <a:r>
              <a:rPr sz="2400">
                <a:latin typeface="Times New Roman"/>
                <a:cs typeface="Times New Roman"/>
              </a:rPr>
              <a:t>23 </a:t>
            </a:r>
            <a:r>
              <a:rPr sz="2400" spc="-120">
                <a:latin typeface="宋体"/>
                <a:cs typeface="宋体"/>
              </a:rPr>
              <a:t>百事可乐 </a:t>
            </a:r>
            <a:r>
              <a:rPr sz="2400">
                <a:latin typeface="Times New Roman"/>
                <a:cs typeface="Times New Roman"/>
              </a:rPr>
              <a:t>12,399 3% </a:t>
            </a:r>
            <a:r>
              <a:rPr sz="2400" spc="-25">
                <a:latin typeface="Times New Roman"/>
                <a:cs typeface="Times New Roman"/>
              </a:rPr>
              <a:t>13%</a:t>
            </a:r>
            <a:endParaRPr sz="24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290"/>
              </a:spcBef>
            </a:pPr>
            <a:r>
              <a:rPr sz="2400">
                <a:latin typeface="Times New Roman"/>
                <a:cs typeface="Times New Roman"/>
              </a:rPr>
              <a:t>24</a:t>
            </a:r>
            <a:r>
              <a:rPr sz="2400" spc="-1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Nescafe</a:t>
            </a:r>
            <a:r>
              <a:rPr sz="2400" spc="-1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12,241</a:t>
            </a:r>
            <a:r>
              <a:rPr sz="2400" spc="-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3%</a:t>
            </a:r>
            <a:r>
              <a:rPr sz="2400" spc="-5">
                <a:latin typeface="Times New Roman"/>
                <a:cs typeface="Times New Roman"/>
              </a:rPr>
              <a:t> </a:t>
            </a:r>
            <a:r>
              <a:rPr sz="2400" spc="-25">
                <a:latin typeface="Times New Roman"/>
                <a:cs typeface="Times New Roman"/>
              </a:rPr>
              <a:t>11%</a:t>
            </a:r>
            <a:endParaRPr sz="24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290"/>
              </a:spcBef>
            </a:pPr>
            <a:r>
              <a:rPr sz="2400">
                <a:latin typeface="Times New Roman"/>
                <a:cs typeface="Times New Roman"/>
              </a:rPr>
              <a:t>25 </a:t>
            </a:r>
            <a:r>
              <a:rPr sz="2400" spc="-200">
                <a:latin typeface="宋体"/>
                <a:cs typeface="宋体"/>
              </a:rPr>
              <a:t>美林 </a:t>
            </a:r>
            <a:r>
              <a:rPr sz="2400">
                <a:latin typeface="Times New Roman"/>
                <a:cs typeface="Times New Roman"/>
              </a:rPr>
              <a:t>12,018 5% </a:t>
            </a:r>
            <a:r>
              <a:rPr sz="2400" spc="-25">
                <a:latin typeface="Times New Roman"/>
                <a:cs typeface="Times New Roman"/>
              </a:rPr>
              <a:t>23%</a:t>
            </a:r>
            <a:endParaRPr sz="24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285"/>
              </a:spcBef>
            </a:pPr>
            <a:r>
              <a:rPr sz="2400">
                <a:latin typeface="Times New Roman"/>
                <a:cs typeface="Times New Roman"/>
              </a:rPr>
              <a:t>26</a:t>
            </a:r>
            <a:r>
              <a:rPr sz="2400" spc="-1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Budweiser</a:t>
            </a:r>
            <a:r>
              <a:rPr sz="2400" spc="-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11,878</a:t>
            </a:r>
            <a:r>
              <a:rPr sz="2400" spc="-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0%</a:t>
            </a:r>
            <a:r>
              <a:rPr sz="2400" spc="-5">
                <a:latin typeface="Times New Roman"/>
                <a:cs typeface="Times New Roman"/>
              </a:rPr>
              <a:t> </a:t>
            </a:r>
            <a:r>
              <a:rPr sz="2400" spc="-25">
                <a:latin typeface="Times New Roman"/>
                <a:cs typeface="Times New Roman"/>
              </a:rPr>
              <a:t>32%</a:t>
            </a:r>
            <a:endParaRPr sz="24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290"/>
              </a:spcBef>
            </a:pPr>
            <a:r>
              <a:rPr sz="2400">
                <a:latin typeface="Times New Roman"/>
                <a:cs typeface="Times New Roman"/>
              </a:rPr>
              <a:t>27</a:t>
            </a:r>
            <a:r>
              <a:rPr sz="2400" spc="-1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Oracle</a:t>
            </a:r>
            <a:r>
              <a:rPr sz="2400" spc="-1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10,887</a:t>
            </a:r>
            <a:r>
              <a:rPr sz="2400" spc="-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0%</a:t>
            </a:r>
            <a:r>
              <a:rPr sz="2400" spc="-5">
                <a:latin typeface="Times New Roman"/>
                <a:cs typeface="Times New Roman"/>
              </a:rPr>
              <a:t> </a:t>
            </a:r>
            <a:r>
              <a:rPr sz="2400" spc="-25">
                <a:latin typeface="Times New Roman"/>
                <a:cs typeface="Times New Roman"/>
              </a:rPr>
              <a:t>17%</a:t>
            </a:r>
            <a:endParaRPr sz="2400">
              <a:latin typeface="Times New Roman"/>
              <a:cs typeface="Times New Roman"/>
            </a:endParaRPr>
          </a:p>
        </p:txBody>
      </p:sp>
      <p:pic>
        <p:nvPicPr>
          <p:cNvPr id="5" name="object 5">
            <a:hlinkClick r:id="rId2"/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6883400" y="1130299"/>
            <a:ext cx="1143000" cy="771525"/>
          </a:xfrm>
          <a:prstGeom prst="rect">
            <a:avLst/>
          </a:prstGeom>
        </p:spPr>
      </p:pic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80"/>
              </a:lnSpc>
            </a:pPr>
            <a:r>
              <a:rPr spc="-10"/>
              <a:t>路漫漫其悠远</a:t>
            </a:r>
          </a:p>
          <a:p>
            <a:pPr marL="12700">
              <a:lnSpc>
                <a:spcPts val="880"/>
              </a:lnSpc>
            </a:pPr>
            <a:r>
              <a:rPr sz="800" spc="-10">
                <a:solidFill>
                  <a:srgbClr val="E7E6E6"/>
                </a:solidFill>
                <a:latin typeface="宋体"/>
                <a:cs typeface="宋体"/>
              </a:rPr>
              <a:t>锲而不舍，金石可</a:t>
            </a:r>
            <a:r>
              <a:rPr sz="800" spc="-50">
                <a:solidFill>
                  <a:srgbClr val="E7E6E6"/>
                </a:solidFill>
                <a:latin typeface="宋体"/>
                <a:cs typeface="宋体"/>
              </a:rPr>
              <a:t>镂</a:t>
            </a:r>
            <a:endParaRPr sz="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11300" y="206367"/>
            <a:ext cx="6121400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>
                <a:latin typeface="Times New Roman"/>
                <a:cs typeface="Times New Roman"/>
              </a:rPr>
              <a:t>2005</a:t>
            </a:r>
            <a:r>
              <a:rPr sz="4000" spc="-5"/>
              <a:t>年世界品牌资产最高的</a:t>
            </a:r>
            <a:endParaRPr sz="4000">
              <a:latin typeface="Times New Roman"/>
              <a:cs typeface="Times New Roman"/>
            </a:endParaRPr>
          </a:p>
          <a:p>
            <a:pPr marL="3568065">
              <a:lnSpc>
                <a:spcPct val="100000"/>
              </a:lnSpc>
            </a:pPr>
            <a:r>
              <a:rPr sz="4000">
                <a:latin typeface="Times New Roman"/>
                <a:cs typeface="Times New Roman"/>
              </a:rPr>
              <a:t>40</a:t>
            </a:r>
            <a:r>
              <a:rPr sz="4000" spc="-20"/>
              <a:t>个品牌</a:t>
            </a:r>
            <a:endParaRPr sz="40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35939" y="1570467"/>
            <a:ext cx="3437890" cy="25126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latin typeface="Times New Roman"/>
                <a:cs typeface="Times New Roman"/>
              </a:rPr>
              <a:t>28</a:t>
            </a:r>
            <a:r>
              <a:rPr sz="2400" b="1" spc="-5">
                <a:latin typeface="Times New Roman"/>
                <a:cs typeface="Times New Roman"/>
              </a:rPr>
              <a:t> </a:t>
            </a:r>
            <a:r>
              <a:rPr sz="2400" b="1">
                <a:latin typeface="Times New Roman"/>
                <a:cs typeface="Times New Roman"/>
              </a:rPr>
              <a:t>Sony</a:t>
            </a:r>
            <a:r>
              <a:rPr sz="2400" b="1" spc="-10">
                <a:latin typeface="Times New Roman"/>
                <a:cs typeface="Times New Roman"/>
              </a:rPr>
              <a:t> </a:t>
            </a:r>
            <a:r>
              <a:rPr sz="2400" b="1">
                <a:latin typeface="Times New Roman"/>
                <a:cs typeface="Times New Roman"/>
              </a:rPr>
              <a:t>10,754</a:t>
            </a:r>
            <a:r>
              <a:rPr sz="2400" b="1" spc="-5">
                <a:latin typeface="Times New Roman"/>
                <a:cs typeface="Times New Roman"/>
              </a:rPr>
              <a:t> </a:t>
            </a:r>
            <a:r>
              <a:rPr sz="2400" b="1">
                <a:latin typeface="Times New Roman"/>
                <a:cs typeface="Times New Roman"/>
              </a:rPr>
              <a:t>-16% </a:t>
            </a:r>
            <a:r>
              <a:rPr sz="2400" b="1" spc="-25">
                <a:latin typeface="Times New Roman"/>
                <a:cs typeface="Times New Roman"/>
              </a:rPr>
              <a:t>32%</a:t>
            </a:r>
            <a:endParaRPr sz="24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2400" b="1">
                <a:latin typeface="Times New Roman"/>
                <a:cs typeface="Times New Roman"/>
              </a:rPr>
              <a:t>29</a:t>
            </a:r>
            <a:r>
              <a:rPr sz="2400" b="1" spc="-5">
                <a:latin typeface="Times New Roman"/>
                <a:cs typeface="Times New Roman"/>
              </a:rPr>
              <a:t> </a:t>
            </a:r>
            <a:r>
              <a:rPr sz="2400" b="1">
                <a:latin typeface="Times New Roman"/>
                <a:cs typeface="Times New Roman"/>
              </a:rPr>
              <a:t>HSBC</a:t>
            </a:r>
            <a:r>
              <a:rPr sz="2400" b="1" spc="-10">
                <a:latin typeface="Times New Roman"/>
                <a:cs typeface="Times New Roman"/>
              </a:rPr>
              <a:t> </a:t>
            </a:r>
            <a:r>
              <a:rPr sz="2400" b="1">
                <a:latin typeface="Times New Roman"/>
                <a:cs typeface="Times New Roman"/>
              </a:rPr>
              <a:t>10,429</a:t>
            </a:r>
            <a:r>
              <a:rPr sz="2400" b="1" spc="-5">
                <a:latin typeface="Times New Roman"/>
                <a:cs typeface="Times New Roman"/>
              </a:rPr>
              <a:t> </a:t>
            </a:r>
            <a:r>
              <a:rPr sz="2400" b="1">
                <a:latin typeface="Times New Roman"/>
                <a:cs typeface="Times New Roman"/>
              </a:rPr>
              <a:t>20% </a:t>
            </a:r>
            <a:r>
              <a:rPr sz="2400" b="1" spc="-25">
                <a:latin typeface="Times New Roman"/>
                <a:cs typeface="Times New Roman"/>
              </a:rPr>
              <a:t>6%</a:t>
            </a:r>
            <a:endParaRPr sz="24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2400" b="1">
                <a:latin typeface="Times New Roman"/>
                <a:cs typeface="Times New Roman"/>
              </a:rPr>
              <a:t>30</a:t>
            </a:r>
            <a:r>
              <a:rPr sz="2400" b="1" spc="-5">
                <a:latin typeface="Times New Roman"/>
                <a:cs typeface="Times New Roman"/>
              </a:rPr>
              <a:t> </a:t>
            </a:r>
            <a:r>
              <a:rPr sz="2400" b="1">
                <a:latin typeface="Times New Roman"/>
                <a:cs typeface="Times New Roman"/>
              </a:rPr>
              <a:t>Nike</a:t>
            </a:r>
            <a:r>
              <a:rPr sz="2400" b="1" spc="-10">
                <a:latin typeface="Times New Roman"/>
                <a:cs typeface="Times New Roman"/>
              </a:rPr>
              <a:t> </a:t>
            </a:r>
            <a:r>
              <a:rPr sz="2400" b="1">
                <a:latin typeface="Times New Roman"/>
                <a:cs typeface="Times New Roman"/>
              </a:rPr>
              <a:t>10,114</a:t>
            </a:r>
            <a:r>
              <a:rPr sz="2400" b="1" spc="-5">
                <a:latin typeface="Times New Roman"/>
                <a:cs typeface="Times New Roman"/>
              </a:rPr>
              <a:t> </a:t>
            </a:r>
            <a:r>
              <a:rPr sz="2400" b="1">
                <a:latin typeface="Times New Roman"/>
                <a:cs typeface="Times New Roman"/>
              </a:rPr>
              <a:t>9% </a:t>
            </a:r>
            <a:r>
              <a:rPr sz="2400" b="1" spc="-25">
                <a:latin typeface="Times New Roman"/>
                <a:cs typeface="Times New Roman"/>
              </a:rPr>
              <a:t>45%</a:t>
            </a:r>
            <a:endParaRPr sz="24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2400" b="1">
                <a:latin typeface="Times New Roman"/>
                <a:cs typeface="Times New Roman"/>
              </a:rPr>
              <a:t>31</a:t>
            </a:r>
            <a:r>
              <a:rPr sz="2400" b="1" spc="-5">
                <a:latin typeface="Times New Roman"/>
                <a:cs typeface="Times New Roman"/>
              </a:rPr>
              <a:t> </a:t>
            </a:r>
            <a:r>
              <a:rPr sz="2400" b="1">
                <a:latin typeface="Times New Roman"/>
                <a:cs typeface="Times New Roman"/>
              </a:rPr>
              <a:t>Pfizer</a:t>
            </a:r>
            <a:r>
              <a:rPr sz="2400" b="1" spc="-10">
                <a:latin typeface="Times New Roman"/>
                <a:cs typeface="Times New Roman"/>
              </a:rPr>
              <a:t> </a:t>
            </a:r>
            <a:r>
              <a:rPr sz="2400" b="1">
                <a:latin typeface="Times New Roman"/>
                <a:cs typeface="Times New Roman"/>
              </a:rPr>
              <a:t>9,981</a:t>
            </a:r>
            <a:r>
              <a:rPr sz="2400" b="1" spc="-5">
                <a:latin typeface="Times New Roman"/>
                <a:cs typeface="Times New Roman"/>
              </a:rPr>
              <a:t> </a:t>
            </a:r>
            <a:r>
              <a:rPr sz="2400" b="1">
                <a:latin typeface="Times New Roman"/>
                <a:cs typeface="Times New Roman"/>
              </a:rPr>
              <a:t>-6%</a:t>
            </a:r>
            <a:r>
              <a:rPr sz="2400" b="1" spc="-5">
                <a:latin typeface="Times New Roman"/>
                <a:cs typeface="Times New Roman"/>
              </a:rPr>
              <a:t> </a:t>
            </a:r>
            <a:r>
              <a:rPr sz="2400" b="1" spc="-25">
                <a:latin typeface="Times New Roman"/>
                <a:cs typeface="Times New Roman"/>
              </a:rPr>
              <a:t>5%</a:t>
            </a:r>
            <a:endParaRPr sz="24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2400" b="1">
                <a:latin typeface="Times New Roman"/>
                <a:cs typeface="Times New Roman"/>
              </a:rPr>
              <a:t>32</a:t>
            </a:r>
            <a:r>
              <a:rPr sz="2400" b="1" spc="-5">
                <a:latin typeface="Times New Roman"/>
                <a:cs typeface="Times New Roman"/>
              </a:rPr>
              <a:t> </a:t>
            </a:r>
            <a:r>
              <a:rPr sz="2400" b="1">
                <a:latin typeface="Times New Roman"/>
                <a:cs typeface="Times New Roman"/>
              </a:rPr>
              <a:t>UPS</a:t>
            </a:r>
            <a:r>
              <a:rPr sz="2400" b="1" spc="-10">
                <a:latin typeface="Times New Roman"/>
                <a:cs typeface="Times New Roman"/>
              </a:rPr>
              <a:t> </a:t>
            </a:r>
            <a:r>
              <a:rPr sz="2400" b="1">
                <a:latin typeface="Times New Roman"/>
                <a:cs typeface="Times New Roman"/>
              </a:rPr>
              <a:t>9,923</a:t>
            </a:r>
            <a:r>
              <a:rPr sz="2400" b="1" spc="-5">
                <a:latin typeface="Times New Roman"/>
                <a:cs typeface="Times New Roman"/>
              </a:rPr>
              <a:t> </a:t>
            </a:r>
            <a:r>
              <a:rPr sz="2400" b="1">
                <a:latin typeface="Times New Roman"/>
                <a:cs typeface="Times New Roman"/>
              </a:rPr>
              <a:t>New</a:t>
            </a:r>
            <a:r>
              <a:rPr sz="2400" b="1" spc="-10">
                <a:latin typeface="Times New Roman"/>
                <a:cs typeface="Times New Roman"/>
              </a:rPr>
              <a:t> </a:t>
            </a:r>
            <a:r>
              <a:rPr sz="2400" b="1" spc="-25">
                <a:latin typeface="Times New Roman"/>
                <a:cs typeface="Times New Roman"/>
              </a:rPr>
              <a:t>13%</a:t>
            </a:r>
            <a:endParaRPr sz="2400">
              <a:latin typeface="Times New Roman"/>
              <a:cs typeface="Times New Roman"/>
            </a:endParaRPr>
          </a:p>
          <a:p>
            <a:pPr marL="12700">
              <a:lnSpc>
                <a:spcPts val="2590"/>
              </a:lnSpc>
            </a:pPr>
            <a:r>
              <a:rPr sz="2400" b="1">
                <a:latin typeface="Times New Roman"/>
                <a:cs typeface="Times New Roman"/>
              </a:rPr>
              <a:t>33 </a:t>
            </a:r>
            <a:r>
              <a:rPr sz="2400" b="1">
                <a:latin typeface="Microsoft JhengHei"/>
                <a:cs typeface="Microsoft JhengHei"/>
              </a:rPr>
              <a:t>摩根斯坦利 </a:t>
            </a:r>
            <a:r>
              <a:rPr sz="2400" b="1">
                <a:latin typeface="Times New Roman"/>
                <a:cs typeface="Times New Roman"/>
              </a:rPr>
              <a:t>9,777</a:t>
            </a:r>
            <a:r>
              <a:rPr sz="2400" b="1" spc="-25">
                <a:latin typeface="Times New Roman"/>
                <a:cs typeface="Times New Roman"/>
              </a:rPr>
              <a:t> -</a:t>
            </a:r>
            <a:endParaRPr sz="2400">
              <a:latin typeface="Times New Roman"/>
              <a:cs typeface="Times New Roman"/>
            </a:endParaRPr>
          </a:p>
          <a:p>
            <a:pPr marL="355600">
              <a:lnSpc>
                <a:spcPts val="2590"/>
              </a:lnSpc>
            </a:pPr>
            <a:r>
              <a:rPr sz="2400" b="1" spc="-10">
                <a:latin typeface="Times New Roman"/>
                <a:cs typeface="Times New Roman"/>
              </a:rPr>
              <a:t>15%18%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731702" y="1570467"/>
            <a:ext cx="3716020" cy="2585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>
                <a:latin typeface="Times New Roman"/>
                <a:cs typeface="Times New Roman"/>
              </a:rPr>
              <a:t>34</a:t>
            </a:r>
            <a:r>
              <a:rPr sz="2400" spc="-1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J.P.</a:t>
            </a:r>
            <a:r>
              <a:rPr sz="2400" spc="-1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Morgan</a:t>
            </a:r>
            <a:r>
              <a:rPr sz="2400" spc="-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9,455</a:t>
            </a:r>
            <a:r>
              <a:rPr sz="2400" spc="-1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-3%</a:t>
            </a:r>
            <a:r>
              <a:rPr sz="2400" spc="-5">
                <a:latin typeface="Times New Roman"/>
                <a:cs typeface="Times New Roman"/>
              </a:rPr>
              <a:t> </a:t>
            </a:r>
            <a:r>
              <a:rPr sz="2400" spc="-25">
                <a:latin typeface="Times New Roman"/>
                <a:cs typeface="Times New Roman"/>
              </a:rPr>
              <a:t>8%</a:t>
            </a:r>
            <a:endParaRPr sz="24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2400">
                <a:latin typeface="Times New Roman"/>
                <a:cs typeface="Times New Roman"/>
              </a:rPr>
              <a:t>35 </a:t>
            </a:r>
            <a:r>
              <a:rPr sz="2400" spc="-200">
                <a:latin typeface="宋体"/>
                <a:cs typeface="宋体"/>
              </a:rPr>
              <a:t>佳能 </a:t>
            </a:r>
            <a:r>
              <a:rPr sz="2400">
                <a:latin typeface="Times New Roman"/>
                <a:cs typeface="Times New Roman"/>
              </a:rPr>
              <a:t>9,044 12% </a:t>
            </a:r>
            <a:r>
              <a:rPr sz="2400" spc="-25">
                <a:latin typeface="Times New Roman"/>
                <a:cs typeface="Times New Roman"/>
              </a:rPr>
              <a:t>19%</a:t>
            </a:r>
            <a:endParaRPr sz="24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2400">
                <a:latin typeface="Times New Roman"/>
                <a:cs typeface="Times New Roman"/>
              </a:rPr>
              <a:t>36</a:t>
            </a:r>
            <a:r>
              <a:rPr sz="2400" spc="-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SAP</a:t>
            </a:r>
            <a:r>
              <a:rPr sz="2400" spc="-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9,006</a:t>
            </a:r>
            <a:r>
              <a:rPr sz="2400" spc="-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8% </a:t>
            </a:r>
            <a:r>
              <a:rPr sz="2400" spc="-25">
                <a:latin typeface="Times New Roman"/>
                <a:cs typeface="Times New Roman"/>
              </a:rPr>
              <a:t>17%</a:t>
            </a:r>
            <a:endParaRPr sz="24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2400">
                <a:latin typeface="Times New Roman"/>
                <a:cs typeface="Times New Roman"/>
              </a:rPr>
              <a:t>37 </a:t>
            </a:r>
            <a:r>
              <a:rPr sz="2400" spc="-200">
                <a:latin typeface="宋体"/>
                <a:cs typeface="宋体"/>
              </a:rPr>
              <a:t>高盛 </a:t>
            </a:r>
            <a:r>
              <a:rPr sz="2400">
                <a:latin typeface="Times New Roman"/>
                <a:cs typeface="Times New Roman"/>
              </a:rPr>
              <a:t>8,495 7% </a:t>
            </a:r>
            <a:r>
              <a:rPr sz="2400" spc="-25">
                <a:latin typeface="Times New Roman"/>
                <a:cs typeface="Times New Roman"/>
              </a:rPr>
              <a:t>18%</a:t>
            </a:r>
            <a:endParaRPr sz="2400">
              <a:latin typeface="Times New Roman"/>
              <a:cs typeface="Times New Roman"/>
            </a:endParaRPr>
          </a:p>
          <a:p>
            <a:pPr marL="393700" indent="-381000">
              <a:lnSpc>
                <a:spcPct val="100000"/>
              </a:lnSpc>
              <a:buAutoNum type="arabicPlain" startAt="38"/>
              <a:tabLst>
                <a:tab pos="393700"/>
              </a:tabLst>
            </a:pPr>
            <a:r>
              <a:rPr sz="2400">
                <a:latin typeface="Times New Roman"/>
                <a:cs typeface="Times New Roman"/>
              </a:rPr>
              <a:t>Google</a:t>
            </a:r>
            <a:r>
              <a:rPr sz="2400" spc="-3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8,461</a:t>
            </a:r>
            <a:r>
              <a:rPr sz="2400" spc="-1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New</a:t>
            </a:r>
            <a:r>
              <a:rPr sz="2400" spc="-15">
                <a:latin typeface="Times New Roman"/>
                <a:cs typeface="Times New Roman"/>
              </a:rPr>
              <a:t> </a:t>
            </a:r>
            <a:r>
              <a:rPr sz="2400" spc="-25">
                <a:latin typeface="Times New Roman"/>
                <a:cs typeface="Times New Roman"/>
              </a:rPr>
              <a:t>11%</a:t>
            </a:r>
            <a:endParaRPr sz="2400">
              <a:latin typeface="Times New Roman"/>
              <a:cs typeface="Times New Roman"/>
            </a:endParaRPr>
          </a:p>
          <a:p>
            <a:pPr marL="393700" indent="-381000">
              <a:lnSpc>
                <a:spcPct val="100000"/>
              </a:lnSpc>
              <a:buAutoNum type="arabicPlain" startAt="38"/>
              <a:tabLst>
                <a:tab pos="393700"/>
              </a:tabLst>
            </a:pPr>
            <a:r>
              <a:rPr sz="2400">
                <a:latin typeface="Times New Roman"/>
                <a:cs typeface="Times New Roman"/>
              </a:rPr>
              <a:t>Kellogg's</a:t>
            </a:r>
            <a:r>
              <a:rPr sz="2400" spc="-1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8,306</a:t>
            </a:r>
            <a:r>
              <a:rPr sz="2400" spc="-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3%</a:t>
            </a:r>
            <a:r>
              <a:rPr sz="2400" spc="-5">
                <a:latin typeface="Times New Roman"/>
                <a:cs typeface="Times New Roman"/>
              </a:rPr>
              <a:t> </a:t>
            </a:r>
            <a:r>
              <a:rPr sz="2400" spc="-25">
                <a:latin typeface="Times New Roman"/>
                <a:cs typeface="Times New Roman"/>
              </a:rPr>
              <a:t>44%</a:t>
            </a:r>
            <a:endParaRPr sz="2400">
              <a:latin typeface="Times New Roman"/>
              <a:cs typeface="Times New Roman"/>
            </a:endParaRPr>
          </a:p>
          <a:p>
            <a:pPr marL="393700" indent="-381000">
              <a:lnSpc>
                <a:spcPct val="100000"/>
              </a:lnSpc>
              <a:buAutoNum type="arabicPlain" startAt="38"/>
              <a:tabLst>
                <a:tab pos="393700"/>
              </a:tabLst>
            </a:pPr>
            <a:r>
              <a:rPr sz="2400">
                <a:latin typeface="Times New Roman"/>
                <a:cs typeface="Times New Roman"/>
              </a:rPr>
              <a:t>Gap</a:t>
            </a:r>
            <a:r>
              <a:rPr sz="2400" spc="-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8,195</a:t>
            </a:r>
            <a:r>
              <a:rPr sz="2400" spc="-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4% </a:t>
            </a:r>
            <a:r>
              <a:rPr sz="2400" spc="-25">
                <a:latin typeface="Times New Roman"/>
                <a:cs typeface="Times New Roman"/>
              </a:rPr>
              <a:t>43%</a:t>
            </a:r>
            <a:endParaRPr sz="2400">
              <a:latin typeface="Times New Roman"/>
              <a:cs typeface="Times New Roman"/>
            </a:endParaRPr>
          </a:p>
        </p:txBody>
      </p:sp>
      <p:pic>
        <p:nvPicPr>
          <p:cNvPr id="5" name="object 5">
            <a:hlinkClick r:id="rId3"/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5295900" y="5549900"/>
            <a:ext cx="1439861" cy="1308100"/>
          </a:xfrm>
          <a:prstGeom prst="rect">
            <a:avLst/>
          </a:prstGeom>
        </p:spPr>
      </p:pic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80"/>
              </a:lnSpc>
            </a:pPr>
            <a:r>
              <a:rPr spc="-10"/>
              <a:t>路漫漫其悠远</a:t>
            </a:r>
          </a:p>
          <a:p>
            <a:pPr marL="12700">
              <a:lnSpc>
                <a:spcPts val="880"/>
              </a:lnSpc>
            </a:pPr>
            <a:r>
              <a:rPr sz="800" spc="-10">
                <a:solidFill>
                  <a:srgbClr val="E7E6E6"/>
                </a:solidFill>
                <a:latin typeface="宋体"/>
                <a:cs typeface="宋体"/>
              </a:rPr>
              <a:t>锲而不舍，金石可</a:t>
            </a:r>
            <a:r>
              <a:rPr sz="800" spc="-50">
                <a:solidFill>
                  <a:srgbClr val="E7E6E6"/>
                </a:solidFill>
                <a:latin typeface="宋体"/>
                <a:cs typeface="宋体"/>
              </a:rPr>
              <a:t>镂</a:t>
            </a:r>
            <a:endParaRPr sz="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11300" y="206367"/>
            <a:ext cx="6121400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>
                <a:latin typeface="Times New Roman"/>
                <a:cs typeface="Times New Roman"/>
              </a:rPr>
              <a:t>2005</a:t>
            </a:r>
            <a:r>
              <a:rPr sz="4000" spc="-5"/>
              <a:t>年我国品牌资产最高的</a:t>
            </a:r>
            <a:endParaRPr sz="4000">
              <a:latin typeface="Times New Roman"/>
              <a:cs typeface="Times New Roman"/>
            </a:endParaRPr>
          </a:p>
          <a:p>
            <a:pPr marL="3568065">
              <a:lnSpc>
                <a:spcPct val="100000"/>
              </a:lnSpc>
            </a:pPr>
            <a:r>
              <a:rPr sz="4000">
                <a:latin typeface="Times New Roman"/>
                <a:cs typeface="Times New Roman"/>
              </a:rPr>
              <a:t>15</a:t>
            </a:r>
            <a:r>
              <a:rPr sz="4000" spc="-20"/>
              <a:t>个品牌</a:t>
            </a:r>
            <a:endParaRPr sz="40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35939" y="1560008"/>
            <a:ext cx="2514600" cy="878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523365"/>
              </a:tabLst>
            </a:pPr>
            <a:r>
              <a:rPr sz="2800" b="1">
                <a:latin typeface="Times New Roman"/>
                <a:cs typeface="Times New Roman"/>
              </a:rPr>
              <a:t>1</a:t>
            </a:r>
            <a:r>
              <a:rPr sz="2800" b="1">
                <a:latin typeface="Microsoft JhengHei"/>
                <a:cs typeface="Microsoft JhengHei"/>
              </a:rPr>
              <a:t>、海</a:t>
            </a:r>
            <a:r>
              <a:rPr sz="2800" b="1" spc="-50">
                <a:latin typeface="Microsoft JhengHei"/>
                <a:cs typeface="Microsoft JhengHei"/>
              </a:rPr>
              <a:t>尔</a:t>
            </a:r>
            <a:r>
              <a:rPr sz="2800" b="1">
                <a:latin typeface="Microsoft JhengHei"/>
                <a:cs typeface="Microsoft JhengHei"/>
              </a:rPr>
              <a:t>	</a:t>
            </a:r>
            <a:r>
              <a:rPr sz="2800" b="1" spc="-10">
                <a:latin typeface="Times New Roman"/>
                <a:cs typeface="Times New Roman"/>
              </a:rPr>
              <a:t>702.00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1434465"/>
              </a:tabLst>
            </a:pPr>
            <a:r>
              <a:rPr sz="2800" b="1">
                <a:latin typeface="Times New Roman"/>
                <a:cs typeface="Times New Roman"/>
              </a:rPr>
              <a:t>2</a:t>
            </a:r>
            <a:r>
              <a:rPr sz="2800" b="1">
                <a:latin typeface="Microsoft JhengHei"/>
                <a:cs typeface="Microsoft JhengHei"/>
              </a:rPr>
              <a:t>、联</a:t>
            </a:r>
            <a:r>
              <a:rPr sz="2800" b="1" spc="-50">
                <a:latin typeface="Microsoft JhengHei"/>
                <a:cs typeface="Microsoft JhengHei"/>
              </a:rPr>
              <a:t>想</a:t>
            </a:r>
            <a:r>
              <a:rPr sz="2800" b="1">
                <a:latin typeface="Microsoft JhengHei"/>
                <a:cs typeface="Microsoft JhengHei"/>
              </a:rPr>
              <a:t>	</a:t>
            </a:r>
            <a:r>
              <a:rPr sz="2800" b="1" spc="-10">
                <a:latin typeface="Times New Roman"/>
                <a:cs typeface="Times New Roman"/>
              </a:rPr>
              <a:t>470.00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35939" y="2413448"/>
            <a:ext cx="1625600" cy="878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latin typeface="Times New Roman"/>
                <a:cs typeface="Times New Roman"/>
              </a:rPr>
              <a:t>3</a:t>
            </a:r>
            <a:r>
              <a:rPr sz="2800" b="1" spc="-15">
                <a:latin typeface="Microsoft JhengHei"/>
                <a:cs typeface="Microsoft JhengHei"/>
              </a:rPr>
              <a:t>、红塔山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2800" b="1">
                <a:latin typeface="Times New Roman"/>
                <a:cs typeface="Times New Roman"/>
              </a:rPr>
              <a:t>4</a:t>
            </a:r>
            <a:r>
              <a:rPr sz="2800" b="1" spc="-15">
                <a:latin typeface="Microsoft JhengHei"/>
                <a:cs typeface="Microsoft JhengHei"/>
              </a:rPr>
              <a:t>、五粮液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491739" y="2413448"/>
            <a:ext cx="1092200" cy="878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01600">
              <a:lnSpc>
                <a:spcPct val="100000"/>
              </a:lnSpc>
              <a:spcBef>
                <a:spcPts val="100"/>
              </a:spcBef>
            </a:pPr>
            <a:r>
              <a:rPr sz="2800" b="1" spc="-10">
                <a:latin typeface="Times New Roman"/>
                <a:cs typeface="Times New Roman"/>
              </a:rPr>
              <a:t>469.00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2800" b="1" spc="-10">
                <a:latin typeface="Times New Roman"/>
                <a:cs typeface="Times New Roman"/>
              </a:rPr>
              <a:t>338.03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35939" y="3266888"/>
            <a:ext cx="1289685" cy="1305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latin typeface="Times New Roman"/>
                <a:cs typeface="Times New Roman"/>
              </a:rPr>
              <a:t>5</a:t>
            </a:r>
            <a:r>
              <a:rPr sz="2800" b="1" spc="-20">
                <a:latin typeface="Microsoft JhengHei"/>
                <a:cs typeface="Microsoft JhengHei"/>
              </a:rPr>
              <a:t>、一汽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2800" b="1">
                <a:latin typeface="Times New Roman"/>
                <a:cs typeface="Times New Roman"/>
              </a:rPr>
              <a:t>6</a:t>
            </a:r>
            <a:r>
              <a:rPr sz="2800" b="1">
                <a:latin typeface="Microsoft JhengHei"/>
                <a:cs typeface="Microsoft JhengHei"/>
              </a:rPr>
              <a:t>、</a:t>
            </a:r>
            <a:r>
              <a:rPr sz="2800" b="1" spc="-25">
                <a:latin typeface="Times New Roman"/>
                <a:cs typeface="Times New Roman"/>
              </a:rPr>
              <a:t>TCL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2800" b="1">
                <a:latin typeface="Times New Roman"/>
                <a:cs typeface="Times New Roman"/>
              </a:rPr>
              <a:t>7</a:t>
            </a:r>
            <a:r>
              <a:rPr sz="2800" b="1" spc="-20">
                <a:latin typeface="Microsoft JhengHei"/>
                <a:cs typeface="Microsoft JhengHei"/>
              </a:rPr>
              <a:t>、美的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047239" y="3266888"/>
            <a:ext cx="1467485" cy="1305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10">
                <a:latin typeface="Times New Roman"/>
                <a:cs typeface="Times New Roman"/>
              </a:rPr>
              <a:t>337.10</a:t>
            </a:r>
            <a:endParaRPr sz="2800">
              <a:latin typeface="Times New Roman"/>
              <a:cs typeface="Times New Roman"/>
            </a:endParaRPr>
          </a:p>
          <a:p>
            <a:pPr marL="476250">
              <a:lnSpc>
                <a:spcPct val="100000"/>
              </a:lnSpc>
            </a:pPr>
            <a:r>
              <a:rPr sz="2800" b="1" spc="-10">
                <a:latin typeface="Times New Roman"/>
                <a:cs typeface="Times New Roman"/>
              </a:rPr>
              <a:t>336.66</a:t>
            </a:r>
            <a:endParaRPr sz="2800">
              <a:latin typeface="Times New Roman"/>
              <a:cs typeface="Times New Roman"/>
            </a:endParaRPr>
          </a:p>
          <a:p>
            <a:pPr marL="368300">
              <a:lnSpc>
                <a:spcPct val="100000"/>
              </a:lnSpc>
            </a:pPr>
            <a:r>
              <a:rPr sz="2800" b="1" spc="-10">
                <a:latin typeface="Times New Roman"/>
                <a:cs typeface="Times New Roman"/>
              </a:rPr>
              <a:t>272.15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731702" y="1570467"/>
            <a:ext cx="17018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latin typeface="Times New Roman"/>
                <a:cs typeface="Times New Roman"/>
              </a:rPr>
              <a:t>8</a:t>
            </a:r>
            <a:r>
              <a:rPr sz="2400" b="1" spc="-10">
                <a:latin typeface="Microsoft JhengHei"/>
                <a:cs typeface="Microsoft JhengHei"/>
              </a:rPr>
              <a:t>、长虹四川</a:t>
            </a:r>
            <a:endParaRPr sz="24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2400" b="1">
                <a:latin typeface="Times New Roman"/>
                <a:cs typeface="Times New Roman"/>
              </a:rPr>
              <a:t>9</a:t>
            </a:r>
            <a:r>
              <a:rPr sz="2400" b="1">
                <a:latin typeface="Microsoft JhengHei"/>
                <a:cs typeface="Microsoft JhengHei"/>
              </a:rPr>
              <a:t>、</a:t>
            </a:r>
            <a:r>
              <a:rPr sz="2400" b="1" spc="-10">
                <a:latin typeface="Times New Roman"/>
                <a:cs typeface="Times New Roman"/>
              </a:rPr>
              <a:t>KONKA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636702" y="1570467"/>
            <a:ext cx="1023619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latin typeface="Times New Roman"/>
                <a:cs typeface="Times New Roman"/>
              </a:rPr>
              <a:t>271.66</a:t>
            </a:r>
            <a:endParaRPr sz="2400">
              <a:latin typeface="Times New Roman"/>
              <a:cs typeface="Times New Roman"/>
            </a:endParaRPr>
          </a:p>
          <a:p>
            <a:pPr marL="172085">
              <a:lnSpc>
                <a:spcPct val="100000"/>
              </a:lnSpc>
            </a:pPr>
            <a:r>
              <a:rPr sz="2400" b="1" spc="-10">
                <a:latin typeface="Times New Roman"/>
                <a:cs typeface="Times New Roman"/>
              </a:rPr>
              <a:t>150.12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807902" y="2301987"/>
            <a:ext cx="2768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latin typeface="Times New Roman"/>
                <a:cs typeface="Times New Roman"/>
              </a:rPr>
              <a:t>10</a:t>
            </a:r>
            <a:r>
              <a:rPr sz="2400" b="1">
                <a:latin typeface="Microsoft JhengHei"/>
                <a:cs typeface="Microsoft JhengHei"/>
              </a:rPr>
              <a:t>、青岛啤酒 </a:t>
            </a:r>
            <a:r>
              <a:rPr sz="2400" b="1" spc="-10">
                <a:latin typeface="Times New Roman"/>
                <a:cs typeface="Times New Roman"/>
              </a:rPr>
              <a:t>125.77</a:t>
            </a:r>
            <a:endParaRPr sz="2400">
              <a:latin typeface="Times New Roman"/>
              <a:cs typeface="Times New Roman"/>
            </a:endParaRPr>
          </a:p>
        </p:txBody>
      </p:sp>
      <p:graphicFrame>
        <p:nvGraphicFramePr>
          <p:cNvPr id="11" name="object 11"/>
          <p:cNvGraphicFramePr>
            <a:graphicFrameLocks noGrp="1"/>
          </p:cNvGraphicFramePr>
          <p:nvPr/>
        </p:nvGraphicFramePr>
        <p:xfrm>
          <a:off x="4712652" y="2713635"/>
          <a:ext cx="2654300" cy="179768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479550"/>
                <a:gridCol w="1174750"/>
              </a:tblGrid>
              <a:tr h="351155">
                <a:tc>
                  <a:txBody>
                    <a:bodyPr vert="horz" wrap="square"/>
                    <a:lstStyle/>
                    <a:p>
                      <a:pPr marL="31750">
                        <a:lnSpc>
                          <a:spcPts val="2620"/>
                        </a:lnSpc>
                      </a:pPr>
                      <a:r>
                        <a:rPr sz="2400" b="1">
                          <a:latin typeface="Times New Roman"/>
                          <a:cs typeface="Times New Roman"/>
                        </a:rPr>
                        <a:t>11</a:t>
                      </a:r>
                      <a:r>
                        <a:rPr sz="2400" b="1" spc="-20">
                          <a:latin typeface="Microsoft JhengHei"/>
                          <a:cs typeface="Microsoft JhengHei"/>
                        </a:rPr>
                        <a:t>、解放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R="24130" algn="r">
                        <a:lnSpc>
                          <a:spcPts val="2620"/>
                        </a:lnSpc>
                      </a:pPr>
                      <a:r>
                        <a:rPr sz="2400" b="1" spc="-10">
                          <a:latin typeface="Times New Roman"/>
                          <a:cs typeface="Times New Roman"/>
                        </a:rPr>
                        <a:t>113.67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365125">
                <a:tc>
                  <a:txBody>
                    <a:bodyPr vert="horz" wrap="square"/>
                    <a:lstStyle/>
                    <a:p>
                      <a:pPr marL="31750">
                        <a:lnSpc>
                          <a:spcPts val="2730"/>
                        </a:lnSpc>
                      </a:pPr>
                      <a:r>
                        <a:rPr sz="2400" b="1">
                          <a:latin typeface="Times New Roman"/>
                          <a:cs typeface="Times New Roman"/>
                        </a:rPr>
                        <a:t>12</a:t>
                      </a:r>
                      <a:r>
                        <a:rPr sz="2400" b="1" spc="-20">
                          <a:latin typeface="Microsoft JhengHei"/>
                          <a:cs typeface="Microsoft JhengHei"/>
                        </a:rPr>
                        <a:t>、燕京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R="24130" algn="r">
                        <a:lnSpc>
                          <a:spcPts val="2730"/>
                        </a:lnSpc>
                      </a:pPr>
                      <a:r>
                        <a:rPr sz="2400" b="1" spc="-10">
                          <a:latin typeface="Times New Roman"/>
                          <a:cs typeface="Times New Roman"/>
                        </a:rPr>
                        <a:t>111.72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365125">
                <a:tc>
                  <a:txBody>
                    <a:bodyPr vert="horz" wrap="square"/>
                    <a:lstStyle/>
                    <a:p>
                      <a:pPr marL="31750">
                        <a:lnSpc>
                          <a:spcPts val="2730"/>
                        </a:lnSpc>
                      </a:pPr>
                      <a:r>
                        <a:rPr sz="2400" b="1">
                          <a:latin typeface="Times New Roman"/>
                          <a:cs typeface="Times New Roman"/>
                        </a:rPr>
                        <a:t>13</a:t>
                      </a:r>
                      <a:r>
                        <a:rPr sz="2400" b="1" spc="-20">
                          <a:latin typeface="Microsoft JhengHei"/>
                          <a:cs typeface="Microsoft JhengHei"/>
                        </a:rPr>
                        <a:t>、长安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R="24130" algn="r">
                        <a:lnSpc>
                          <a:spcPts val="2730"/>
                        </a:lnSpc>
                      </a:pPr>
                      <a:r>
                        <a:rPr sz="2400" b="1" spc="-10">
                          <a:latin typeface="Times New Roman"/>
                          <a:cs typeface="Times New Roman"/>
                        </a:rPr>
                        <a:t>106.97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365125">
                <a:tc>
                  <a:txBody>
                    <a:bodyPr vert="horz" wrap="square"/>
                    <a:lstStyle/>
                    <a:p>
                      <a:pPr marL="31750">
                        <a:lnSpc>
                          <a:spcPts val="2730"/>
                        </a:lnSpc>
                      </a:pPr>
                      <a:r>
                        <a:rPr sz="2400" b="1">
                          <a:latin typeface="Times New Roman"/>
                          <a:cs typeface="Times New Roman"/>
                        </a:rPr>
                        <a:t>14</a:t>
                      </a:r>
                      <a:r>
                        <a:rPr sz="2400" b="1" spc="-20">
                          <a:latin typeface="Microsoft JhengHei"/>
                          <a:cs typeface="Microsoft JhengHei"/>
                        </a:rPr>
                        <a:t>、双汇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R="24130" algn="r">
                        <a:lnSpc>
                          <a:spcPts val="2730"/>
                        </a:lnSpc>
                      </a:pPr>
                      <a:r>
                        <a:rPr sz="2400" b="1" spc="-10">
                          <a:latin typeface="Times New Roman"/>
                          <a:cs typeface="Times New Roman"/>
                        </a:rPr>
                        <a:t>106.36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351155">
                <a:tc>
                  <a:txBody>
                    <a:bodyPr vert="horz" wrap="square"/>
                    <a:lstStyle/>
                    <a:p>
                      <a:pPr marL="31750">
                        <a:lnSpc>
                          <a:spcPts val="2670"/>
                        </a:lnSpc>
                      </a:pPr>
                      <a:r>
                        <a:rPr sz="2400" b="1">
                          <a:latin typeface="Times New Roman"/>
                          <a:cs typeface="Times New Roman"/>
                        </a:rPr>
                        <a:t>15</a:t>
                      </a:r>
                      <a:r>
                        <a:rPr sz="2400" b="1" spc="-20">
                          <a:latin typeface="Microsoft JhengHei"/>
                          <a:cs typeface="Microsoft JhengHei"/>
                        </a:rPr>
                        <a:t>、哈药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227965">
                        <a:lnSpc>
                          <a:spcPts val="2670"/>
                        </a:lnSpc>
                      </a:pPr>
                      <a:r>
                        <a:rPr sz="2400" b="1" spc="-10">
                          <a:latin typeface="Times New Roman"/>
                          <a:cs typeface="Times New Roman"/>
                        </a:rPr>
                        <a:t>106.35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</a:tbl>
          </a:graphicData>
        </a:graphic>
      </p:graphicFrame>
      <p:pic>
        <p:nvPicPr>
          <p:cNvPr id="12" name="object 12">
            <a:hlinkClick r:id="rId3"/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4000500" y="5232400"/>
            <a:ext cx="2159000" cy="1109662"/>
          </a:xfrm>
          <a:prstGeom prst="rect">
            <a:avLst/>
          </a:prstGeom>
        </p:spPr>
      </p:pic>
      <p:sp>
        <p:nvSpPr>
          <p:cNvPr id="13" name="object 13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80"/>
              </a:lnSpc>
            </a:pPr>
            <a:r>
              <a:rPr spc="-10"/>
              <a:t>路漫漫其悠远</a:t>
            </a:r>
          </a:p>
          <a:p>
            <a:pPr marL="12700">
              <a:lnSpc>
                <a:spcPts val="880"/>
              </a:lnSpc>
            </a:pPr>
            <a:r>
              <a:rPr sz="800" spc="-10">
                <a:solidFill>
                  <a:srgbClr val="E7E6E6"/>
                </a:solidFill>
                <a:latin typeface="宋体"/>
                <a:cs typeface="宋体"/>
              </a:rPr>
              <a:t>锲而不舍，金石可</a:t>
            </a:r>
            <a:r>
              <a:rPr sz="800" spc="-50">
                <a:solidFill>
                  <a:srgbClr val="E7E6E6"/>
                </a:solidFill>
                <a:latin typeface="宋体"/>
                <a:cs typeface="宋体"/>
              </a:rPr>
              <a:t>镂</a:t>
            </a:r>
            <a:endParaRPr sz="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685800" y="1905000"/>
            <a:ext cx="1905000" cy="16764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914400" y="2528252"/>
            <a:ext cx="1447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15">
                <a:solidFill>
                  <a:srgbClr val="E7E6E6"/>
                </a:solidFill>
              </a:rPr>
              <a:t>品牌决策</a:t>
            </a:r>
            <a:endParaRPr sz="2800"/>
          </a:p>
        </p:txBody>
      </p:sp>
      <p:sp>
        <p:nvSpPr>
          <p:cNvPr id="4" name="object 4"/>
          <p:cNvSpPr txBox="1"/>
          <p:nvPr/>
        </p:nvSpPr>
        <p:spPr>
          <a:xfrm>
            <a:off x="1066800" y="4419600"/>
            <a:ext cx="636905" cy="1600200"/>
          </a:xfrm>
          <a:prstGeom prst="rect">
            <a:avLst/>
          </a:prstGeom>
          <a:ln w="25400">
            <a:solidFill>
              <a:srgbClr val="FFCC00"/>
            </a:solidFill>
          </a:ln>
        </p:spPr>
        <p:txBody>
          <a:bodyPr vert="vert" wrap="square" lIns="0" tIns="102235" rIns="0" bIns="0" rtlCol="0">
            <a:spAutoFit/>
          </a:bodyPr>
          <a:lstStyle/>
          <a:p>
            <a:pPr marL="88900">
              <a:lnSpc>
                <a:spcPct val="100000"/>
              </a:lnSpc>
              <a:spcBef>
                <a:spcPts val="805"/>
              </a:spcBef>
            </a:pPr>
            <a:r>
              <a:rPr sz="2800" spc="-15">
                <a:latin typeface="宋体"/>
                <a:cs typeface="宋体"/>
              </a:rPr>
              <a:t>品牌决策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28600" y="4419600"/>
            <a:ext cx="636905" cy="1600200"/>
          </a:xfrm>
          <a:prstGeom prst="rect">
            <a:avLst/>
          </a:prstGeom>
          <a:ln w="25400">
            <a:solidFill>
              <a:srgbClr val="FFCC00"/>
            </a:solidFill>
          </a:ln>
        </p:spPr>
        <p:txBody>
          <a:bodyPr vert="vert" wrap="square" lIns="0" tIns="102235" rIns="0" bIns="0" rtlCol="0">
            <a:spAutoFit/>
          </a:bodyPr>
          <a:lstStyle/>
          <a:p>
            <a:pPr marL="88900">
              <a:lnSpc>
                <a:spcPct val="100000"/>
              </a:lnSpc>
              <a:spcBef>
                <a:spcPts val="805"/>
              </a:spcBef>
            </a:pPr>
            <a:r>
              <a:rPr sz="2800" spc="-15">
                <a:latin typeface="宋体"/>
                <a:cs typeface="宋体"/>
              </a:rPr>
              <a:t>品牌设计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905000" y="4419600"/>
            <a:ext cx="636905" cy="1600200"/>
          </a:xfrm>
          <a:prstGeom prst="rect">
            <a:avLst/>
          </a:prstGeom>
          <a:ln w="25400">
            <a:solidFill>
              <a:srgbClr val="FFCC00"/>
            </a:solidFill>
          </a:ln>
        </p:spPr>
        <p:txBody>
          <a:bodyPr vert="vert" wrap="square" lIns="0" tIns="102235" rIns="0" bIns="0" rtlCol="0">
            <a:spAutoFit/>
          </a:bodyPr>
          <a:lstStyle/>
          <a:p>
            <a:pPr marL="88900">
              <a:lnSpc>
                <a:spcPct val="100000"/>
              </a:lnSpc>
              <a:spcBef>
                <a:spcPts val="805"/>
              </a:spcBef>
            </a:pPr>
            <a:r>
              <a:rPr sz="2800" spc="-15">
                <a:latin typeface="宋体"/>
                <a:cs typeface="宋体"/>
              </a:rPr>
              <a:t>品牌保护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743200" y="4419600"/>
            <a:ext cx="636905" cy="1600200"/>
          </a:xfrm>
          <a:prstGeom prst="rect">
            <a:avLst/>
          </a:prstGeom>
          <a:ln w="25400">
            <a:solidFill>
              <a:srgbClr val="FFCC00"/>
            </a:solidFill>
          </a:ln>
        </p:spPr>
        <p:txBody>
          <a:bodyPr vert="vert" wrap="square" lIns="0" tIns="102235" rIns="0" bIns="0" rtlCol="0">
            <a:spAutoFit/>
          </a:bodyPr>
          <a:lstStyle/>
          <a:p>
            <a:pPr marL="88265">
              <a:lnSpc>
                <a:spcPct val="100000"/>
              </a:lnSpc>
              <a:spcBef>
                <a:spcPts val="805"/>
              </a:spcBef>
            </a:pPr>
            <a:r>
              <a:rPr sz="2800" spc="-15">
                <a:latin typeface="宋体"/>
                <a:cs typeface="宋体"/>
              </a:rPr>
              <a:t>品牌管理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491324" y="3582199"/>
            <a:ext cx="2628900" cy="825500"/>
          </a:xfrm>
          <a:custGeom>
            <a:rect l="l" t="t" r="r" b="b"/>
            <a:pathLst>
              <a:path w="2628900" h="825500">
                <a:moveTo>
                  <a:pt x="2628900" y="711200"/>
                </a:moveTo>
                <a:lnTo>
                  <a:pt x="2590800" y="711200"/>
                </a:lnTo>
                <a:lnTo>
                  <a:pt x="2590800" y="400037"/>
                </a:lnTo>
                <a:lnTo>
                  <a:pt x="1752600" y="400037"/>
                </a:lnTo>
                <a:lnTo>
                  <a:pt x="1166812" y="400037"/>
                </a:lnTo>
                <a:lnTo>
                  <a:pt x="1166812" y="0"/>
                </a:lnTo>
                <a:lnTo>
                  <a:pt x="1165225" y="0"/>
                </a:lnTo>
                <a:lnTo>
                  <a:pt x="1128712" y="0"/>
                </a:lnTo>
                <a:lnTo>
                  <a:pt x="1127125" y="0"/>
                </a:lnTo>
                <a:lnTo>
                  <a:pt x="1127125" y="400037"/>
                </a:lnTo>
                <a:lnTo>
                  <a:pt x="874712" y="400037"/>
                </a:lnTo>
                <a:lnTo>
                  <a:pt x="38100" y="400037"/>
                </a:lnTo>
                <a:lnTo>
                  <a:pt x="38100" y="711200"/>
                </a:lnTo>
                <a:lnTo>
                  <a:pt x="0" y="711200"/>
                </a:lnTo>
                <a:lnTo>
                  <a:pt x="38100" y="787400"/>
                </a:lnTo>
                <a:lnTo>
                  <a:pt x="57150" y="825500"/>
                </a:lnTo>
                <a:lnTo>
                  <a:pt x="76200" y="787400"/>
                </a:lnTo>
                <a:lnTo>
                  <a:pt x="114300" y="711200"/>
                </a:lnTo>
                <a:lnTo>
                  <a:pt x="76200" y="711200"/>
                </a:lnTo>
                <a:lnTo>
                  <a:pt x="76200" y="438137"/>
                </a:lnTo>
                <a:lnTo>
                  <a:pt x="874712" y="438137"/>
                </a:lnTo>
                <a:lnTo>
                  <a:pt x="874712" y="711200"/>
                </a:lnTo>
                <a:lnTo>
                  <a:pt x="836612" y="711200"/>
                </a:lnTo>
                <a:lnTo>
                  <a:pt x="874712" y="787400"/>
                </a:lnTo>
                <a:lnTo>
                  <a:pt x="893762" y="825500"/>
                </a:lnTo>
                <a:lnTo>
                  <a:pt x="912812" y="787400"/>
                </a:lnTo>
                <a:lnTo>
                  <a:pt x="950912" y="711200"/>
                </a:lnTo>
                <a:lnTo>
                  <a:pt x="912812" y="711200"/>
                </a:lnTo>
                <a:lnTo>
                  <a:pt x="912812" y="438137"/>
                </a:lnTo>
                <a:lnTo>
                  <a:pt x="1127125" y="438137"/>
                </a:lnTo>
                <a:lnTo>
                  <a:pt x="1128712" y="438137"/>
                </a:lnTo>
                <a:lnTo>
                  <a:pt x="1714500" y="438137"/>
                </a:lnTo>
                <a:lnTo>
                  <a:pt x="1714500" y="711200"/>
                </a:lnTo>
                <a:lnTo>
                  <a:pt x="1676400" y="711200"/>
                </a:lnTo>
                <a:lnTo>
                  <a:pt x="1714500" y="787400"/>
                </a:lnTo>
                <a:lnTo>
                  <a:pt x="1733550" y="825500"/>
                </a:lnTo>
                <a:lnTo>
                  <a:pt x="1752600" y="787400"/>
                </a:lnTo>
                <a:lnTo>
                  <a:pt x="1790700" y="711200"/>
                </a:lnTo>
                <a:lnTo>
                  <a:pt x="1752600" y="711200"/>
                </a:lnTo>
                <a:lnTo>
                  <a:pt x="1752600" y="438137"/>
                </a:lnTo>
                <a:lnTo>
                  <a:pt x="2552700" y="438137"/>
                </a:lnTo>
                <a:lnTo>
                  <a:pt x="2552700" y="711200"/>
                </a:lnTo>
                <a:lnTo>
                  <a:pt x="2514600" y="711200"/>
                </a:lnTo>
                <a:lnTo>
                  <a:pt x="2552700" y="787400"/>
                </a:lnTo>
                <a:lnTo>
                  <a:pt x="2571750" y="825500"/>
                </a:lnTo>
                <a:lnTo>
                  <a:pt x="2590800" y="787400"/>
                </a:lnTo>
                <a:lnTo>
                  <a:pt x="2628900" y="71120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80"/>
              </a:lnSpc>
            </a:pPr>
            <a:r>
              <a:rPr spc="-10"/>
              <a:t>路漫漫其悠远</a:t>
            </a:r>
          </a:p>
          <a:p>
            <a:pPr marL="12700">
              <a:lnSpc>
                <a:spcPts val="880"/>
              </a:lnSpc>
            </a:pPr>
            <a:r>
              <a:rPr sz="800" spc="-10">
                <a:solidFill>
                  <a:srgbClr val="E7E6E6"/>
                </a:solidFill>
                <a:latin typeface="宋体"/>
                <a:cs typeface="宋体"/>
              </a:rPr>
              <a:t>锲而不舍，金石可</a:t>
            </a:r>
            <a:r>
              <a:rPr sz="800" spc="-50">
                <a:solidFill>
                  <a:srgbClr val="E7E6E6"/>
                </a:solidFill>
                <a:latin typeface="宋体"/>
                <a:cs typeface="宋体"/>
              </a:rPr>
              <a:t>镂</a:t>
            </a:r>
            <a:endParaRPr sz="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022600" y="515620"/>
            <a:ext cx="30988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850265"/>
              </a:tabLst>
            </a:pPr>
            <a:r>
              <a:rPr b="1" spc="-50">
                <a:latin typeface="Microsoft JhengHei"/>
                <a:cs typeface="Microsoft JhengHei"/>
              </a:rPr>
              <a:t>五</a:t>
            </a:r>
            <a:r>
              <a:rPr b="1">
                <a:latin typeface="Microsoft JhengHei"/>
                <a:cs typeface="Microsoft JhengHei"/>
              </a:rPr>
              <a:t>	品牌设</a:t>
            </a:r>
            <a:r>
              <a:rPr b="1" spc="-50">
                <a:latin typeface="Microsoft JhengHei"/>
                <a:cs typeface="Microsoft JhengHei"/>
              </a:rPr>
              <a:t>计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80"/>
              </a:lnSpc>
            </a:pPr>
            <a:r>
              <a:rPr spc="-10"/>
              <a:t>路漫漫其悠远</a:t>
            </a:r>
          </a:p>
          <a:p>
            <a:pPr marL="12700">
              <a:lnSpc>
                <a:spcPts val="880"/>
              </a:lnSpc>
            </a:pPr>
            <a:r>
              <a:rPr sz="800" spc="-10">
                <a:solidFill>
                  <a:srgbClr val="E7E6E6"/>
                </a:solidFill>
                <a:latin typeface="宋体"/>
                <a:cs typeface="宋体"/>
              </a:rPr>
              <a:t>锲而不舍，金石可</a:t>
            </a:r>
            <a:r>
              <a:rPr sz="800" spc="-50">
                <a:solidFill>
                  <a:srgbClr val="E7E6E6"/>
                </a:solidFill>
                <a:latin typeface="宋体"/>
                <a:cs typeface="宋体"/>
              </a:rPr>
              <a:t>镂</a:t>
            </a:r>
            <a:endParaRPr sz="800">
              <a:latin typeface="宋体"/>
              <a:cs typeface="宋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35940" y="2120844"/>
            <a:ext cx="8089900" cy="3902710"/>
          </a:xfrm>
          <a:prstGeom prst="rect">
            <a:avLst/>
          </a:prstGeom>
        </p:spPr>
        <p:txBody>
          <a:bodyPr vert="horz" wrap="square" lIns="0" tIns="48260" rIns="0" bIns="0" rtlCol="0">
            <a:spAutoFit/>
          </a:bodyPr>
          <a:lstStyle/>
          <a:p>
            <a:pPr marL="355600" marR="5080" indent="-342900">
              <a:lnSpc>
                <a:spcPts val="3650"/>
              </a:lnSpc>
              <a:spcBef>
                <a:spcPts val="380"/>
              </a:spcBef>
              <a:buClr>
                <a:srgbClr val="0463C1"/>
              </a:buClr>
              <a:buSzPct val="70312"/>
              <a:buFont typeface="Wingdings"/>
              <a:buChar char=""/>
              <a:tabLst>
                <a:tab pos="355600"/>
              </a:tabLst>
            </a:pPr>
            <a:r>
              <a:rPr sz="3200">
                <a:latin typeface="Times New Roman"/>
                <a:cs typeface="Times New Roman"/>
              </a:rPr>
              <a:t>1</a:t>
            </a:r>
            <a:r>
              <a:rPr sz="3200">
                <a:latin typeface="宋体"/>
                <a:cs typeface="宋体"/>
              </a:rPr>
              <a:t>）</a:t>
            </a:r>
            <a:r>
              <a:rPr sz="3200" spc="-5">
                <a:latin typeface="宋体"/>
                <a:cs typeface="宋体"/>
              </a:rPr>
              <a:t>简洁明了，新奇独特。图案清晰，文字洗练，符号简明，色彩醒目，有鲜明个性。</a:t>
            </a:r>
            <a:endParaRPr sz="32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100"/>
              </a:spcBef>
              <a:buClr>
                <a:srgbClr val="0463C1"/>
              </a:buClr>
              <a:buSzPct val="70312"/>
              <a:buFont typeface="Wingdings"/>
              <a:buChar char=""/>
              <a:tabLst>
                <a:tab pos="355600"/>
              </a:tabLst>
            </a:pPr>
            <a:r>
              <a:rPr sz="3200">
                <a:latin typeface="Times New Roman"/>
                <a:cs typeface="Times New Roman"/>
              </a:rPr>
              <a:t>2</a:t>
            </a:r>
            <a:r>
              <a:rPr sz="3200">
                <a:latin typeface="宋体"/>
                <a:cs typeface="宋体"/>
              </a:rPr>
              <a:t>）</a:t>
            </a:r>
            <a:r>
              <a:rPr sz="3200" spc="-5">
                <a:latin typeface="宋体"/>
                <a:cs typeface="宋体"/>
              </a:rPr>
              <a:t>易懂易记，启发联想。</a:t>
            </a:r>
            <a:endParaRPr sz="3200">
              <a:latin typeface="宋体"/>
              <a:cs typeface="宋体"/>
            </a:endParaRPr>
          </a:p>
          <a:p>
            <a:pPr marL="355600" marR="208279" indent="-342900">
              <a:lnSpc>
                <a:spcPts val="3650"/>
              </a:lnSpc>
              <a:spcBef>
                <a:spcPts val="660"/>
              </a:spcBef>
              <a:buClr>
                <a:srgbClr val="0463C1"/>
              </a:buClr>
              <a:buSzPct val="70312"/>
              <a:buFont typeface="Wingdings"/>
              <a:buChar char=""/>
              <a:tabLst>
                <a:tab pos="355600"/>
              </a:tabLst>
            </a:pPr>
            <a:r>
              <a:rPr sz="3200">
                <a:latin typeface="Times New Roman"/>
                <a:cs typeface="Times New Roman"/>
              </a:rPr>
              <a:t>3</a:t>
            </a:r>
            <a:r>
              <a:rPr sz="3200">
                <a:latin typeface="宋体"/>
                <a:cs typeface="宋体"/>
              </a:rPr>
              <a:t>）</a:t>
            </a:r>
            <a:r>
              <a:rPr sz="3200" spc="-5">
                <a:latin typeface="宋体"/>
                <a:cs typeface="宋体"/>
              </a:rPr>
              <a:t>形象生动，美观大方。有艺术感染力，</a:t>
            </a:r>
            <a:r>
              <a:rPr sz="3200" spc="-10">
                <a:latin typeface="宋体"/>
                <a:cs typeface="宋体"/>
              </a:rPr>
              <a:t>使人百看不厌。</a:t>
            </a:r>
            <a:endParaRPr sz="3200">
              <a:latin typeface="宋体"/>
              <a:cs typeface="宋体"/>
            </a:endParaRPr>
          </a:p>
          <a:p>
            <a:pPr marL="355600" marR="208279" indent="-342900">
              <a:lnSpc>
                <a:spcPct val="92500"/>
              </a:lnSpc>
              <a:spcBef>
                <a:spcPts val="390"/>
              </a:spcBef>
              <a:buClr>
                <a:srgbClr val="0463C1"/>
              </a:buClr>
              <a:buSzPct val="70312"/>
              <a:buFont typeface="Wingdings"/>
              <a:buChar char=""/>
              <a:tabLst>
                <a:tab pos="355600"/>
              </a:tabLst>
            </a:pPr>
            <a:r>
              <a:rPr sz="3200">
                <a:latin typeface="Times New Roman"/>
                <a:cs typeface="Times New Roman"/>
              </a:rPr>
              <a:t>4</a:t>
            </a:r>
            <a:r>
              <a:rPr sz="3200">
                <a:latin typeface="宋体"/>
                <a:cs typeface="宋体"/>
              </a:rPr>
              <a:t>）</a:t>
            </a:r>
            <a:r>
              <a:rPr sz="3200" spc="-5">
                <a:latin typeface="宋体"/>
                <a:cs typeface="宋体"/>
              </a:rPr>
              <a:t>说明功能，传播方便。品牌要传达特定的信息，应尽可能适用于各种传媒和手段</a:t>
            </a:r>
            <a:r>
              <a:rPr sz="3200" spc="800">
                <a:latin typeface="宋体"/>
                <a:cs typeface="宋体"/>
              </a:rPr>
              <a:t>                </a:t>
            </a:r>
            <a:r>
              <a:rPr sz="3200" spc="-10">
                <a:latin typeface="宋体"/>
                <a:cs typeface="宋体"/>
              </a:rPr>
              <a:t>的技术特点。</a:t>
            </a:r>
            <a:endParaRPr sz="3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39140" y="1624033"/>
            <a:ext cx="3276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10">
                <a:solidFill>
                  <a:srgbClr val="000000"/>
                </a:solidFill>
              </a:rPr>
              <a:t>品牌命名的思路：</a:t>
            </a:r>
            <a:endParaRPr sz="3200"/>
          </a:p>
        </p:txBody>
      </p:sp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80"/>
              </a:lnSpc>
            </a:pPr>
            <a:r>
              <a:rPr spc="-10"/>
              <a:t>路漫漫其悠远</a:t>
            </a:r>
          </a:p>
          <a:p>
            <a:pPr marL="12700">
              <a:lnSpc>
                <a:spcPts val="880"/>
              </a:lnSpc>
            </a:pPr>
            <a:r>
              <a:rPr sz="800" spc="-10">
                <a:solidFill>
                  <a:srgbClr val="E7E6E6"/>
                </a:solidFill>
                <a:latin typeface="宋体"/>
                <a:cs typeface="宋体"/>
              </a:rPr>
              <a:t>锲而不舍，金石可</a:t>
            </a:r>
            <a:r>
              <a:rPr sz="800" spc="-50">
                <a:solidFill>
                  <a:srgbClr val="E7E6E6"/>
                </a:solidFill>
                <a:latin typeface="宋体"/>
                <a:cs typeface="宋体"/>
              </a:rPr>
              <a:t>镂</a:t>
            </a:r>
            <a:endParaRPr sz="800">
              <a:latin typeface="宋体"/>
              <a:cs typeface="宋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35940" y="2110418"/>
            <a:ext cx="8140700" cy="3902710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675"/>
              </a:spcBef>
              <a:buClr>
                <a:srgbClr val="0463C1"/>
              </a:buClr>
              <a:buSzPct val="70833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400">
                <a:latin typeface="Times New Roman"/>
                <a:cs typeface="Times New Roman"/>
              </a:rPr>
              <a:t>1</a:t>
            </a:r>
            <a:r>
              <a:rPr sz="2400">
                <a:latin typeface="宋体"/>
                <a:cs typeface="宋体"/>
              </a:rPr>
              <a:t>）产品效用</a:t>
            </a:r>
            <a:r>
              <a:rPr sz="2400">
                <a:latin typeface="Times New Roman"/>
                <a:cs typeface="Times New Roman"/>
              </a:rPr>
              <a:t>——</a:t>
            </a:r>
            <a:r>
              <a:rPr sz="2400" spc="-5">
                <a:latin typeface="宋体"/>
                <a:cs typeface="宋体"/>
              </a:rPr>
              <a:t>望名知义，迅速理解，便于联想和记忆。</a:t>
            </a:r>
            <a:endParaRPr sz="24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575"/>
              </a:spcBef>
              <a:buClr>
                <a:srgbClr val="0463C1"/>
              </a:buClr>
              <a:buSzPct val="70833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400">
                <a:latin typeface="Times New Roman"/>
                <a:cs typeface="Times New Roman"/>
              </a:rPr>
              <a:t>2</a:t>
            </a:r>
            <a:r>
              <a:rPr sz="2400">
                <a:latin typeface="宋体"/>
                <a:cs typeface="宋体"/>
              </a:rPr>
              <a:t>）</a:t>
            </a:r>
            <a:r>
              <a:rPr sz="2400" spc="-10">
                <a:latin typeface="宋体"/>
                <a:cs typeface="宋体"/>
              </a:rPr>
              <a:t>地名及名胜古迹。</a:t>
            </a:r>
            <a:endParaRPr sz="24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575"/>
              </a:spcBef>
              <a:buClr>
                <a:srgbClr val="0463C1"/>
              </a:buClr>
              <a:buSzPct val="70833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400">
                <a:latin typeface="Times New Roman"/>
                <a:cs typeface="Times New Roman"/>
              </a:rPr>
              <a:t>3</a:t>
            </a:r>
            <a:r>
              <a:rPr sz="2400">
                <a:latin typeface="宋体"/>
                <a:cs typeface="宋体"/>
              </a:rPr>
              <a:t>）</a:t>
            </a:r>
            <a:r>
              <a:rPr sz="2400" spc="-10">
                <a:latin typeface="宋体"/>
                <a:cs typeface="宋体"/>
              </a:rPr>
              <a:t>厂商字号即商号。</a:t>
            </a:r>
            <a:endParaRPr sz="24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575"/>
              </a:spcBef>
              <a:buClr>
                <a:srgbClr val="0463C1"/>
              </a:buClr>
              <a:buSzPct val="70833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400">
                <a:latin typeface="Times New Roman"/>
                <a:cs typeface="Times New Roman"/>
              </a:rPr>
              <a:t>4</a:t>
            </a:r>
            <a:r>
              <a:rPr sz="2400">
                <a:latin typeface="宋体"/>
                <a:cs typeface="宋体"/>
              </a:rPr>
              <a:t>）</a:t>
            </a:r>
            <a:r>
              <a:rPr sz="2400" spc="-20">
                <a:latin typeface="宋体"/>
                <a:cs typeface="宋体"/>
              </a:rPr>
              <a:t>词汇。</a:t>
            </a:r>
            <a:endParaRPr sz="2400">
              <a:latin typeface="宋体"/>
              <a:cs typeface="宋体"/>
            </a:endParaRPr>
          </a:p>
          <a:p>
            <a:pPr marL="354965" marR="309880" indent="-342265">
              <a:lnSpc>
                <a:spcPct val="105500"/>
              </a:lnSpc>
              <a:spcBef>
                <a:spcPts val="420"/>
              </a:spcBef>
              <a:buClr>
                <a:srgbClr val="0463C1"/>
              </a:buClr>
              <a:buSzPct val="70833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400">
                <a:latin typeface="Times New Roman"/>
                <a:cs typeface="Times New Roman"/>
              </a:rPr>
              <a:t>5</a:t>
            </a:r>
            <a:r>
              <a:rPr sz="2400">
                <a:latin typeface="宋体"/>
                <a:cs typeface="宋体"/>
              </a:rPr>
              <a:t>）动植物</a:t>
            </a:r>
            <a:r>
              <a:rPr sz="2400">
                <a:latin typeface="Times New Roman"/>
                <a:cs typeface="Times New Roman"/>
              </a:rPr>
              <a:t>——</a:t>
            </a:r>
            <a:r>
              <a:rPr sz="2400" spc="-5">
                <a:latin typeface="宋体"/>
                <a:cs typeface="宋体"/>
              </a:rPr>
              <a:t>以稀贵动物或名花、名草为品牌，使人产生许多美好联想，并提高身价。</a:t>
            </a:r>
            <a:endParaRPr sz="24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420"/>
              </a:spcBef>
              <a:buClr>
                <a:srgbClr val="0463C1"/>
              </a:buClr>
              <a:buSzPct val="70833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400">
                <a:latin typeface="Times New Roman"/>
                <a:cs typeface="Times New Roman"/>
              </a:rPr>
              <a:t>6</a:t>
            </a:r>
            <a:r>
              <a:rPr sz="2400">
                <a:latin typeface="宋体"/>
                <a:cs typeface="宋体"/>
              </a:rPr>
              <a:t>）</a:t>
            </a:r>
            <a:r>
              <a:rPr sz="2400" spc="-5">
                <a:latin typeface="宋体"/>
                <a:cs typeface="宋体"/>
              </a:rPr>
              <a:t>神话、传说与传奇故事。</a:t>
            </a:r>
            <a:endParaRPr sz="24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575"/>
              </a:spcBef>
              <a:buClr>
                <a:srgbClr val="0463C1"/>
              </a:buClr>
              <a:buSzPct val="70833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400">
                <a:latin typeface="Times New Roman"/>
                <a:cs typeface="Times New Roman"/>
              </a:rPr>
              <a:t>7</a:t>
            </a:r>
            <a:r>
              <a:rPr sz="2400">
                <a:latin typeface="宋体"/>
                <a:cs typeface="宋体"/>
              </a:rPr>
              <a:t>）</a:t>
            </a:r>
            <a:r>
              <a:rPr sz="2400" spc="-20">
                <a:latin typeface="宋体"/>
                <a:cs typeface="宋体"/>
              </a:rPr>
              <a:t>数字。</a:t>
            </a:r>
            <a:endParaRPr sz="24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575"/>
              </a:spcBef>
              <a:buClr>
                <a:srgbClr val="0463C1"/>
              </a:buClr>
              <a:buSzPct val="70833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400">
                <a:latin typeface="Times New Roman"/>
                <a:cs typeface="Times New Roman"/>
              </a:rPr>
              <a:t>8</a:t>
            </a:r>
            <a:r>
              <a:rPr sz="2400">
                <a:latin typeface="宋体"/>
                <a:cs typeface="宋体"/>
              </a:rPr>
              <a:t>）</a:t>
            </a:r>
            <a:r>
              <a:rPr sz="2400" spc="-10">
                <a:latin typeface="宋体"/>
                <a:cs typeface="宋体"/>
              </a:rPr>
              <a:t>外文译名。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5940" y="1535628"/>
            <a:ext cx="8054340" cy="4463415"/>
          </a:xfrm>
          <a:prstGeom prst="rect">
            <a:avLst/>
          </a:prstGeom>
        </p:spPr>
        <p:txBody>
          <a:bodyPr vert="horz" wrap="square" lIns="0" tIns="6096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480"/>
              </a:spcBef>
              <a:buClr>
                <a:srgbClr val="0463C1"/>
              </a:buClr>
              <a:buSzPct val="70312"/>
              <a:buFont typeface="Wingdings"/>
              <a:buChar char=""/>
              <a:tabLst>
                <a:tab pos="355600"/>
              </a:tabLst>
            </a:pPr>
            <a:r>
              <a:rPr sz="3200" spc="320">
                <a:latin typeface="MS Gothic"/>
                <a:cs typeface="MS Gothic"/>
              </a:rPr>
              <a:t>①</a:t>
            </a:r>
            <a:r>
              <a:rPr sz="3200" spc="-5">
                <a:latin typeface="宋体"/>
                <a:cs typeface="宋体"/>
              </a:rPr>
              <a:t>按产品或行业特点取名：</a:t>
            </a:r>
            <a:endParaRPr sz="32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385"/>
              </a:spcBef>
              <a:buClr>
                <a:srgbClr val="0463C1"/>
              </a:buClr>
              <a:buSzPct val="70312"/>
              <a:buFont typeface="Wingdings"/>
              <a:buChar char=""/>
              <a:tabLst>
                <a:tab pos="355600"/>
              </a:tabLst>
            </a:pPr>
            <a:r>
              <a:rPr sz="3200">
                <a:latin typeface="Times New Roman"/>
                <a:cs typeface="Times New Roman"/>
              </a:rPr>
              <a:t>“</a:t>
            </a:r>
            <a:r>
              <a:rPr sz="3200">
                <a:latin typeface="宋体"/>
                <a:cs typeface="宋体"/>
              </a:rPr>
              <a:t>南极人</a:t>
            </a:r>
            <a:r>
              <a:rPr sz="3200">
                <a:latin typeface="Times New Roman"/>
                <a:cs typeface="Times New Roman"/>
              </a:rPr>
              <a:t>”</a:t>
            </a:r>
            <a:r>
              <a:rPr sz="3200">
                <a:latin typeface="宋体"/>
                <a:cs typeface="宋体"/>
              </a:rPr>
              <a:t>和</a:t>
            </a:r>
            <a:r>
              <a:rPr sz="3200">
                <a:latin typeface="Times New Roman"/>
                <a:cs typeface="Times New Roman"/>
              </a:rPr>
              <a:t>“</a:t>
            </a:r>
            <a:r>
              <a:rPr sz="3200">
                <a:latin typeface="宋体"/>
                <a:cs typeface="宋体"/>
              </a:rPr>
              <a:t>北极绒</a:t>
            </a:r>
            <a:r>
              <a:rPr sz="3200" spc="-10">
                <a:latin typeface="Times New Roman"/>
                <a:cs typeface="Times New Roman"/>
              </a:rPr>
              <a:t>”---</a:t>
            </a:r>
            <a:r>
              <a:rPr sz="3200" spc="-15">
                <a:latin typeface="宋体"/>
                <a:cs typeface="宋体"/>
              </a:rPr>
              <a:t>保暖内衣</a:t>
            </a:r>
            <a:endParaRPr sz="3200">
              <a:latin typeface="宋体"/>
              <a:cs typeface="宋体"/>
            </a:endParaRPr>
          </a:p>
          <a:p>
            <a:pPr marL="456565" indent="-443865">
              <a:lnSpc>
                <a:spcPct val="100000"/>
              </a:lnSpc>
              <a:spcBef>
                <a:spcPts val="385"/>
              </a:spcBef>
              <a:buClr>
                <a:srgbClr val="0463C1"/>
              </a:buClr>
              <a:buSzPct val="70312"/>
              <a:buFont typeface="Wingdings"/>
              <a:buChar char=""/>
              <a:tabLst>
                <a:tab pos="456565"/>
                <a:tab pos="457200"/>
              </a:tabLst>
            </a:pPr>
            <a:r>
              <a:rPr sz="3200">
                <a:latin typeface="Times New Roman"/>
                <a:cs typeface="Times New Roman"/>
              </a:rPr>
              <a:t>“</a:t>
            </a:r>
            <a:r>
              <a:rPr sz="3200">
                <a:latin typeface="宋体"/>
                <a:cs typeface="宋体"/>
              </a:rPr>
              <a:t>婷美</a:t>
            </a:r>
            <a:r>
              <a:rPr sz="3200" spc="-10">
                <a:latin typeface="Times New Roman"/>
                <a:cs typeface="Times New Roman"/>
              </a:rPr>
              <a:t>”---“</a:t>
            </a:r>
            <a:r>
              <a:rPr sz="3200">
                <a:latin typeface="宋体"/>
                <a:cs typeface="宋体"/>
              </a:rPr>
              <a:t>挺美</a:t>
            </a:r>
            <a:r>
              <a:rPr sz="3200">
                <a:latin typeface="Times New Roman"/>
                <a:cs typeface="Times New Roman"/>
              </a:rPr>
              <a:t>”</a:t>
            </a:r>
            <a:r>
              <a:rPr sz="3200">
                <a:latin typeface="宋体"/>
                <a:cs typeface="宋体"/>
              </a:rPr>
              <a:t>谐音，做女人当然</a:t>
            </a:r>
            <a:r>
              <a:rPr sz="3200">
                <a:latin typeface="Times New Roman"/>
                <a:cs typeface="Times New Roman"/>
              </a:rPr>
              <a:t>“</a:t>
            </a:r>
            <a:r>
              <a:rPr sz="3200">
                <a:latin typeface="宋体"/>
                <a:cs typeface="宋体"/>
              </a:rPr>
              <a:t>挺</a:t>
            </a:r>
            <a:r>
              <a:rPr sz="3200">
                <a:latin typeface="Times New Roman"/>
                <a:cs typeface="Times New Roman"/>
              </a:rPr>
              <a:t>”</a:t>
            </a:r>
            <a:r>
              <a:rPr sz="3200" spc="-25">
                <a:latin typeface="宋体"/>
                <a:cs typeface="宋体"/>
              </a:rPr>
              <a:t>好；</a:t>
            </a:r>
            <a:endParaRPr sz="3200">
              <a:latin typeface="宋体"/>
              <a:cs typeface="宋体"/>
            </a:endParaRPr>
          </a:p>
          <a:p>
            <a:pPr marL="355600" marR="107314" indent="-342900">
              <a:lnSpc>
                <a:spcPct val="92500"/>
              </a:lnSpc>
              <a:spcBef>
                <a:spcPts val="670"/>
              </a:spcBef>
              <a:buClr>
                <a:srgbClr val="0463C1"/>
              </a:buClr>
              <a:buSzPct val="70312"/>
              <a:buFont typeface="Wingdings"/>
              <a:buChar char=""/>
              <a:tabLst>
                <a:tab pos="355600"/>
              </a:tabLst>
            </a:pPr>
            <a:r>
              <a:rPr sz="3200">
                <a:latin typeface="Times New Roman"/>
                <a:cs typeface="Times New Roman"/>
              </a:rPr>
              <a:t>“</a:t>
            </a:r>
            <a:r>
              <a:rPr sz="3200">
                <a:latin typeface="宋体"/>
                <a:cs typeface="宋体"/>
              </a:rPr>
              <a:t>劲霸</a:t>
            </a:r>
            <a:r>
              <a:rPr sz="3200">
                <a:latin typeface="Times New Roman"/>
                <a:cs typeface="Times New Roman"/>
              </a:rPr>
              <a:t>”</a:t>
            </a:r>
            <a:r>
              <a:rPr sz="3200">
                <a:latin typeface="宋体"/>
                <a:cs typeface="宋体"/>
              </a:rPr>
              <a:t>、</a:t>
            </a:r>
            <a:r>
              <a:rPr sz="3200">
                <a:latin typeface="Times New Roman"/>
                <a:cs typeface="Times New Roman"/>
              </a:rPr>
              <a:t>“</a:t>
            </a:r>
            <a:r>
              <a:rPr sz="3200">
                <a:latin typeface="宋体"/>
                <a:cs typeface="宋体"/>
              </a:rPr>
              <a:t>拼</a:t>
            </a:r>
            <a:r>
              <a:rPr sz="3200">
                <a:latin typeface="Times New Roman"/>
                <a:cs typeface="Times New Roman"/>
              </a:rPr>
              <a:t>”</a:t>
            </a:r>
            <a:r>
              <a:rPr sz="3200">
                <a:latin typeface="宋体"/>
                <a:cs typeface="宋体"/>
              </a:rPr>
              <a:t>牌、</a:t>
            </a:r>
            <a:r>
              <a:rPr sz="3200">
                <a:latin typeface="Times New Roman"/>
                <a:cs typeface="Times New Roman"/>
              </a:rPr>
              <a:t>“</a:t>
            </a:r>
            <a:r>
              <a:rPr sz="3200">
                <a:latin typeface="宋体"/>
                <a:cs typeface="宋体"/>
              </a:rPr>
              <a:t>雄</a:t>
            </a:r>
            <a:r>
              <a:rPr sz="3200" spc="-10">
                <a:latin typeface="Times New Roman"/>
                <a:cs typeface="Times New Roman"/>
              </a:rPr>
              <a:t>”---</a:t>
            </a:r>
            <a:r>
              <a:rPr sz="3200" spc="-10">
                <a:latin typeface="宋体"/>
                <a:cs typeface="宋体"/>
              </a:rPr>
              <a:t>主张男人的力量。</a:t>
            </a:r>
            <a:r>
              <a:rPr sz="3200" spc="-5">
                <a:latin typeface="宋体"/>
                <a:cs typeface="宋体"/>
              </a:rPr>
              <a:t>这三个品牌经常出现在拳击、武术比赛的赞助中，这与其名字的硬朗是分不开的；</a:t>
            </a:r>
            <a:endParaRPr sz="3200">
              <a:latin typeface="宋体"/>
              <a:cs typeface="宋体"/>
            </a:endParaRPr>
          </a:p>
          <a:p>
            <a:pPr marL="355600" marR="5080" indent="-342900">
              <a:lnSpc>
                <a:spcPts val="3460"/>
              </a:lnSpc>
              <a:spcBef>
                <a:spcPts val="625"/>
              </a:spcBef>
              <a:buClr>
                <a:srgbClr val="0463C1"/>
              </a:buClr>
              <a:buSzPct val="70312"/>
              <a:buFont typeface="Wingdings"/>
              <a:buChar char=""/>
              <a:tabLst>
                <a:tab pos="456565"/>
                <a:tab pos="457200"/>
              </a:tabLst>
            </a:pPr>
            <a:r>
              <a:rPr/>
              <a:t>	</a:t>
            </a:r>
            <a:r>
              <a:rPr sz="3200">
                <a:latin typeface="Times New Roman"/>
                <a:cs typeface="Times New Roman"/>
              </a:rPr>
              <a:t>“</a:t>
            </a:r>
            <a:r>
              <a:rPr sz="3200">
                <a:latin typeface="宋体"/>
                <a:cs typeface="宋体"/>
              </a:rPr>
              <a:t>圣雪绒</a:t>
            </a:r>
            <a:r>
              <a:rPr sz="3200">
                <a:latin typeface="Times New Roman"/>
                <a:cs typeface="Times New Roman"/>
              </a:rPr>
              <a:t>”</a:t>
            </a:r>
            <a:r>
              <a:rPr sz="3200">
                <a:latin typeface="宋体"/>
                <a:cs typeface="宋体"/>
              </a:rPr>
              <a:t>、</a:t>
            </a:r>
            <a:r>
              <a:rPr sz="3200">
                <a:latin typeface="Times New Roman"/>
                <a:cs typeface="Times New Roman"/>
              </a:rPr>
              <a:t>“</a:t>
            </a:r>
            <a:r>
              <a:rPr sz="3200">
                <a:latin typeface="宋体"/>
                <a:cs typeface="宋体"/>
              </a:rPr>
              <a:t>童王</a:t>
            </a:r>
            <a:r>
              <a:rPr sz="3200">
                <a:latin typeface="Times New Roman"/>
                <a:cs typeface="Times New Roman"/>
              </a:rPr>
              <a:t>”</a:t>
            </a:r>
            <a:r>
              <a:rPr sz="3200">
                <a:latin typeface="宋体"/>
                <a:cs typeface="宋体"/>
              </a:rPr>
              <a:t>、</a:t>
            </a:r>
            <a:r>
              <a:rPr sz="3200">
                <a:latin typeface="Times New Roman"/>
                <a:cs typeface="Times New Roman"/>
              </a:rPr>
              <a:t>“</a:t>
            </a:r>
            <a:r>
              <a:rPr sz="3200">
                <a:latin typeface="宋体"/>
                <a:cs typeface="宋体"/>
              </a:rPr>
              <a:t>兽王</a:t>
            </a:r>
            <a:r>
              <a:rPr sz="3200">
                <a:latin typeface="Times New Roman"/>
                <a:cs typeface="Times New Roman"/>
              </a:rPr>
              <a:t>”</a:t>
            </a:r>
            <a:r>
              <a:rPr sz="3200">
                <a:latin typeface="宋体"/>
                <a:cs typeface="宋体"/>
              </a:rPr>
              <a:t>（皮衣）</a:t>
            </a:r>
            <a:r>
              <a:rPr sz="3200">
                <a:latin typeface="Times New Roman"/>
                <a:cs typeface="Times New Roman"/>
              </a:rPr>
              <a:t>---</a:t>
            </a:r>
            <a:r>
              <a:rPr sz="3200" spc="-25">
                <a:latin typeface="宋体"/>
                <a:cs typeface="宋体"/>
              </a:rPr>
              <a:t>指望</a:t>
            </a:r>
            <a:r>
              <a:rPr sz="3200" spc="800">
                <a:latin typeface="宋体"/>
                <a:cs typeface="宋体"/>
              </a:rPr>
              <a:t>                </a:t>
            </a:r>
            <a:r>
              <a:rPr sz="3200">
                <a:latin typeface="宋体"/>
                <a:cs typeface="宋体"/>
              </a:rPr>
              <a:t>成为所在行业之</a:t>
            </a:r>
            <a:r>
              <a:rPr sz="3200">
                <a:latin typeface="Times New Roman"/>
                <a:cs typeface="Times New Roman"/>
              </a:rPr>
              <a:t>“</a:t>
            </a:r>
            <a:r>
              <a:rPr sz="3200">
                <a:latin typeface="宋体"/>
                <a:cs typeface="宋体"/>
              </a:rPr>
              <a:t>王</a:t>
            </a:r>
            <a:r>
              <a:rPr sz="3200">
                <a:latin typeface="Times New Roman"/>
                <a:cs typeface="Times New Roman"/>
              </a:rPr>
              <a:t>”</a:t>
            </a:r>
            <a:r>
              <a:rPr sz="3200">
                <a:latin typeface="宋体"/>
                <a:cs typeface="宋体"/>
              </a:rPr>
              <a:t>。</a:t>
            </a:r>
            <a:r>
              <a:rPr sz="3200" spc="-800">
                <a:latin typeface="宋体"/>
                <a:cs typeface="宋体"/>
              </a:rPr>
              <a:t> </a:t>
            </a:r>
            <a:r>
              <a:rPr sz="3200" spc="-10">
                <a:latin typeface="宋体"/>
                <a:cs typeface="宋体"/>
              </a:rPr>
              <a:t>上述方法的第一出</a:t>
            </a:r>
            <a:r>
              <a:rPr sz="3200">
                <a:latin typeface="宋体"/>
                <a:cs typeface="宋体"/>
              </a:rPr>
              <a:t>发点就是</a:t>
            </a:r>
            <a:r>
              <a:rPr sz="3200">
                <a:latin typeface="Times New Roman"/>
                <a:cs typeface="Times New Roman"/>
              </a:rPr>
              <a:t>“</a:t>
            </a:r>
            <a:r>
              <a:rPr sz="3200">
                <a:latin typeface="宋体"/>
                <a:cs typeface="宋体"/>
              </a:rPr>
              <a:t>符合品牌核心定位</a:t>
            </a:r>
            <a:r>
              <a:rPr sz="3200">
                <a:latin typeface="Times New Roman"/>
                <a:cs typeface="Times New Roman"/>
              </a:rPr>
              <a:t>”</a:t>
            </a:r>
            <a:r>
              <a:rPr sz="3200" spc="-50">
                <a:latin typeface="宋体"/>
                <a:cs typeface="宋体"/>
              </a:rPr>
              <a:t>。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80"/>
              </a:lnSpc>
            </a:pPr>
            <a:r>
              <a:rPr spc="-10"/>
              <a:t>路漫漫其悠远</a:t>
            </a:r>
          </a:p>
          <a:p>
            <a:pPr marL="12700">
              <a:lnSpc>
                <a:spcPts val="880"/>
              </a:lnSpc>
            </a:pPr>
            <a:r>
              <a:rPr sz="800" spc="-10">
                <a:solidFill>
                  <a:srgbClr val="E7E6E6"/>
                </a:solidFill>
                <a:latin typeface="宋体"/>
                <a:cs typeface="宋体"/>
              </a:rPr>
              <a:t>锲而不舍，金石可</a:t>
            </a:r>
            <a:r>
              <a:rPr sz="800" spc="-50">
                <a:solidFill>
                  <a:srgbClr val="E7E6E6"/>
                </a:solidFill>
                <a:latin typeface="宋体"/>
                <a:cs typeface="宋体"/>
              </a:rPr>
              <a:t>镂</a:t>
            </a:r>
            <a:endParaRPr sz="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5940" y="1622737"/>
            <a:ext cx="8054975" cy="3483610"/>
          </a:xfrm>
          <a:prstGeom prst="rect">
            <a:avLst/>
          </a:prstGeom>
        </p:spPr>
        <p:txBody>
          <a:bodyPr vert="horz" wrap="square" lIns="0" tIns="5715" rIns="0" bIns="0" rtlCol="0">
            <a:spAutoFit/>
          </a:bodyPr>
          <a:lstStyle/>
          <a:p>
            <a:pPr marL="355600" marR="139065" indent="-342900" algn="just">
              <a:lnSpc>
                <a:spcPct val="101800"/>
              </a:lnSpc>
              <a:spcBef>
                <a:spcPts val="45"/>
              </a:spcBef>
              <a:buClr>
                <a:srgbClr val="0463C1"/>
              </a:buClr>
              <a:buSzPct val="70833"/>
              <a:buFont typeface="Wingdings"/>
              <a:buChar char=""/>
              <a:tabLst>
                <a:tab pos="355600"/>
              </a:tabLst>
            </a:pPr>
            <a:r>
              <a:rPr sz="2400" spc="240">
                <a:latin typeface="MS Gothic"/>
                <a:cs typeface="MS Gothic"/>
              </a:rPr>
              <a:t>②</a:t>
            </a:r>
            <a:r>
              <a:rPr sz="2400">
                <a:latin typeface="宋体"/>
                <a:cs typeface="宋体"/>
              </a:rPr>
              <a:t>以怪求胜：</a:t>
            </a:r>
            <a:r>
              <a:rPr sz="2400">
                <a:latin typeface="Times New Roman"/>
                <a:cs typeface="Times New Roman"/>
              </a:rPr>
              <a:t>21</a:t>
            </a:r>
            <a:r>
              <a:rPr sz="2400">
                <a:latin typeface="宋体"/>
                <a:cs typeface="宋体"/>
              </a:rPr>
              <a:t>世纪是一个性张扬的时代，人们不再</a:t>
            </a:r>
            <a:r>
              <a:rPr sz="2400">
                <a:latin typeface="Times New Roman"/>
                <a:cs typeface="Times New Roman"/>
              </a:rPr>
              <a:t>“</a:t>
            </a:r>
            <a:r>
              <a:rPr sz="2400" spc="-50">
                <a:latin typeface="宋体"/>
                <a:cs typeface="宋体"/>
              </a:rPr>
              <a:t>人</a:t>
            </a:r>
            <a:r>
              <a:rPr sz="2400">
                <a:latin typeface="宋体"/>
                <a:cs typeface="宋体"/>
              </a:rPr>
              <a:t>云亦云</a:t>
            </a:r>
            <a:r>
              <a:rPr sz="2400">
                <a:latin typeface="Times New Roman"/>
                <a:cs typeface="Times New Roman"/>
              </a:rPr>
              <a:t>”</a:t>
            </a:r>
            <a:r>
              <a:rPr sz="2400" spc="-5">
                <a:latin typeface="宋体"/>
                <a:cs typeface="宋体"/>
              </a:rPr>
              <a:t>，开始特例独行、大行其道，尤其一些前卫的服</a:t>
            </a:r>
            <a:r>
              <a:rPr sz="2400">
                <a:latin typeface="宋体"/>
                <a:cs typeface="宋体"/>
              </a:rPr>
              <a:t>装企业往往喜欢注册较</a:t>
            </a:r>
            <a:r>
              <a:rPr sz="2400">
                <a:latin typeface="Times New Roman"/>
                <a:cs typeface="Times New Roman"/>
              </a:rPr>
              <a:t>“</a:t>
            </a:r>
            <a:r>
              <a:rPr sz="2400">
                <a:latin typeface="宋体"/>
                <a:cs typeface="宋体"/>
              </a:rPr>
              <a:t>酷</a:t>
            </a:r>
            <a:r>
              <a:rPr sz="2400">
                <a:latin typeface="Times New Roman"/>
                <a:cs typeface="Times New Roman"/>
              </a:rPr>
              <a:t>”</a:t>
            </a:r>
            <a:r>
              <a:rPr sz="2400">
                <a:latin typeface="宋体"/>
                <a:cs typeface="宋体"/>
              </a:rPr>
              <a:t>的商标，以</a:t>
            </a:r>
            <a:r>
              <a:rPr sz="2400">
                <a:latin typeface="Times New Roman"/>
                <a:cs typeface="Times New Roman"/>
              </a:rPr>
              <a:t>“</a:t>
            </a:r>
            <a:r>
              <a:rPr sz="2400">
                <a:latin typeface="宋体"/>
                <a:cs typeface="宋体"/>
              </a:rPr>
              <a:t>怪</a:t>
            </a:r>
            <a:r>
              <a:rPr sz="2400">
                <a:latin typeface="Times New Roman"/>
                <a:cs typeface="Times New Roman"/>
              </a:rPr>
              <a:t>”</a:t>
            </a:r>
            <a:r>
              <a:rPr sz="2400" spc="-10">
                <a:latin typeface="宋体"/>
                <a:cs typeface="宋体"/>
              </a:rPr>
              <a:t>取胜，争取一</a:t>
            </a:r>
            <a:r>
              <a:rPr sz="2400" spc="-15">
                <a:latin typeface="宋体"/>
                <a:cs typeface="宋体"/>
              </a:rPr>
              <a:t>鸣惊人。</a:t>
            </a:r>
            <a:endParaRPr sz="2400">
              <a:latin typeface="宋体"/>
              <a:cs typeface="宋体"/>
            </a:endParaRPr>
          </a:p>
          <a:p>
            <a:pPr marL="354965" marR="5080" indent="-342265">
              <a:lnSpc>
                <a:spcPct val="100000"/>
              </a:lnSpc>
              <a:spcBef>
                <a:spcPts val="420"/>
              </a:spcBef>
              <a:buClr>
                <a:srgbClr val="0463C1"/>
              </a:buClr>
              <a:buSzPct val="70833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400" spc="-10">
                <a:latin typeface="Times New Roman"/>
                <a:cs typeface="Times New Roman"/>
              </a:rPr>
              <a:t>“E-mail”</a:t>
            </a:r>
            <a:r>
              <a:rPr sz="2400">
                <a:latin typeface="宋体"/>
                <a:cs typeface="宋体"/>
              </a:rPr>
              <a:t>、</a:t>
            </a:r>
            <a:r>
              <a:rPr sz="2400">
                <a:latin typeface="Times New Roman"/>
                <a:cs typeface="Times New Roman"/>
              </a:rPr>
              <a:t>“</a:t>
            </a:r>
            <a:r>
              <a:rPr sz="2400">
                <a:latin typeface="宋体"/>
                <a:cs typeface="宋体"/>
              </a:rPr>
              <a:t>酷拉拉</a:t>
            </a:r>
            <a:r>
              <a:rPr sz="2400">
                <a:latin typeface="Times New Roman"/>
                <a:cs typeface="Times New Roman"/>
              </a:rPr>
              <a:t>”</a:t>
            </a:r>
            <a:r>
              <a:rPr sz="2400">
                <a:latin typeface="宋体"/>
                <a:cs typeface="宋体"/>
              </a:rPr>
              <a:t>、</a:t>
            </a:r>
            <a:r>
              <a:rPr sz="2400">
                <a:latin typeface="Times New Roman"/>
                <a:cs typeface="Times New Roman"/>
              </a:rPr>
              <a:t>“</a:t>
            </a:r>
            <a:r>
              <a:rPr sz="2400">
                <a:latin typeface="宋体"/>
                <a:cs typeface="宋体"/>
              </a:rPr>
              <a:t>例外</a:t>
            </a:r>
            <a:r>
              <a:rPr sz="2400">
                <a:latin typeface="Times New Roman"/>
                <a:cs typeface="Times New Roman"/>
              </a:rPr>
              <a:t>”</a:t>
            </a:r>
            <a:r>
              <a:rPr sz="2400">
                <a:latin typeface="宋体"/>
                <a:cs typeface="宋体"/>
              </a:rPr>
              <a:t>、</a:t>
            </a:r>
            <a:r>
              <a:rPr sz="2400">
                <a:latin typeface="Times New Roman"/>
                <a:cs typeface="Times New Roman"/>
              </a:rPr>
              <a:t>“</a:t>
            </a:r>
            <a:r>
              <a:rPr sz="2400">
                <a:latin typeface="宋体"/>
                <a:cs typeface="宋体"/>
              </a:rPr>
              <a:t>第五元素</a:t>
            </a:r>
            <a:r>
              <a:rPr sz="2400">
                <a:latin typeface="Times New Roman"/>
                <a:cs typeface="Times New Roman"/>
              </a:rPr>
              <a:t>”</a:t>
            </a:r>
            <a:r>
              <a:rPr sz="2400">
                <a:latin typeface="宋体"/>
                <a:cs typeface="宋体"/>
              </a:rPr>
              <a:t>、</a:t>
            </a:r>
            <a:r>
              <a:rPr sz="2400">
                <a:latin typeface="Times New Roman"/>
                <a:cs typeface="Times New Roman"/>
              </a:rPr>
              <a:t>“</a:t>
            </a:r>
            <a:r>
              <a:rPr sz="2400">
                <a:latin typeface="宋体"/>
                <a:cs typeface="宋体"/>
              </a:rPr>
              <a:t>情报站</a:t>
            </a:r>
            <a:r>
              <a:rPr sz="2400">
                <a:latin typeface="Times New Roman"/>
                <a:cs typeface="Times New Roman"/>
              </a:rPr>
              <a:t>”</a:t>
            </a:r>
            <a:r>
              <a:rPr sz="2400">
                <a:latin typeface="宋体"/>
                <a:cs typeface="宋体"/>
              </a:rPr>
              <a:t>、</a:t>
            </a:r>
            <a:r>
              <a:rPr sz="2400" spc="-50">
                <a:latin typeface="Times New Roman"/>
                <a:cs typeface="Times New Roman"/>
              </a:rPr>
              <a:t>“</a:t>
            </a:r>
            <a:r>
              <a:rPr sz="2400">
                <a:latin typeface="宋体"/>
                <a:cs typeface="宋体"/>
              </a:rPr>
              <a:t>芝麻开门</a:t>
            </a:r>
            <a:r>
              <a:rPr sz="2400">
                <a:latin typeface="Times New Roman"/>
                <a:cs typeface="Times New Roman"/>
              </a:rPr>
              <a:t>”</a:t>
            </a:r>
            <a:r>
              <a:rPr sz="2400">
                <a:latin typeface="宋体"/>
                <a:cs typeface="宋体"/>
              </a:rPr>
              <a:t>、</a:t>
            </a:r>
            <a:r>
              <a:rPr sz="2400">
                <a:latin typeface="Times New Roman"/>
                <a:cs typeface="Times New Roman"/>
              </a:rPr>
              <a:t>“</a:t>
            </a:r>
            <a:r>
              <a:rPr sz="2400">
                <a:latin typeface="宋体"/>
                <a:cs typeface="宋体"/>
              </a:rPr>
              <a:t>小魔鱼</a:t>
            </a:r>
            <a:r>
              <a:rPr sz="2400">
                <a:latin typeface="Times New Roman"/>
                <a:cs typeface="Times New Roman"/>
              </a:rPr>
              <a:t>”</a:t>
            </a:r>
            <a:r>
              <a:rPr sz="2400">
                <a:latin typeface="宋体"/>
                <a:cs typeface="宋体"/>
              </a:rPr>
              <a:t>、</a:t>
            </a:r>
            <a:r>
              <a:rPr sz="2400" spc="-10">
                <a:latin typeface="Times New Roman"/>
                <a:cs typeface="Times New Roman"/>
              </a:rPr>
              <a:t>“U2”</a:t>
            </a:r>
            <a:r>
              <a:rPr sz="2400">
                <a:latin typeface="宋体"/>
                <a:cs typeface="宋体"/>
              </a:rPr>
              <a:t>、</a:t>
            </a:r>
            <a:r>
              <a:rPr sz="2400">
                <a:latin typeface="Times New Roman"/>
                <a:cs typeface="Times New Roman"/>
              </a:rPr>
              <a:t>“</a:t>
            </a:r>
            <a:r>
              <a:rPr sz="2400">
                <a:latin typeface="宋体"/>
                <a:cs typeface="宋体"/>
              </a:rPr>
              <a:t>西瓜太郎</a:t>
            </a:r>
            <a:r>
              <a:rPr sz="2400">
                <a:latin typeface="Times New Roman"/>
                <a:cs typeface="Times New Roman"/>
              </a:rPr>
              <a:t>”</a:t>
            </a:r>
            <a:r>
              <a:rPr sz="2400">
                <a:latin typeface="宋体"/>
                <a:cs typeface="宋体"/>
              </a:rPr>
              <a:t>、</a:t>
            </a:r>
            <a:r>
              <a:rPr sz="2400">
                <a:latin typeface="Times New Roman"/>
                <a:cs typeface="Times New Roman"/>
              </a:rPr>
              <a:t>“</a:t>
            </a:r>
            <a:r>
              <a:rPr sz="2400">
                <a:latin typeface="宋体"/>
                <a:cs typeface="宋体"/>
              </a:rPr>
              <a:t>佐治小子</a:t>
            </a:r>
            <a:r>
              <a:rPr sz="2400">
                <a:latin typeface="Times New Roman"/>
                <a:cs typeface="Times New Roman"/>
              </a:rPr>
              <a:t>”</a:t>
            </a:r>
            <a:r>
              <a:rPr sz="2400" spc="-50">
                <a:latin typeface="宋体"/>
                <a:cs typeface="宋体"/>
              </a:rPr>
              <a:t>、 </a:t>
            </a:r>
            <a:r>
              <a:rPr sz="2400">
                <a:latin typeface="Times New Roman"/>
                <a:cs typeface="Times New Roman"/>
              </a:rPr>
              <a:t>“</a:t>
            </a:r>
            <a:r>
              <a:rPr sz="2400">
                <a:latin typeface="宋体"/>
                <a:cs typeface="宋体"/>
              </a:rPr>
              <a:t>博士蛙</a:t>
            </a:r>
            <a:r>
              <a:rPr sz="2400">
                <a:latin typeface="Times New Roman"/>
                <a:cs typeface="Times New Roman"/>
              </a:rPr>
              <a:t>”</a:t>
            </a:r>
            <a:r>
              <a:rPr sz="2400">
                <a:latin typeface="宋体"/>
                <a:cs typeface="宋体"/>
              </a:rPr>
              <a:t>、</a:t>
            </a:r>
            <a:r>
              <a:rPr sz="2400">
                <a:latin typeface="Times New Roman"/>
                <a:cs typeface="Times New Roman"/>
              </a:rPr>
              <a:t>“</a:t>
            </a:r>
            <a:r>
              <a:rPr sz="2400">
                <a:latin typeface="宋体"/>
                <a:cs typeface="宋体"/>
              </a:rPr>
              <a:t>生活几何</a:t>
            </a:r>
            <a:r>
              <a:rPr sz="2400">
                <a:latin typeface="Times New Roman"/>
                <a:cs typeface="Times New Roman"/>
              </a:rPr>
              <a:t>”</a:t>
            </a:r>
            <a:r>
              <a:rPr sz="2400" spc="-10">
                <a:latin typeface="宋体"/>
                <a:cs typeface="宋体"/>
              </a:rPr>
              <a:t>等等，够怪吧。</a:t>
            </a:r>
            <a:endParaRPr sz="2400">
              <a:latin typeface="宋体"/>
              <a:cs typeface="宋体"/>
            </a:endParaRPr>
          </a:p>
          <a:p>
            <a:pPr marL="354965" marR="139065" indent="-342265">
              <a:lnSpc>
                <a:spcPct val="105500"/>
              </a:lnSpc>
              <a:spcBef>
                <a:spcPts val="420"/>
              </a:spcBef>
              <a:buClr>
                <a:srgbClr val="0463C1"/>
              </a:buClr>
              <a:buSzPct val="70833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400">
                <a:latin typeface="宋体"/>
                <a:cs typeface="宋体"/>
              </a:rPr>
              <a:t>由于人们的追求</a:t>
            </a:r>
            <a:r>
              <a:rPr sz="2400">
                <a:latin typeface="Times New Roman"/>
                <a:cs typeface="Times New Roman"/>
              </a:rPr>
              <a:t>“</a:t>
            </a:r>
            <a:r>
              <a:rPr sz="2400">
                <a:latin typeface="宋体"/>
                <a:cs typeface="宋体"/>
              </a:rPr>
              <a:t>反弹</a:t>
            </a:r>
            <a:r>
              <a:rPr sz="2400">
                <a:latin typeface="Times New Roman"/>
                <a:cs typeface="Times New Roman"/>
              </a:rPr>
              <a:t>”</a:t>
            </a:r>
            <a:r>
              <a:rPr sz="2400">
                <a:latin typeface="宋体"/>
                <a:cs typeface="宋体"/>
              </a:rPr>
              <a:t>和逆向，所以象</a:t>
            </a:r>
            <a:r>
              <a:rPr sz="2400">
                <a:latin typeface="Times New Roman"/>
                <a:cs typeface="Times New Roman"/>
              </a:rPr>
              <a:t>“</a:t>
            </a:r>
            <a:r>
              <a:rPr sz="2400">
                <a:latin typeface="宋体"/>
                <a:cs typeface="宋体"/>
              </a:rPr>
              <a:t>哥弟</a:t>
            </a:r>
            <a:r>
              <a:rPr sz="2400">
                <a:latin typeface="Times New Roman"/>
                <a:cs typeface="Times New Roman"/>
              </a:rPr>
              <a:t>”</a:t>
            </a:r>
            <a:r>
              <a:rPr sz="2400" spc="-10">
                <a:latin typeface="宋体"/>
                <a:cs typeface="宋体"/>
              </a:rPr>
              <a:t>地道的男人</a:t>
            </a:r>
            <a:r>
              <a:rPr sz="2400" spc="-5">
                <a:latin typeface="宋体"/>
                <a:cs typeface="宋体"/>
              </a:rPr>
              <a:t>名，却成为女装品牌名称；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80"/>
              </a:lnSpc>
            </a:pPr>
            <a:r>
              <a:rPr spc="-10"/>
              <a:t>路漫漫其悠远</a:t>
            </a:r>
          </a:p>
          <a:p>
            <a:pPr marL="12700">
              <a:lnSpc>
                <a:spcPts val="880"/>
              </a:lnSpc>
            </a:pPr>
            <a:r>
              <a:rPr sz="800" spc="-10">
                <a:solidFill>
                  <a:srgbClr val="E7E6E6"/>
                </a:solidFill>
                <a:latin typeface="宋体"/>
                <a:cs typeface="宋体"/>
              </a:rPr>
              <a:t>锲而不舍，金石可</a:t>
            </a:r>
            <a:r>
              <a:rPr sz="800" spc="-50">
                <a:solidFill>
                  <a:srgbClr val="E7E6E6"/>
                </a:solidFill>
                <a:latin typeface="宋体"/>
                <a:cs typeface="宋体"/>
              </a:rPr>
              <a:t>镂</a:t>
            </a:r>
            <a:endParaRPr sz="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5940" y="1602730"/>
            <a:ext cx="8087995" cy="3065145"/>
          </a:xfrm>
          <a:prstGeom prst="rect">
            <a:avLst/>
          </a:prstGeom>
        </p:spPr>
        <p:txBody>
          <a:bodyPr vert="horz" wrap="square" lIns="0" tIns="32384" rIns="0" bIns="0" rtlCol="0">
            <a:spAutoFit/>
          </a:bodyPr>
          <a:lstStyle/>
          <a:p>
            <a:pPr marL="354965" marR="104139" indent="-342265">
              <a:lnSpc>
                <a:spcPct val="100000"/>
              </a:lnSpc>
              <a:spcBef>
                <a:spcPts val="254"/>
              </a:spcBef>
              <a:buClr>
                <a:srgbClr val="0463C1"/>
              </a:buClr>
              <a:buSzPct val="70833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400" spc="240">
                <a:latin typeface="MS Gothic"/>
                <a:cs typeface="MS Gothic"/>
              </a:rPr>
              <a:t>③</a:t>
            </a:r>
            <a:r>
              <a:rPr sz="2400">
                <a:latin typeface="宋体"/>
                <a:cs typeface="宋体"/>
              </a:rPr>
              <a:t>以</a:t>
            </a:r>
            <a:r>
              <a:rPr sz="2400">
                <a:latin typeface="Times New Roman"/>
                <a:cs typeface="Times New Roman"/>
              </a:rPr>
              <a:t>“</a:t>
            </a:r>
            <a:r>
              <a:rPr sz="2400">
                <a:latin typeface="宋体"/>
                <a:cs typeface="宋体"/>
              </a:rPr>
              <a:t>土</a:t>
            </a:r>
            <a:r>
              <a:rPr sz="2400">
                <a:latin typeface="Times New Roman"/>
                <a:cs typeface="Times New Roman"/>
              </a:rPr>
              <a:t>”</a:t>
            </a:r>
            <a:r>
              <a:rPr sz="2400" spc="-5">
                <a:latin typeface="宋体"/>
                <a:cs typeface="宋体"/>
              </a:rPr>
              <a:t>求胜：相对前卫派，喜欢玩沉默与深沉的人士也不少，一些看似土里土气的名字在如今这个个性张扬的时</a:t>
            </a:r>
            <a:r>
              <a:rPr sz="2400" spc="-55">
                <a:latin typeface="宋体"/>
                <a:cs typeface="宋体"/>
              </a:rPr>
              <a:t>代亦倍受喜爱。 这两种取名方法的目的是</a:t>
            </a:r>
            <a:r>
              <a:rPr sz="2400">
                <a:latin typeface="Times New Roman"/>
                <a:cs typeface="Times New Roman"/>
              </a:rPr>
              <a:t>“</a:t>
            </a:r>
            <a:r>
              <a:rPr sz="2400" spc="-10">
                <a:latin typeface="宋体"/>
                <a:cs typeface="宋体"/>
              </a:rPr>
              <a:t>尽量去与竞争</a:t>
            </a:r>
            <a:r>
              <a:rPr sz="2400">
                <a:latin typeface="宋体"/>
                <a:cs typeface="宋体"/>
              </a:rPr>
              <a:t>对手区隔化</a:t>
            </a:r>
            <a:r>
              <a:rPr sz="2400">
                <a:latin typeface="Times New Roman"/>
                <a:cs typeface="Times New Roman"/>
              </a:rPr>
              <a:t>”</a:t>
            </a:r>
            <a:r>
              <a:rPr sz="2400" spc="-50">
                <a:latin typeface="宋体"/>
                <a:cs typeface="宋体"/>
              </a:rPr>
              <a:t>。</a:t>
            </a:r>
            <a:endParaRPr sz="2400">
              <a:latin typeface="宋体"/>
              <a:cs typeface="宋体"/>
            </a:endParaRPr>
          </a:p>
          <a:p>
            <a:pPr marL="354965" marR="5080" indent="-342265">
              <a:lnSpc>
                <a:spcPct val="101800"/>
              </a:lnSpc>
              <a:spcBef>
                <a:spcPts val="525"/>
              </a:spcBef>
              <a:buClr>
                <a:srgbClr val="0463C1"/>
              </a:buClr>
              <a:buSzPct val="70833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400">
                <a:latin typeface="Times New Roman"/>
                <a:cs typeface="Times New Roman"/>
              </a:rPr>
              <a:t>“</a:t>
            </a:r>
            <a:r>
              <a:rPr sz="2400">
                <a:latin typeface="宋体"/>
                <a:cs typeface="宋体"/>
              </a:rPr>
              <a:t>丑妹</a:t>
            </a:r>
            <a:r>
              <a:rPr sz="2400">
                <a:latin typeface="Times New Roman"/>
                <a:cs typeface="Times New Roman"/>
              </a:rPr>
              <a:t>”</a:t>
            </a:r>
            <a:r>
              <a:rPr sz="2400">
                <a:latin typeface="宋体"/>
                <a:cs typeface="宋体"/>
              </a:rPr>
              <a:t>、</a:t>
            </a:r>
            <a:r>
              <a:rPr sz="2400">
                <a:latin typeface="Times New Roman"/>
                <a:cs typeface="Times New Roman"/>
              </a:rPr>
              <a:t>“</a:t>
            </a:r>
            <a:r>
              <a:rPr sz="2400">
                <a:latin typeface="宋体"/>
                <a:cs typeface="宋体"/>
              </a:rPr>
              <a:t>新郎</a:t>
            </a:r>
            <a:r>
              <a:rPr sz="2400">
                <a:latin typeface="Times New Roman"/>
                <a:cs typeface="Times New Roman"/>
              </a:rPr>
              <a:t>”</a:t>
            </a:r>
            <a:r>
              <a:rPr sz="2400">
                <a:latin typeface="宋体"/>
                <a:cs typeface="宋体"/>
              </a:rPr>
              <a:t>、</a:t>
            </a:r>
            <a:r>
              <a:rPr sz="2400">
                <a:latin typeface="Times New Roman"/>
                <a:cs typeface="Times New Roman"/>
              </a:rPr>
              <a:t>“</a:t>
            </a:r>
            <a:r>
              <a:rPr sz="2400">
                <a:latin typeface="宋体"/>
                <a:cs typeface="宋体"/>
              </a:rPr>
              <a:t>阿尤</a:t>
            </a:r>
            <a:r>
              <a:rPr sz="2400">
                <a:latin typeface="Times New Roman"/>
                <a:cs typeface="Times New Roman"/>
              </a:rPr>
              <a:t>”</a:t>
            </a:r>
            <a:r>
              <a:rPr sz="2400">
                <a:latin typeface="宋体"/>
                <a:cs typeface="宋体"/>
              </a:rPr>
              <a:t>、</a:t>
            </a:r>
            <a:r>
              <a:rPr sz="2400">
                <a:latin typeface="Times New Roman"/>
                <a:cs typeface="Times New Roman"/>
              </a:rPr>
              <a:t>“</a:t>
            </a:r>
            <a:r>
              <a:rPr sz="2400">
                <a:latin typeface="宋体"/>
                <a:cs typeface="宋体"/>
              </a:rPr>
              <a:t>五色土</a:t>
            </a:r>
            <a:r>
              <a:rPr sz="2400">
                <a:latin typeface="Times New Roman"/>
                <a:cs typeface="Times New Roman"/>
              </a:rPr>
              <a:t>”</a:t>
            </a:r>
            <a:r>
              <a:rPr sz="2400">
                <a:latin typeface="宋体"/>
                <a:cs typeface="宋体"/>
              </a:rPr>
              <a:t>、</a:t>
            </a:r>
            <a:r>
              <a:rPr sz="2400">
                <a:latin typeface="Times New Roman"/>
                <a:cs typeface="Times New Roman"/>
              </a:rPr>
              <a:t>“</a:t>
            </a:r>
            <a:r>
              <a:rPr sz="2400">
                <a:latin typeface="宋体"/>
                <a:cs typeface="宋体"/>
              </a:rPr>
              <a:t>好日子</a:t>
            </a:r>
            <a:r>
              <a:rPr sz="2400">
                <a:latin typeface="Times New Roman"/>
                <a:cs typeface="Times New Roman"/>
              </a:rPr>
              <a:t>”</a:t>
            </a:r>
            <a:r>
              <a:rPr sz="2400">
                <a:latin typeface="宋体"/>
                <a:cs typeface="宋体"/>
              </a:rPr>
              <a:t>、</a:t>
            </a:r>
            <a:r>
              <a:rPr sz="2400">
                <a:latin typeface="Times New Roman"/>
                <a:cs typeface="Times New Roman"/>
              </a:rPr>
              <a:t>“</a:t>
            </a:r>
            <a:r>
              <a:rPr sz="2400">
                <a:latin typeface="宋体"/>
                <a:cs typeface="宋体"/>
              </a:rPr>
              <a:t>老三</a:t>
            </a:r>
            <a:r>
              <a:rPr sz="2400">
                <a:latin typeface="Times New Roman"/>
                <a:cs typeface="Times New Roman"/>
              </a:rPr>
              <a:t>”</a:t>
            </a:r>
            <a:r>
              <a:rPr sz="2400" spc="-50">
                <a:latin typeface="宋体"/>
                <a:cs typeface="宋体"/>
              </a:rPr>
              <a:t>、 </a:t>
            </a:r>
            <a:r>
              <a:rPr sz="2400">
                <a:latin typeface="Times New Roman"/>
                <a:cs typeface="Times New Roman"/>
              </a:rPr>
              <a:t>“</a:t>
            </a:r>
            <a:r>
              <a:rPr sz="2400">
                <a:latin typeface="宋体"/>
                <a:cs typeface="宋体"/>
              </a:rPr>
              <a:t>老</a:t>
            </a:r>
            <a:r>
              <a:rPr sz="2400" spc="-10">
                <a:latin typeface="Times New Roman"/>
                <a:cs typeface="Times New Roman"/>
              </a:rPr>
              <a:t>K”</a:t>
            </a:r>
            <a:r>
              <a:rPr sz="2400">
                <a:latin typeface="宋体"/>
                <a:cs typeface="宋体"/>
              </a:rPr>
              <a:t>、</a:t>
            </a:r>
            <a:r>
              <a:rPr sz="2400">
                <a:latin typeface="Times New Roman"/>
                <a:cs typeface="Times New Roman"/>
              </a:rPr>
              <a:t>“</a:t>
            </a:r>
            <a:r>
              <a:rPr sz="2400">
                <a:latin typeface="宋体"/>
                <a:cs typeface="宋体"/>
              </a:rPr>
              <a:t>群工</a:t>
            </a:r>
            <a:r>
              <a:rPr sz="2400">
                <a:latin typeface="Times New Roman"/>
                <a:cs typeface="Times New Roman"/>
              </a:rPr>
              <a:t>”</a:t>
            </a:r>
            <a:r>
              <a:rPr sz="2400" spc="-5">
                <a:latin typeface="宋体"/>
                <a:cs typeface="宋体"/>
              </a:rPr>
              <a:t>这些名称虽土，却土得有理，土得可爱。</a:t>
            </a:r>
            <a:r>
              <a:rPr sz="2400">
                <a:latin typeface="宋体"/>
                <a:cs typeface="宋体"/>
              </a:rPr>
              <a:t>相反、像</a:t>
            </a:r>
            <a:r>
              <a:rPr sz="2400">
                <a:latin typeface="Times New Roman"/>
                <a:cs typeface="Times New Roman"/>
              </a:rPr>
              <a:t>“</a:t>
            </a:r>
            <a:r>
              <a:rPr sz="2400">
                <a:latin typeface="宋体"/>
                <a:cs typeface="宋体"/>
              </a:rPr>
              <a:t>阔佬</a:t>
            </a:r>
            <a:r>
              <a:rPr sz="2400">
                <a:latin typeface="Times New Roman"/>
                <a:cs typeface="Times New Roman"/>
              </a:rPr>
              <a:t>”</a:t>
            </a:r>
            <a:r>
              <a:rPr sz="2400">
                <a:latin typeface="宋体"/>
                <a:cs typeface="宋体"/>
              </a:rPr>
              <a:t>、</a:t>
            </a:r>
            <a:r>
              <a:rPr sz="2400">
                <a:latin typeface="Times New Roman"/>
                <a:cs typeface="Times New Roman"/>
              </a:rPr>
              <a:t>“</a:t>
            </a:r>
            <a:r>
              <a:rPr sz="2400">
                <a:latin typeface="宋体"/>
                <a:cs typeface="宋体"/>
              </a:rPr>
              <a:t>太子王</a:t>
            </a:r>
            <a:r>
              <a:rPr sz="2400">
                <a:latin typeface="Times New Roman"/>
                <a:cs typeface="Times New Roman"/>
              </a:rPr>
              <a:t>”</a:t>
            </a:r>
            <a:r>
              <a:rPr sz="2400">
                <a:latin typeface="宋体"/>
                <a:cs typeface="宋体"/>
              </a:rPr>
              <a:t>、</a:t>
            </a:r>
            <a:r>
              <a:rPr sz="2400">
                <a:latin typeface="Times New Roman"/>
                <a:cs typeface="Times New Roman"/>
              </a:rPr>
              <a:t>“</a:t>
            </a:r>
            <a:r>
              <a:rPr sz="2400">
                <a:latin typeface="宋体"/>
                <a:cs typeface="宋体"/>
              </a:rPr>
              <a:t>即发</a:t>
            </a:r>
            <a:r>
              <a:rPr sz="2400">
                <a:latin typeface="Times New Roman"/>
                <a:cs typeface="Times New Roman"/>
              </a:rPr>
              <a:t>”</a:t>
            </a:r>
            <a:r>
              <a:rPr sz="2400" spc="-10">
                <a:latin typeface="宋体"/>
                <a:cs typeface="宋体"/>
              </a:rPr>
              <a:t>这些名字在引导健康</a:t>
            </a:r>
            <a:r>
              <a:rPr sz="2400" spc="-5">
                <a:latin typeface="宋体"/>
                <a:cs typeface="宋体"/>
              </a:rPr>
              <a:t>文化和价值观念的影响下则稍显土气，不得人心。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80"/>
              </a:lnSpc>
            </a:pPr>
            <a:r>
              <a:rPr spc="-10"/>
              <a:t>路漫漫其悠远</a:t>
            </a:r>
          </a:p>
          <a:p>
            <a:pPr marL="12700">
              <a:lnSpc>
                <a:spcPts val="880"/>
              </a:lnSpc>
            </a:pPr>
            <a:r>
              <a:rPr sz="800" spc="-10">
                <a:solidFill>
                  <a:srgbClr val="E7E6E6"/>
                </a:solidFill>
                <a:latin typeface="宋体"/>
                <a:cs typeface="宋体"/>
              </a:rPr>
              <a:t>锲而不舍，金石可</a:t>
            </a:r>
            <a:r>
              <a:rPr sz="800" spc="-50">
                <a:solidFill>
                  <a:srgbClr val="E7E6E6"/>
                </a:solidFill>
                <a:latin typeface="宋体"/>
                <a:cs typeface="宋体"/>
              </a:rPr>
              <a:t>镂</a:t>
            </a:r>
            <a:endParaRPr sz="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5940" y="1607811"/>
            <a:ext cx="8086090" cy="3698240"/>
          </a:xfrm>
          <a:prstGeom prst="rect">
            <a:avLst/>
          </a:prstGeom>
        </p:spPr>
        <p:txBody>
          <a:bodyPr vert="horz" wrap="square" lIns="0" tIns="29209" rIns="0" bIns="0" rtlCol="0">
            <a:spAutoFit/>
          </a:bodyPr>
          <a:lstStyle/>
          <a:p>
            <a:pPr marL="354965" marR="13335" indent="-342265">
              <a:lnSpc>
                <a:spcPct val="100000"/>
              </a:lnSpc>
              <a:spcBef>
                <a:spcPts val="229"/>
              </a:spcBef>
              <a:buClr>
                <a:srgbClr val="0463C1"/>
              </a:buClr>
              <a:buSzPct val="7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 spc="200">
                <a:latin typeface="MS Gothic"/>
                <a:cs typeface="MS Gothic"/>
              </a:rPr>
              <a:t>④</a:t>
            </a:r>
            <a:r>
              <a:rPr sz="2000" spc="-45">
                <a:latin typeface="宋体"/>
                <a:cs typeface="宋体"/>
              </a:rPr>
              <a:t>按阶层和目标顾客细分取名： 以阶层取名的，以目标顾客群的生存</a:t>
            </a:r>
            <a:r>
              <a:rPr sz="2000" spc="-5">
                <a:latin typeface="宋体"/>
                <a:cs typeface="宋体"/>
              </a:rPr>
              <a:t>状态取名的，这一种取名的特点是通过名称直接表达品牌对顾客的细</a:t>
            </a:r>
            <a:r>
              <a:rPr sz="2000">
                <a:latin typeface="宋体"/>
                <a:cs typeface="宋体"/>
              </a:rPr>
              <a:t>分和价值取向，消费者需要去</a:t>
            </a:r>
            <a:r>
              <a:rPr sz="2000">
                <a:latin typeface="Times New Roman"/>
                <a:cs typeface="Times New Roman"/>
              </a:rPr>
              <a:t>“</a:t>
            </a:r>
            <a:r>
              <a:rPr sz="2000">
                <a:latin typeface="宋体"/>
                <a:cs typeface="宋体"/>
              </a:rPr>
              <a:t>对号入座</a:t>
            </a:r>
            <a:r>
              <a:rPr sz="2000">
                <a:latin typeface="Times New Roman"/>
                <a:cs typeface="Times New Roman"/>
              </a:rPr>
              <a:t>”</a:t>
            </a:r>
            <a:r>
              <a:rPr sz="2000">
                <a:latin typeface="宋体"/>
                <a:cs typeface="宋体"/>
              </a:rPr>
              <a:t>，符合了</a:t>
            </a:r>
            <a:r>
              <a:rPr sz="2000">
                <a:latin typeface="Times New Roman"/>
                <a:cs typeface="Times New Roman"/>
              </a:rPr>
              <a:t>“</a:t>
            </a:r>
            <a:r>
              <a:rPr sz="2000" spc="-10">
                <a:latin typeface="宋体"/>
                <a:cs typeface="宋体"/>
              </a:rPr>
              <a:t>目标顾客的价值</a:t>
            </a:r>
            <a:r>
              <a:rPr sz="2000" spc="-50">
                <a:latin typeface="宋体"/>
                <a:cs typeface="宋体"/>
              </a:rPr>
              <a:t> </a:t>
            </a:r>
            <a:r>
              <a:rPr sz="2000">
                <a:latin typeface="宋体"/>
                <a:cs typeface="宋体"/>
              </a:rPr>
              <a:t>审美个性</a:t>
            </a:r>
            <a:r>
              <a:rPr sz="2000">
                <a:latin typeface="Times New Roman"/>
                <a:cs typeface="Times New Roman"/>
              </a:rPr>
              <a:t>”</a:t>
            </a:r>
            <a:r>
              <a:rPr sz="2000" spc="-50">
                <a:latin typeface="宋体"/>
                <a:cs typeface="宋体"/>
              </a:rPr>
              <a:t>。</a:t>
            </a:r>
            <a:endParaRPr sz="2000">
              <a:latin typeface="宋体"/>
              <a:cs typeface="宋体"/>
            </a:endParaRPr>
          </a:p>
          <a:p>
            <a:pPr marL="354965" marR="5080" indent="-342265">
              <a:lnSpc>
                <a:spcPct val="100000"/>
              </a:lnSpc>
              <a:spcBef>
                <a:spcPts val="480"/>
              </a:spcBef>
              <a:buClr>
                <a:srgbClr val="0463C1"/>
              </a:buClr>
              <a:buSzPct val="7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>
                <a:latin typeface="宋体"/>
                <a:cs typeface="宋体"/>
              </a:rPr>
              <a:t>以阶层取名的例如</a:t>
            </a:r>
            <a:r>
              <a:rPr sz="2000">
                <a:latin typeface="Times New Roman"/>
                <a:cs typeface="Times New Roman"/>
              </a:rPr>
              <a:t>“</a:t>
            </a:r>
            <a:r>
              <a:rPr sz="2000">
                <a:latin typeface="宋体"/>
                <a:cs typeface="宋体"/>
              </a:rPr>
              <a:t>白领</a:t>
            </a:r>
            <a:r>
              <a:rPr sz="2000">
                <a:latin typeface="Times New Roman"/>
                <a:cs typeface="Times New Roman"/>
              </a:rPr>
              <a:t>”</a:t>
            </a:r>
            <a:r>
              <a:rPr sz="2000">
                <a:latin typeface="宋体"/>
                <a:cs typeface="宋体"/>
              </a:rPr>
              <a:t>、</a:t>
            </a:r>
            <a:r>
              <a:rPr sz="2000">
                <a:latin typeface="Times New Roman"/>
                <a:cs typeface="Times New Roman"/>
              </a:rPr>
              <a:t>“</a:t>
            </a:r>
            <a:r>
              <a:rPr sz="2000">
                <a:latin typeface="宋体"/>
                <a:cs typeface="宋体"/>
              </a:rPr>
              <a:t>蓝领</a:t>
            </a:r>
            <a:r>
              <a:rPr sz="2000">
                <a:latin typeface="Times New Roman"/>
                <a:cs typeface="Times New Roman"/>
              </a:rPr>
              <a:t>”</a:t>
            </a:r>
            <a:r>
              <a:rPr sz="2000">
                <a:latin typeface="宋体"/>
                <a:cs typeface="宋体"/>
              </a:rPr>
              <a:t>、</a:t>
            </a:r>
            <a:r>
              <a:rPr sz="2000" spc="-10">
                <a:latin typeface="Times New Roman"/>
                <a:cs typeface="Times New Roman"/>
              </a:rPr>
              <a:t>“BOSS”</a:t>
            </a:r>
            <a:r>
              <a:rPr sz="2000">
                <a:latin typeface="宋体"/>
                <a:cs typeface="宋体"/>
              </a:rPr>
              <a:t>、</a:t>
            </a:r>
            <a:r>
              <a:rPr sz="2000">
                <a:latin typeface="Times New Roman"/>
                <a:cs typeface="Times New Roman"/>
              </a:rPr>
              <a:t>“</a:t>
            </a:r>
            <a:r>
              <a:rPr sz="2000">
                <a:latin typeface="宋体"/>
                <a:cs typeface="宋体"/>
              </a:rPr>
              <a:t>城市俪人</a:t>
            </a:r>
            <a:r>
              <a:rPr sz="2000">
                <a:latin typeface="Times New Roman"/>
                <a:cs typeface="Times New Roman"/>
              </a:rPr>
              <a:t>”</a:t>
            </a:r>
            <a:r>
              <a:rPr sz="2000">
                <a:latin typeface="宋体"/>
                <a:cs typeface="宋体"/>
              </a:rPr>
              <a:t>、</a:t>
            </a:r>
            <a:r>
              <a:rPr sz="2000">
                <a:latin typeface="Times New Roman"/>
                <a:cs typeface="Times New Roman"/>
              </a:rPr>
              <a:t>“</a:t>
            </a:r>
            <a:r>
              <a:rPr sz="2000">
                <a:latin typeface="宋体"/>
                <a:cs typeface="宋体"/>
              </a:rPr>
              <a:t>格格</a:t>
            </a:r>
            <a:r>
              <a:rPr sz="2000">
                <a:latin typeface="Times New Roman"/>
                <a:cs typeface="Times New Roman"/>
              </a:rPr>
              <a:t>”</a:t>
            </a:r>
            <a:r>
              <a:rPr sz="2000">
                <a:latin typeface="宋体"/>
                <a:cs typeface="宋体"/>
              </a:rPr>
              <a:t>、</a:t>
            </a:r>
            <a:r>
              <a:rPr sz="2000" spc="-50">
                <a:latin typeface="Times New Roman"/>
                <a:cs typeface="Times New Roman"/>
              </a:rPr>
              <a:t>“</a:t>
            </a:r>
            <a:r>
              <a:rPr sz="2000">
                <a:latin typeface="宋体"/>
                <a:cs typeface="宋体"/>
              </a:rPr>
              <a:t>才子</a:t>
            </a:r>
            <a:r>
              <a:rPr sz="2000">
                <a:latin typeface="Times New Roman"/>
                <a:cs typeface="Times New Roman"/>
              </a:rPr>
              <a:t>”</a:t>
            </a:r>
            <a:r>
              <a:rPr sz="2000">
                <a:latin typeface="宋体"/>
                <a:cs typeface="宋体"/>
              </a:rPr>
              <a:t>、</a:t>
            </a:r>
            <a:r>
              <a:rPr sz="2000">
                <a:latin typeface="Times New Roman"/>
                <a:cs typeface="Times New Roman"/>
              </a:rPr>
              <a:t>“</a:t>
            </a:r>
            <a:r>
              <a:rPr sz="2000">
                <a:latin typeface="宋体"/>
                <a:cs typeface="宋体"/>
              </a:rPr>
              <a:t>淑女屋</a:t>
            </a:r>
            <a:r>
              <a:rPr sz="2000">
                <a:latin typeface="Times New Roman"/>
                <a:cs typeface="Times New Roman"/>
              </a:rPr>
              <a:t>”</a:t>
            </a:r>
            <a:r>
              <a:rPr sz="2000">
                <a:latin typeface="宋体"/>
                <a:cs typeface="宋体"/>
              </a:rPr>
              <a:t>、</a:t>
            </a:r>
            <a:r>
              <a:rPr sz="2000">
                <a:latin typeface="Times New Roman"/>
                <a:cs typeface="Times New Roman"/>
              </a:rPr>
              <a:t>“</a:t>
            </a:r>
            <a:r>
              <a:rPr sz="2000">
                <a:latin typeface="宋体"/>
                <a:cs typeface="宋体"/>
              </a:rPr>
              <a:t>绅士</a:t>
            </a:r>
            <a:r>
              <a:rPr sz="2000" spc="-25">
                <a:latin typeface="Times New Roman"/>
                <a:cs typeface="Times New Roman"/>
              </a:rPr>
              <a:t>”</a:t>
            </a:r>
            <a:r>
              <a:rPr sz="2000" spc="-25">
                <a:latin typeface="宋体"/>
                <a:cs typeface="宋体"/>
              </a:rPr>
              <a:t>；</a:t>
            </a:r>
            <a:endParaRPr sz="20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480"/>
              </a:spcBef>
              <a:buClr>
                <a:srgbClr val="0463C1"/>
              </a:buClr>
              <a:buSzPct val="72500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000">
                <a:latin typeface="宋体"/>
                <a:cs typeface="宋体"/>
              </a:rPr>
              <a:t>以目标顾客群的生存状态取名的例如</a:t>
            </a:r>
            <a:r>
              <a:rPr sz="2000">
                <a:latin typeface="Times New Roman"/>
                <a:cs typeface="Times New Roman"/>
              </a:rPr>
              <a:t>“</a:t>
            </a:r>
            <a:r>
              <a:rPr sz="2000">
                <a:latin typeface="宋体"/>
                <a:cs typeface="宋体"/>
              </a:rPr>
              <a:t>与狼共舞</a:t>
            </a:r>
            <a:r>
              <a:rPr sz="2000">
                <a:latin typeface="Times New Roman"/>
                <a:cs typeface="Times New Roman"/>
              </a:rPr>
              <a:t>”</a:t>
            </a:r>
            <a:r>
              <a:rPr sz="2000">
                <a:latin typeface="宋体"/>
                <a:cs typeface="宋体"/>
              </a:rPr>
              <a:t>、</a:t>
            </a:r>
            <a:r>
              <a:rPr sz="2000">
                <a:latin typeface="Times New Roman"/>
                <a:cs typeface="Times New Roman"/>
              </a:rPr>
              <a:t>“</a:t>
            </a:r>
            <a:r>
              <a:rPr sz="2000">
                <a:latin typeface="宋体"/>
                <a:cs typeface="宋体"/>
              </a:rPr>
              <a:t>异乡人</a:t>
            </a:r>
            <a:r>
              <a:rPr sz="2000" spc="-10">
                <a:latin typeface="Times New Roman"/>
                <a:cs typeface="Times New Roman"/>
              </a:rPr>
              <a:t>”</a:t>
            </a:r>
            <a:r>
              <a:rPr sz="2000" spc="-10">
                <a:latin typeface="宋体"/>
                <a:cs typeface="宋体"/>
              </a:rPr>
              <a:t>（</a:t>
            </a:r>
            <a:r>
              <a:rPr sz="2000" spc="-10">
                <a:latin typeface="Times New Roman"/>
                <a:cs typeface="Times New Roman"/>
              </a:rPr>
              <a:t>Stunner</a:t>
            </a:r>
            <a:endParaRPr sz="2000">
              <a:latin typeface="Times New Roman"/>
              <a:cs typeface="Times New Roman"/>
            </a:endParaRPr>
          </a:p>
          <a:p>
            <a:pPr marL="355600">
              <a:lnSpc>
                <a:spcPct val="100000"/>
              </a:lnSpc>
            </a:pPr>
            <a:r>
              <a:rPr sz="2000">
                <a:latin typeface="宋体"/>
                <a:cs typeface="宋体"/>
              </a:rPr>
              <a:t>）、</a:t>
            </a:r>
            <a:r>
              <a:rPr sz="2000">
                <a:latin typeface="Times New Roman"/>
                <a:cs typeface="Times New Roman"/>
              </a:rPr>
              <a:t>“</a:t>
            </a:r>
            <a:r>
              <a:rPr sz="2000">
                <a:latin typeface="宋体"/>
                <a:cs typeface="宋体"/>
              </a:rPr>
              <a:t>东方夫人</a:t>
            </a:r>
            <a:r>
              <a:rPr sz="2000">
                <a:latin typeface="Times New Roman"/>
                <a:cs typeface="Times New Roman"/>
              </a:rPr>
              <a:t>”</a:t>
            </a:r>
            <a:r>
              <a:rPr sz="2000">
                <a:latin typeface="宋体"/>
                <a:cs typeface="宋体"/>
              </a:rPr>
              <a:t>、</a:t>
            </a:r>
            <a:r>
              <a:rPr sz="2000">
                <a:latin typeface="Times New Roman"/>
                <a:cs typeface="Times New Roman"/>
              </a:rPr>
              <a:t>“</a:t>
            </a:r>
            <a:r>
              <a:rPr sz="2000">
                <a:latin typeface="宋体"/>
                <a:cs typeface="宋体"/>
              </a:rPr>
              <a:t>红孩儿</a:t>
            </a:r>
            <a:r>
              <a:rPr sz="2000">
                <a:latin typeface="Times New Roman"/>
                <a:cs typeface="Times New Roman"/>
              </a:rPr>
              <a:t>”</a:t>
            </a:r>
            <a:r>
              <a:rPr sz="2000">
                <a:latin typeface="宋体"/>
                <a:cs typeface="宋体"/>
              </a:rPr>
              <a:t>、</a:t>
            </a:r>
            <a:r>
              <a:rPr sz="2000">
                <a:latin typeface="Times New Roman"/>
                <a:cs typeface="Times New Roman"/>
              </a:rPr>
              <a:t>“</a:t>
            </a:r>
            <a:r>
              <a:rPr sz="2000">
                <a:latin typeface="宋体"/>
                <a:cs typeface="宋体"/>
              </a:rPr>
              <a:t>披头士</a:t>
            </a:r>
            <a:r>
              <a:rPr sz="2000">
                <a:latin typeface="Times New Roman"/>
                <a:cs typeface="Times New Roman"/>
              </a:rPr>
              <a:t>”</a:t>
            </a:r>
            <a:r>
              <a:rPr sz="2000">
                <a:latin typeface="宋体"/>
                <a:cs typeface="宋体"/>
              </a:rPr>
              <a:t>、</a:t>
            </a:r>
            <a:r>
              <a:rPr sz="2000">
                <a:latin typeface="Times New Roman"/>
                <a:cs typeface="Times New Roman"/>
              </a:rPr>
              <a:t>“</a:t>
            </a:r>
            <a:r>
              <a:rPr sz="2000">
                <a:latin typeface="宋体"/>
                <a:cs typeface="宋体"/>
              </a:rPr>
              <a:t>街头男孩</a:t>
            </a:r>
            <a:r>
              <a:rPr sz="2000">
                <a:latin typeface="Times New Roman"/>
                <a:cs typeface="Times New Roman"/>
              </a:rPr>
              <a:t>”</a:t>
            </a:r>
            <a:r>
              <a:rPr sz="2000">
                <a:latin typeface="宋体"/>
                <a:cs typeface="宋体"/>
              </a:rPr>
              <a:t>、</a:t>
            </a:r>
            <a:r>
              <a:rPr sz="2000">
                <a:latin typeface="Times New Roman"/>
                <a:cs typeface="Times New Roman"/>
              </a:rPr>
              <a:t>“</a:t>
            </a:r>
            <a:r>
              <a:rPr sz="2000">
                <a:latin typeface="宋体"/>
                <a:cs typeface="宋体"/>
              </a:rPr>
              <a:t>花花公子</a:t>
            </a:r>
            <a:r>
              <a:rPr sz="2000">
                <a:latin typeface="Times New Roman"/>
                <a:cs typeface="Times New Roman"/>
              </a:rPr>
              <a:t>”</a:t>
            </a:r>
            <a:r>
              <a:rPr sz="2000" spc="-50">
                <a:latin typeface="宋体"/>
                <a:cs typeface="宋体"/>
              </a:rPr>
              <a:t>。</a:t>
            </a:r>
            <a:endParaRPr sz="2000">
              <a:latin typeface="宋体"/>
              <a:cs typeface="宋体"/>
            </a:endParaRPr>
          </a:p>
          <a:p>
            <a:pPr marL="355600" marR="102235">
              <a:lnSpc>
                <a:spcPct val="97300"/>
              </a:lnSpc>
              <a:spcBef>
                <a:spcPts val="220"/>
              </a:spcBef>
            </a:pPr>
            <a:r>
              <a:rPr sz="2400" spc="-5">
                <a:latin typeface="宋体"/>
                <a:cs typeface="宋体"/>
              </a:rPr>
              <a:t>这一种取名的特点是通过名称直接表达品牌对顾客的细分</a:t>
            </a:r>
            <a:r>
              <a:rPr sz="2400">
                <a:latin typeface="宋体"/>
                <a:cs typeface="宋体"/>
              </a:rPr>
              <a:t>和价值取向，消费者需要去</a:t>
            </a:r>
            <a:r>
              <a:rPr sz="2400">
                <a:latin typeface="Times New Roman"/>
                <a:cs typeface="Times New Roman"/>
              </a:rPr>
              <a:t>“</a:t>
            </a:r>
            <a:r>
              <a:rPr sz="2400">
                <a:latin typeface="宋体"/>
                <a:cs typeface="宋体"/>
              </a:rPr>
              <a:t>对号入座</a:t>
            </a:r>
            <a:r>
              <a:rPr sz="2400">
                <a:latin typeface="Times New Roman"/>
                <a:cs typeface="Times New Roman"/>
              </a:rPr>
              <a:t>”</a:t>
            </a:r>
            <a:r>
              <a:rPr sz="2400">
                <a:latin typeface="宋体"/>
                <a:cs typeface="宋体"/>
              </a:rPr>
              <a:t>，符合了</a:t>
            </a:r>
            <a:r>
              <a:rPr sz="2400">
                <a:latin typeface="Times New Roman"/>
                <a:cs typeface="Times New Roman"/>
              </a:rPr>
              <a:t>“</a:t>
            </a:r>
            <a:r>
              <a:rPr sz="2400" spc="-20">
                <a:latin typeface="宋体"/>
                <a:cs typeface="宋体"/>
              </a:rPr>
              <a:t>目标顾</a:t>
            </a:r>
            <a:r>
              <a:rPr sz="2400">
                <a:latin typeface="宋体"/>
                <a:cs typeface="宋体"/>
              </a:rPr>
              <a:t>客的价值审美个性</a:t>
            </a:r>
            <a:r>
              <a:rPr sz="2400">
                <a:latin typeface="Times New Roman"/>
                <a:cs typeface="Times New Roman"/>
              </a:rPr>
              <a:t>”</a:t>
            </a:r>
            <a:r>
              <a:rPr sz="2400" spc="-50">
                <a:latin typeface="宋体"/>
                <a:cs typeface="宋体"/>
              </a:rPr>
              <a:t>。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80"/>
              </a:lnSpc>
            </a:pPr>
            <a:r>
              <a:rPr spc="-10"/>
              <a:t>路漫漫其悠远</a:t>
            </a:r>
          </a:p>
          <a:p>
            <a:pPr marL="12700">
              <a:lnSpc>
                <a:spcPts val="880"/>
              </a:lnSpc>
            </a:pPr>
            <a:r>
              <a:rPr sz="800" spc="-10">
                <a:solidFill>
                  <a:srgbClr val="E7E6E6"/>
                </a:solidFill>
                <a:latin typeface="宋体"/>
                <a:cs typeface="宋体"/>
              </a:rPr>
              <a:t>锲而不舍，金石可</a:t>
            </a:r>
            <a:r>
              <a:rPr sz="800" spc="-50">
                <a:solidFill>
                  <a:srgbClr val="E7E6E6"/>
                </a:solidFill>
                <a:latin typeface="宋体"/>
                <a:cs typeface="宋体"/>
              </a:rPr>
              <a:t>镂</a:t>
            </a:r>
            <a:endParaRPr sz="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5940" y="1592567"/>
            <a:ext cx="8085455" cy="3493135"/>
          </a:xfrm>
          <a:prstGeom prst="rect">
            <a:avLst/>
          </a:prstGeom>
        </p:spPr>
        <p:txBody>
          <a:bodyPr vert="horz" wrap="square" lIns="0" tIns="34925" rIns="0" bIns="0" rtlCol="0">
            <a:spAutoFit/>
          </a:bodyPr>
          <a:lstStyle/>
          <a:p>
            <a:pPr marL="355600" marR="5080" indent="-342900">
              <a:lnSpc>
                <a:spcPct val="100899"/>
              </a:lnSpc>
              <a:spcBef>
                <a:spcPts val="275"/>
              </a:spcBef>
              <a:buClr>
                <a:srgbClr val="0463C1"/>
              </a:buClr>
              <a:buSzPct val="70312"/>
              <a:buFont typeface="Wingdings"/>
              <a:buChar char=""/>
              <a:tabLst>
                <a:tab pos="355600"/>
              </a:tabLst>
            </a:pPr>
            <a:r>
              <a:rPr sz="3200" spc="320">
                <a:latin typeface="MS Gothic"/>
                <a:cs typeface="MS Gothic"/>
              </a:rPr>
              <a:t>⑤</a:t>
            </a:r>
            <a:r>
              <a:rPr sz="3200">
                <a:latin typeface="宋体"/>
                <a:cs typeface="宋体"/>
              </a:rPr>
              <a:t>以</a:t>
            </a:r>
            <a:r>
              <a:rPr sz="3200">
                <a:latin typeface="Times New Roman"/>
                <a:cs typeface="Times New Roman"/>
              </a:rPr>
              <a:t>“</a:t>
            </a:r>
            <a:r>
              <a:rPr sz="3200">
                <a:latin typeface="宋体"/>
                <a:cs typeface="宋体"/>
              </a:rPr>
              <a:t>名</a:t>
            </a:r>
            <a:r>
              <a:rPr sz="3200">
                <a:latin typeface="Times New Roman"/>
                <a:cs typeface="Times New Roman"/>
              </a:rPr>
              <a:t>”</a:t>
            </a:r>
            <a:r>
              <a:rPr sz="3200">
                <a:latin typeface="宋体"/>
                <a:cs typeface="宋体"/>
              </a:rPr>
              <a:t>得名。一些事物有了名气后，我们便请它来助兴自己的企业，虽有投机取巧之嫌，有时却可起到事半功倍之效。</a:t>
            </a:r>
            <a:r>
              <a:rPr sz="3200" spc="-800">
                <a:latin typeface="宋体"/>
                <a:cs typeface="宋体"/>
              </a:rPr>
              <a:t> </a:t>
            </a:r>
            <a:r>
              <a:rPr sz="3200">
                <a:latin typeface="宋体"/>
                <a:cs typeface="宋体"/>
              </a:rPr>
              <a:t>模仿                                    取名。以国外、国内知名服装企业品牌的名称稍做修改进行商标注册，混淆视听，在似是而非之中省财省力便可抢得先机，也不失为一处好办法。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80"/>
              </a:lnSpc>
            </a:pPr>
            <a:r>
              <a:rPr spc="-10"/>
              <a:t>路漫漫其悠远</a:t>
            </a:r>
          </a:p>
          <a:p>
            <a:pPr marL="12700">
              <a:lnSpc>
                <a:spcPts val="880"/>
              </a:lnSpc>
            </a:pPr>
            <a:r>
              <a:rPr sz="800" spc="-10">
                <a:solidFill>
                  <a:srgbClr val="E7E6E6"/>
                </a:solidFill>
                <a:latin typeface="宋体"/>
                <a:cs typeface="宋体"/>
              </a:rPr>
              <a:t>锲而不舍，金石可</a:t>
            </a:r>
            <a:r>
              <a:rPr sz="800" spc="-50">
                <a:solidFill>
                  <a:srgbClr val="E7E6E6"/>
                </a:solidFill>
                <a:latin typeface="宋体"/>
                <a:cs typeface="宋体"/>
              </a:rPr>
              <a:t>镂</a:t>
            </a:r>
            <a:endParaRPr sz="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5940" y="1644332"/>
            <a:ext cx="8229600" cy="38658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marR="5080" indent="-342265">
              <a:lnSpc>
                <a:spcPct val="100000"/>
              </a:lnSpc>
              <a:spcBef>
                <a:spcPts val="100"/>
              </a:spcBef>
              <a:buClr>
                <a:srgbClr val="0463C1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5">
                <a:latin typeface="宋体"/>
                <a:cs typeface="宋体"/>
              </a:rPr>
              <a:t>。就是将名人、明星或企业首创人的名字作为产</a:t>
            </a:r>
            <a:r>
              <a:rPr sz="2800" spc="-50">
                <a:latin typeface="宋体"/>
                <a:cs typeface="宋体"/>
              </a:rPr>
              <a:t> </a:t>
            </a:r>
            <a:r>
              <a:rPr sz="2800" spc="-5">
                <a:latin typeface="宋体"/>
                <a:cs typeface="宋体"/>
              </a:rPr>
              <a:t>品品牌，充分利用人名含有的价值，促进消费者</a:t>
            </a:r>
            <a:r>
              <a:rPr sz="2800" spc="-50">
                <a:latin typeface="宋体"/>
                <a:cs typeface="宋体"/>
              </a:rPr>
              <a:t> </a:t>
            </a:r>
            <a:r>
              <a:rPr sz="2800">
                <a:latin typeface="宋体"/>
                <a:cs typeface="宋体"/>
              </a:rPr>
              <a:t>认同产品。如</a:t>
            </a:r>
            <a:r>
              <a:rPr sz="2800">
                <a:latin typeface="Times New Roman"/>
                <a:cs typeface="Times New Roman"/>
              </a:rPr>
              <a:t>“</a:t>
            </a:r>
            <a:r>
              <a:rPr sz="2800">
                <a:latin typeface="宋体"/>
                <a:cs typeface="宋体"/>
              </a:rPr>
              <a:t>李宁</a:t>
            </a:r>
            <a:r>
              <a:rPr sz="2800">
                <a:latin typeface="Times New Roman"/>
                <a:cs typeface="Times New Roman"/>
              </a:rPr>
              <a:t>”</a:t>
            </a:r>
            <a:r>
              <a:rPr sz="2800" spc="-5">
                <a:latin typeface="宋体"/>
                <a:cs typeface="宋体"/>
              </a:rPr>
              <a:t>牌，就是体操王子李宁利用</a:t>
            </a:r>
            <a:r>
              <a:rPr sz="2800" spc="-50">
                <a:latin typeface="宋体"/>
                <a:cs typeface="宋体"/>
              </a:rPr>
              <a:t> </a:t>
            </a:r>
            <a:r>
              <a:rPr sz="2800" spc="-5">
                <a:latin typeface="宋体"/>
                <a:cs typeface="宋体"/>
              </a:rPr>
              <a:t>自己的体育明星效应，创造了一个中国体育用品</a:t>
            </a:r>
            <a:r>
              <a:rPr sz="2800" spc="-50">
                <a:latin typeface="宋体"/>
                <a:cs typeface="宋体"/>
              </a:rPr>
              <a:t> </a:t>
            </a:r>
            <a:r>
              <a:rPr sz="2800">
                <a:latin typeface="宋体"/>
                <a:cs typeface="宋体"/>
              </a:rPr>
              <a:t>的名牌。世界著名的</a:t>
            </a:r>
            <a:r>
              <a:rPr sz="2800">
                <a:latin typeface="Times New Roman"/>
                <a:cs typeface="Times New Roman"/>
              </a:rPr>
              <a:t>“</a:t>
            </a:r>
            <a:r>
              <a:rPr sz="2800">
                <a:latin typeface="宋体"/>
                <a:cs typeface="宋体"/>
              </a:rPr>
              <a:t>戴尔</a:t>
            </a:r>
            <a:r>
              <a:rPr sz="2800">
                <a:latin typeface="Times New Roman"/>
                <a:cs typeface="Times New Roman"/>
              </a:rPr>
              <a:t>”</a:t>
            </a:r>
            <a:r>
              <a:rPr sz="2800" spc="-10">
                <a:latin typeface="宋体"/>
                <a:cs typeface="宋体"/>
              </a:rPr>
              <a:t>电脑，就是以创办人</a:t>
            </a:r>
            <a:r>
              <a:rPr sz="2800" spc="-50">
                <a:latin typeface="宋体"/>
                <a:cs typeface="宋体"/>
              </a:rPr>
              <a:t> </a:t>
            </a:r>
            <a:r>
              <a:rPr sz="2800">
                <a:latin typeface="宋体"/>
                <a:cs typeface="宋体"/>
              </a:rPr>
              <a:t>戴尔名字命名的品牌。还有</a:t>
            </a:r>
            <a:r>
              <a:rPr sz="2800">
                <a:latin typeface="Times New Roman"/>
                <a:cs typeface="Times New Roman"/>
              </a:rPr>
              <a:t>“</a:t>
            </a:r>
            <a:r>
              <a:rPr sz="2800">
                <a:latin typeface="宋体"/>
                <a:cs typeface="宋体"/>
              </a:rPr>
              <a:t>王致和腐乳</a:t>
            </a:r>
            <a:r>
              <a:rPr sz="2800">
                <a:latin typeface="Times New Roman"/>
                <a:cs typeface="Times New Roman"/>
              </a:rPr>
              <a:t>”</a:t>
            </a:r>
            <a:r>
              <a:rPr sz="2800">
                <a:latin typeface="宋体"/>
                <a:cs typeface="宋体"/>
              </a:rPr>
              <a:t>、</a:t>
            </a:r>
            <a:r>
              <a:rPr sz="2800">
                <a:latin typeface="Times New Roman"/>
                <a:cs typeface="Times New Roman"/>
              </a:rPr>
              <a:t>“</a:t>
            </a:r>
            <a:r>
              <a:rPr sz="2800" spc="-25">
                <a:latin typeface="宋体"/>
                <a:cs typeface="宋体"/>
              </a:rPr>
              <a:t>张小</a:t>
            </a:r>
            <a:r>
              <a:rPr sz="2800">
                <a:latin typeface="宋体"/>
                <a:cs typeface="宋体"/>
              </a:rPr>
              <a:t>泉剪刀</a:t>
            </a:r>
            <a:r>
              <a:rPr sz="2800">
                <a:latin typeface="Times New Roman"/>
                <a:cs typeface="Times New Roman"/>
              </a:rPr>
              <a:t>”</a:t>
            </a:r>
            <a:r>
              <a:rPr sz="2800">
                <a:latin typeface="宋体"/>
                <a:cs typeface="宋体"/>
              </a:rPr>
              <a:t>、</a:t>
            </a:r>
            <a:r>
              <a:rPr sz="2800">
                <a:latin typeface="Times New Roman"/>
                <a:cs typeface="Times New Roman"/>
              </a:rPr>
              <a:t>“</a:t>
            </a:r>
            <a:r>
              <a:rPr sz="2800">
                <a:latin typeface="宋体"/>
                <a:cs typeface="宋体"/>
              </a:rPr>
              <a:t>福特汽车</a:t>
            </a:r>
            <a:r>
              <a:rPr sz="2800">
                <a:latin typeface="Times New Roman"/>
                <a:cs typeface="Times New Roman"/>
              </a:rPr>
              <a:t>”</a:t>
            </a:r>
            <a:r>
              <a:rPr sz="2800">
                <a:latin typeface="宋体"/>
                <a:cs typeface="宋体"/>
              </a:rPr>
              <a:t>、</a:t>
            </a:r>
            <a:r>
              <a:rPr sz="2800">
                <a:latin typeface="Times New Roman"/>
                <a:cs typeface="Times New Roman"/>
              </a:rPr>
              <a:t>“</a:t>
            </a:r>
            <a:r>
              <a:rPr sz="2800">
                <a:latin typeface="宋体"/>
                <a:cs typeface="宋体"/>
              </a:rPr>
              <a:t>邓亚萍牌体育用品</a:t>
            </a:r>
            <a:r>
              <a:rPr sz="2800">
                <a:latin typeface="Times New Roman"/>
                <a:cs typeface="Times New Roman"/>
              </a:rPr>
              <a:t>”</a:t>
            </a:r>
            <a:r>
              <a:rPr sz="2800">
                <a:latin typeface="宋体"/>
                <a:cs typeface="宋体"/>
              </a:rPr>
              <a:t>、</a:t>
            </a:r>
            <a:r>
              <a:rPr sz="2800">
                <a:latin typeface="Times New Roman"/>
                <a:cs typeface="Times New Roman"/>
              </a:rPr>
              <a:t>“</a:t>
            </a:r>
            <a:r>
              <a:rPr sz="2800" spc="-50">
                <a:latin typeface="宋体"/>
                <a:cs typeface="宋体"/>
              </a:rPr>
              <a:t>惠</a:t>
            </a:r>
            <a:r>
              <a:rPr sz="2800">
                <a:latin typeface="宋体"/>
                <a:cs typeface="宋体"/>
              </a:rPr>
              <a:t>普</a:t>
            </a:r>
            <a:r>
              <a:rPr sz="2800">
                <a:latin typeface="Times New Roman"/>
                <a:cs typeface="Times New Roman"/>
              </a:rPr>
              <a:t>”</a:t>
            </a:r>
            <a:r>
              <a:rPr sz="2800">
                <a:latin typeface="宋体"/>
                <a:cs typeface="宋体"/>
              </a:rPr>
              <a:t>、</a:t>
            </a:r>
            <a:r>
              <a:rPr sz="2800">
                <a:latin typeface="Times New Roman"/>
                <a:cs typeface="Times New Roman"/>
              </a:rPr>
              <a:t>“</a:t>
            </a:r>
            <a:r>
              <a:rPr sz="2800">
                <a:latin typeface="宋体"/>
                <a:cs typeface="宋体"/>
              </a:rPr>
              <a:t>乔丹运动鞋</a:t>
            </a:r>
            <a:r>
              <a:rPr sz="2800">
                <a:latin typeface="Times New Roman"/>
                <a:cs typeface="Times New Roman"/>
              </a:rPr>
              <a:t>”</a:t>
            </a:r>
            <a:r>
              <a:rPr sz="2800">
                <a:latin typeface="宋体"/>
                <a:cs typeface="宋体"/>
              </a:rPr>
              <a:t>、</a:t>
            </a:r>
            <a:r>
              <a:rPr sz="2800">
                <a:latin typeface="Times New Roman"/>
                <a:cs typeface="Times New Roman"/>
              </a:rPr>
              <a:t>“</a:t>
            </a:r>
            <a:r>
              <a:rPr sz="2800">
                <a:latin typeface="宋体"/>
                <a:cs typeface="宋体"/>
              </a:rPr>
              <a:t>松下电器</a:t>
            </a:r>
            <a:r>
              <a:rPr sz="2800">
                <a:latin typeface="Times New Roman"/>
                <a:cs typeface="Times New Roman"/>
              </a:rPr>
              <a:t>”</a:t>
            </a:r>
            <a:r>
              <a:rPr sz="2800">
                <a:latin typeface="宋体"/>
                <a:cs typeface="宋体"/>
              </a:rPr>
              <a:t>、</a:t>
            </a:r>
            <a:r>
              <a:rPr sz="2800">
                <a:latin typeface="Times New Roman"/>
                <a:cs typeface="Times New Roman"/>
              </a:rPr>
              <a:t>“</a:t>
            </a:r>
            <a:r>
              <a:rPr sz="2800">
                <a:latin typeface="宋体"/>
                <a:cs typeface="宋体"/>
              </a:rPr>
              <a:t>本田汽车</a:t>
            </a:r>
            <a:r>
              <a:rPr sz="2800">
                <a:latin typeface="Times New Roman"/>
                <a:cs typeface="Times New Roman"/>
              </a:rPr>
              <a:t>”</a:t>
            </a:r>
            <a:r>
              <a:rPr sz="2800" spc="-25">
                <a:latin typeface="宋体"/>
                <a:cs typeface="宋体"/>
              </a:rPr>
              <a:t>等。</a:t>
            </a:r>
            <a:r>
              <a:rPr sz="2800" spc="-5">
                <a:latin typeface="宋体"/>
                <a:cs typeface="宋体"/>
              </a:rPr>
              <a:t>用人名来命名品牌，可以提高认知率。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80"/>
              </a:lnSpc>
            </a:pPr>
            <a:r>
              <a:rPr spc="-10"/>
              <a:t>路漫漫其悠远</a:t>
            </a:r>
          </a:p>
          <a:p>
            <a:pPr marL="12700">
              <a:lnSpc>
                <a:spcPts val="880"/>
              </a:lnSpc>
            </a:pPr>
            <a:r>
              <a:rPr sz="800" spc="-10">
                <a:solidFill>
                  <a:srgbClr val="E7E6E6"/>
                </a:solidFill>
                <a:latin typeface="宋体"/>
                <a:cs typeface="宋体"/>
              </a:rPr>
              <a:t>锲而不舍，金石可</a:t>
            </a:r>
            <a:r>
              <a:rPr sz="800" spc="-50">
                <a:solidFill>
                  <a:srgbClr val="E7E6E6"/>
                </a:solidFill>
                <a:latin typeface="宋体"/>
                <a:cs typeface="宋体"/>
              </a:rPr>
              <a:t>镂</a:t>
            </a:r>
            <a:endParaRPr sz="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5940" y="1619243"/>
            <a:ext cx="8133715" cy="45123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100"/>
              </a:spcBef>
              <a:buClr>
                <a:srgbClr val="0463C1"/>
              </a:buClr>
              <a:buSzPct val="70312"/>
              <a:buFont typeface="Wingdings"/>
              <a:buChar char=""/>
              <a:tabLst>
                <a:tab pos="355600"/>
              </a:tabLst>
            </a:pPr>
            <a:r>
              <a:rPr sz="3200">
                <a:latin typeface="宋体"/>
                <a:cs typeface="宋体"/>
              </a:rPr>
              <a:t>有以著名设计师命名的，如</a:t>
            </a:r>
            <a:r>
              <a:rPr sz="3200">
                <a:latin typeface="Times New Roman"/>
                <a:cs typeface="Times New Roman"/>
              </a:rPr>
              <a:t>“</a:t>
            </a:r>
            <a:r>
              <a:rPr sz="3200">
                <a:latin typeface="宋体"/>
                <a:cs typeface="宋体"/>
              </a:rPr>
              <a:t>范思哲</a:t>
            </a:r>
            <a:r>
              <a:rPr sz="3200">
                <a:latin typeface="Times New Roman"/>
                <a:cs typeface="Times New Roman"/>
              </a:rPr>
              <a:t>”</a:t>
            </a:r>
            <a:r>
              <a:rPr sz="3200">
                <a:latin typeface="宋体"/>
                <a:cs typeface="宋体"/>
              </a:rPr>
              <a:t>、</a:t>
            </a:r>
            <a:r>
              <a:rPr sz="3200">
                <a:latin typeface="Times New Roman"/>
                <a:cs typeface="Times New Roman"/>
              </a:rPr>
              <a:t>“</a:t>
            </a:r>
            <a:r>
              <a:rPr sz="3200" spc="-50">
                <a:latin typeface="宋体"/>
                <a:cs typeface="宋体"/>
              </a:rPr>
              <a:t>夏</a:t>
            </a:r>
            <a:r>
              <a:rPr sz="3200" spc="800">
                <a:latin typeface="宋体"/>
                <a:cs typeface="宋体"/>
              </a:rPr>
              <a:t>                 </a:t>
            </a:r>
            <a:r>
              <a:rPr sz="3200">
                <a:latin typeface="宋体"/>
                <a:cs typeface="宋体"/>
              </a:rPr>
              <a:t>奈尔</a:t>
            </a:r>
            <a:r>
              <a:rPr sz="3200">
                <a:latin typeface="Times New Roman"/>
                <a:cs typeface="Times New Roman"/>
              </a:rPr>
              <a:t>”</a:t>
            </a:r>
            <a:r>
              <a:rPr sz="3200">
                <a:latin typeface="宋体"/>
                <a:cs typeface="宋体"/>
              </a:rPr>
              <a:t>、</a:t>
            </a:r>
            <a:r>
              <a:rPr sz="3200">
                <a:latin typeface="Times New Roman"/>
                <a:cs typeface="Times New Roman"/>
              </a:rPr>
              <a:t>“</a:t>
            </a:r>
            <a:r>
              <a:rPr sz="3200">
                <a:latin typeface="宋体"/>
                <a:cs typeface="宋体"/>
              </a:rPr>
              <a:t>三宅一生</a:t>
            </a:r>
            <a:r>
              <a:rPr sz="3200">
                <a:latin typeface="Times New Roman"/>
                <a:cs typeface="Times New Roman"/>
              </a:rPr>
              <a:t>”</a:t>
            </a:r>
            <a:r>
              <a:rPr sz="3200">
                <a:latin typeface="宋体"/>
                <a:cs typeface="宋体"/>
              </a:rPr>
              <a:t>、</a:t>
            </a:r>
            <a:r>
              <a:rPr sz="3200">
                <a:latin typeface="Times New Roman"/>
                <a:cs typeface="Times New Roman"/>
              </a:rPr>
              <a:t>“</a:t>
            </a:r>
            <a:r>
              <a:rPr sz="3200">
                <a:latin typeface="宋体"/>
                <a:cs typeface="宋体"/>
              </a:rPr>
              <a:t>皮尔卡丹</a:t>
            </a:r>
            <a:r>
              <a:rPr sz="3200">
                <a:latin typeface="Times New Roman"/>
                <a:cs typeface="Times New Roman"/>
              </a:rPr>
              <a:t>”</a:t>
            </a:r>
            <a:r>
              <a:rPr sz="3200">
                <a:latin typeface="宋体"/>
                <a:cs typeface="宋体"/>
              </a:rPr>
              <a:t>、</a:t>
            </a:r>
            <a:r>
              <a:rPr sz="3200">
                <a:latin typeface="Times New Roman"/>
                <a:cs typeface="Times New Roman"/>
              </a:rPr>
              <a:t>“</a:t>
            </a:r>
            <a:r>
              <a:rPr sz="3200">
                <a:latin typeface="宋体"/>
                <a:cs typeface="宋体"/>
              </a:rPr>
              <a:t>王化</a:t>
            </a:r>
            <a:r>
              <a:rPr sz="3200">
                <a:latin typeface="Times New Roman"/>
                <a:cs typeface="Times New Roman"/>
              </a:rPr>
              <a:t>”</a:t>
            </a:r>
            <a:r>
              <a:rPr sz="3200" spc="-50">
                <a:latin typeface="宋体"/>
                <a:cs typeface="宋体"/>
              </a:rPr>
              <a:t>、 </a:t>
            </a:r>
            <a:r>
              <a:rPr sz="3200">
                <a:latin typeface="Times New Roman"/>
                <a:cs typeface="Times New Roman"/>
              </a:rPr>
              <a:t>“</a:t>
            </a:r>
            <a:r>
              <a:rPr sz="3200">
                <a:latin typeface="宋体"/>
                <a:cs typeface="宋体"/>
              </a:rPr>
              <a:t>马克</a:t>
            </a:r>
            <a:r>
              <a:rPr sz="3200">
                <a:latin typeface="Times New Roman"/>
                <a:cs typeface="Times New Roman"/>
              </a:rPr>
              <a:t>.</a:t>
            </a:r>
            <a:r>
              <a:rPr sz="3200">
                <a:latin typeface="宋体"/>
                <a:cs typeface="宋体"/>
              </a:rPr>
              <a:t>张</a:t>
            </a:r>
            <a:r>
              <a:rPr sz="3200" spc="-25">
                <a:latin typeface="Times New Roman"/>
                <a:cs typeface="Times New Roman"/>
              </a:rPr>
              <a:t>”</a:t>
            </a:r>
            <a:r>
              <a:rPr sz="3200" spc="-25">
                <a:latin typeface="宋体"/>
                <a:cs typeface="宋体"/>
              </a:rPr>
              <a:t>；</a:t>
            </a:r>
            <a:endParaRPr sz="32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Clr>
                <a:srgbClr val="0463C1"/>
              </a:buClr>
              <a:buFont typeface="Wingdings"/>
              <a:buChar char=""/>
            </a:pPr>
            <a:endParaRPr sz="3350">
              <a:latin typeface="宋体"/>
              <a:cs typeface="宋体"/>
            </a:endParaRPr>
          </a:p>
          <a:p>
            <a:pPr marL="355600" marR="454659" indent="812800">
              <a:lnSpc>
                <a:spcPts val="3629"/>
              </a:lnSpc>
            </a:pPr>
            <a:r>
              <a:rPr sz="3200" spc="-5">
                <a:latin typeface="宋体"/>
                <a:cs typeface="宋体"/>
              </a:rPr>
              <a:t>有以服装业外名人进行延伸命名的，</a:t>
            </a:r>
            <a:r>
              <a:rPr sz="3200" spc="800">
                <a:latin typeface="宋体"/>
                <a:cs typeface="宋体"/>
              </a:rPr>
              <a:t>                </a:t>
            </a:r>
            <a:r>
              <a:rPr sz="3200">
                <a:latin typeface="宋体"/>
                <a:cs typeface="宋体"/>
              </a:rPr>
              <a:t>如</a:t>
            </a:r>
            <a:r>
              <a:rPr sz="3200">
                <a:latin typeface="Times New Roman"/>
                <a:cs typeface="Times New Roman"/>
              </a:rPr>
              <a:t>“</a:t>
            </a:r>
            <a:r>
              <a:rPr sz="3200">
                <a:latin typeface="宋体"/>
                <a:cs typeface="宋体"/>
              </a:rPr>
              <a:t>朱时茂</a:t>
            </a:r>
            <a:r>
              <a:rPr sz="3200">
                <a:latin typeface="Times New Roman"/>
                <a:cs typeface="Times New Roman"/>
              </a:rPr>
              <a:t>”</a:t>
            </a:r>
            <a:r>
              <a:rPr sz="3200">
                <a:latin typeface="宋体"/>
                <a:cs typeface="宋体"/>
              </a:rPr>
              <a:t>、</a:t>
            </a:r>
            <a:r>
              <a:rPr sz="3200">
                <a:latin typeface="Times New Roman"/>
                <a:cs typeface="Times New Roman"/>
              </a:rPr>
              <a:t>“</a:t>
            </a:r>
            <a:r>
              <a:rPr sz="3200">
                <a:latin typeface="宋体"/>
                <a:cs typeface="宋体"/>
              </a:rPr>
              <a:t>李宁</a:t>
            </a:r>
            <a:r>
              <a:rPr sz="3200" spc="-25">
                <a:latin typeface="Times New Roman"/>
                <a:cs typeface="Times New Roman"/>
              </a:rPr>
              <a:t>”</a:t>
            </a:r>
            <a:r>
              <a:rPr sz="3200" spc="-25">
                <a:latin typeface="宋体"/>
                <a:cs typeface="宋体"/>
              </a:rPr>
              <a:t>；</a:t>
            </a:r>
            <a:endParaRPr sz="3200">
              <a:latin typeface="宋体"/>
              <a:cs typeface="宋体"/>
            </a:endParaRPr>
          </a:p>
          <a:p>
            <a:pPr marL="355600" marR="93980" indent="-342900">
              <a:lnSpc>
                <a:spcPct val="100000"/>
              </a:lnSpc>
              <a:spcBef>
                <a:spcPts val="685"/>
              </a:spcBef>
              <a:buClr>
                <a:srgbClr val="0463C1"/>
              </a:buClr>
              <a:buSzPct val="70312"/>
              <a:buFont typeface="Wingdings"/>
              <a:buChar char=""/>
              <a:tabLst>
                <a:tab pos="1167765"/>
                <a:tab pos="1168400"/>
              </a:tabLst>
            </a:pPr>
            <a:r>
              <a:rPr/>
              <a:t>	</a:t>
            </a:r>
            <a:r>
              <a:rPr sz="3200">
                <a:latin typeface="宋体"/>
                <a:cs typeface="宋体"/>
              </a:rPr>
              <a:t>有以历史名人命名的，如</a:t>
            </a:r>
            <a:r>
              <a:rPr sz="3200">
                <a:latin typeface="Times New Roman"/>
                <a:cs typeface="Times New Roman"/>
              </a:rPr>
              <a:t>“</a:t>
            </a:r>
            <a:r>
              <a:rPr sz="3200">
                <a:latin typeface="宋体"/>
                <a:cs typeface="宋体"/>
              </a:rPr>
              <a:t>成吉思汗</a:t>
            </a:r>
            <a:r>
              <a:rPr sz="3200">
                <a:latin typeface="Times New Roman"/>
                <a:cs typeface="Times New Roman"/>
              </a:rPr>
              <a:t>”</a:t>
            </a:r>
            <a:r>
              <a:rPr sz="3200" spc="-50">
                <a:latin typeface="宋体"/>
                <a:cs typeface="宋体"/>
              </a:rPr>
              <a:t>、 </a:t>
            </a:r>
            <a:r>
              <a:rPr sz="3200">
                <a:latin typeface="Times New Roman"/>
                <a:cs typeface="Times New Roman"/>
              </a:rPr>
              <a:t>“</a:t>
            </a:r>
            <a:r>
              <a:rPr sz="3200">
                <a:latin typeface="宋体"/>
                <a:cs typeface="宋体"/>
              </a:rPr>
              <a:t>诃额伦</a:t>
            </a:r>
            <a:r>
              <a:rPr sz="3200">
                <a:latin typeface="Times New Roman"/>
                <a:cs typeface="Times New Roman"/>
              </a:rPr>
              <a:t>”</a:t>
            </a:r>
            <a:r>
              <a:rPr sz="3200">
                <a:latin typeface="宋体"/>
                <a:cs typeface="宋体"/>
              </a:rPr>
              <a:t>（成吉思汗的母亲）、</a:t>
            </a:r>
            <a:r>
              <a:rPr sz="3200">
                <a:latin typeface="Times New Roman"/>
                <a:cs typeface="Times New Roman"/>
              </a:rPr>
              <a:t>“</a:t>
            </a:r>
            <a:r>
              <a:rPr sz="3200">
                <a:latin typeface="宋体"/>
                <a:cs typeface="宋体"/>
              </a:rPr>
              <a:t>恺撒</a:t>
            </a:r>
            <a:r>
              <a:rPr sz="3200">
                <a:latin typeface="Times New Roman"/>
                <a:cs typeface="Times New Roman"/>
              </a:rPr>
              <a:t>”</a:t>
            </a:r>
            <a:r>
              <a:rPr sz="3200">
                <a:latin typeface="宋体"/>
                <a:cs typeface="宋体"/>
              </a:rPr>
              <a:t>、</a:t>
            </a:r>
            <a:r>
              <a:rPr sz="3200" spc="-50">
                <a:latin typeface="Times New Roman"/>
                <a:cs typeface="Times New Roman"/>
              </a:rPr>
              <a:t>“</a:t>
            </a:r>
            <a:r>
              <a:rPr sz="3200" spc="800">
                <a:latin typeface="Times New Roman"/>
                <a:cs typeface="Times New Roman"/>
              </a:rPr>
              <a:t>                        </a:t>
            </a:r>
            <a:r>
              <a:rPr sz="3200">
                <a:latin typeface="宋体"/>
                <a:cs typeface="宋体"/>
              </a:rPr>
              <a:t>马可波罗</a:t>
            </a:r>
            <a:r>
              <a:rPr sz="3200">
                <a:latin typeface="Times New Roman"/>
                <a:cs typeface="Times New Roman"/>
              </a:rPr>
              <a:t>”</a:t>
            </a:r>
            <a:r>
              <a:rPr sz="3200" spc="-50">
                <a:latin typeface="宋体"/>
                <a:cs typeface="宋体"/>
              </a:rPr>
              <a:t>。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80"/>
              </a:lnSpc>
            </a:pPr>
            <a:r>
              <a:rPr spc="-10"/>
              <a:t>路漫漫其悠远</a:t>
            </a:r>
          </a:p>
          <a:p>
            <a:pPr marL="12700">
              <a:lnSpc>
                <a:spcPts val="880"/>
              </a:lnSpc>
            </a:pPr>
            <a:r>
              <a:rPr sz="800" spc="-10">
                <a:solidFill>
                  <a:srgbClr val="E7E6E6"/>
                </a:solidFill>
                <a:latin typeface="宋体"/>
                <a:cs typeface="宋体"/>
              </a:rPr>
              <a:t>锲而不舍，金石可</a:t>
            </a:r>
            <a:r>
              <a:rPr sz="800" spc="-50">
                <a:solidFill>
                  <a:srgbClr val="E7E6E6"/>
                </a:solidFill>
                <a:latin typeface="宋体"/>
                <a:cs typeface="宋体"/>
              </a:rPr>
              <a:t>镂</a:t>
            </a:r>
            <a:endParaRPr sz="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5940" y="1642745"/>
            <a:ext cx="8156575" cy="37363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172720" indent="-342900" algn="just">
              <a:lnSpc>
                <a:spcPct val="100000"/>
              </a:lnSpc>
              <a:spcBef>
                <a:spcPts val="100"/>
              </a:spcBef>
              <a:buClr>
                <a:srgbClr val="0463C1"/>
              </a:buClr>
              <a:buSzPct val="70833"/>
              <a:buFont typeface="Wingdings"/>
              <a:buChar char=""/>
              <a:tabLst>
                <a:tab pos="355600"/>
              </a:tabLst>
            </a:pPr>
            <a:r>
              <a:rPr sz="2400" spc="-5">
                <a:latin typeface="宋体"/>
                <a:cs typeface="宋体"/>
              </a:rPr>
              <a:t>模仿取名。以国外、国内知名服装企业品牌的名称稍做修改进行商标注册，混淆视听，在似是而非之中省财省力便可抢得先机，也不失为一处好办法。</a:t>
            </a:r>
            <a:endParaRPr sz="24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30"/>
              </a:spcBef>
              <a:buClr>
                <a:srgbClr val="0463C1"/>
              </a:buClr>
              <a:buFont typeface="Wingdings"/>
              <a:buChar char=""/>
            </a:pPr>
            <a:endParaRPr sz="2100">
              <a:latin typeface="宋体"/>
              <a:cs typeface="宋体"/>
            </a:endParaRPr>
          </a:p>
          <a:p>
            <a:pPr marL="355600" marR="5080" indent="609600">
              <a:lnSpc>
                <a:spcPct val="100000"/>
              </a:lnSpc>
            </a:pPr>
            <a:r>
              <a:rPr sz="2400">
                <a:latin typeface="Times New Roman"/>
                <a:cs typeface="Times New Roman"/>
              </a:rPr>
              <a:t>“</a:t>
            </a:r>
            <a:r>
              <a:rPr sz="2400">
                <a:latin typeface="宋体"/>
                <a:cs typeface="宋体"/>
              </a:rPr>
              <a:t>浪凡杜彭</a:t>
            </a:r>
            <a:r>
              <a:rPr sz="2400">
                <a:latin typeface="Times New Roman"/>
                <a:cs typeface="Times New Roman"/>
              </a:rPr>
              <a:t>”</a:t>
            </a:r>
            <a:r>
              <a:rPr sz="2400">
                <a:latin typeface="宋体"/>
                <a:cs typeface="宋体"/>
              </a:rPr>
              <a:t>模仿</a:t>
            </a:r>
            <a:r>
              <a:rPr sz="2400">
                <a:latin typeface="Times New Roman"/>
                <a:cs typeface="Times New Roman"/>
              </a:rPr>
              <a:t>“</a:t>
            </a:r>
            <a:r>
              <a:rPr sz="2400">
                <a:latin typeface="宋体"/>
                <a:cs typeface="宋体"/>
              </a:rPr>
              <a:t>都彭</a:t>
            </a:r>
            <a:r>
              <a:rPr sz="2400">
                <a:latin typeface="Times New Roman"/>
                <a:cs typeface="Times New Roman"/>
              </a:rPr>
              <a:t>”</a:t>
            </a:r>
            <a:r>
              <a:rPr sz="2400">
                <a:latin typeface="宋体"/>
                <a:cs typeface="宋体"/>
              </a:rPr>
              <a:t>；</a:t>
            </a:r>
            <a:r>
              <a:rPr sz="2400">
                <a:latin typeface="Times New Roman"/>
                <a:cs typeface="Times New Roman"/>
              </a:rPr>
              <a:t>“</a:t>
            </a:r>
            <a:r>
              <a:rPr sz="2400">
                <a:latin typeface="宋体"/>
                <a:cs typeface="宋体"/>
              </a:rPr>
              <a:t>皮尔王子</a:t>
            </a:r>
            <a:r>
              <a:rPr sz="2400">
                <a:latin typeface="Times New Roman"/>
                <a:cs typeface="Times New Roman"/>
              </a:rPr>
              <a:t>”</a:t>
            </a:r>
            <a:r>
              <a:rPr sz="2400">
                <a:latin typeface="宋体"/>
                <a:cs typeface="宋体"/>
              </a:rPr>
              <a:t>模仿</a:t>
            </a:r>
            <a:r>
              <a:rPr sz="2400">
                <a:latin typeface="Times New Roman"/>
                <a:cs typeface="Times New Roman"/>
              </a:rPr>
              <a:t>“</a:t>
            </a:r>
            <a:r>
              <a:rPr sz="2400">
                <a:latin typeface="宋体"/>
                <a:cs typeface="宋体"/>
              </a:rPr>
              <a:t>皮尔卡丹</a:t>
            </a:r>
            <a:r>
              <a:rPr sz="2400" spc="-25">
                <a:latin typeface="Times New Roman"/>
                <a:cs typeface="Times New Roman"/>
              </a:rPr>
              <a:t>”</a:t>
            </a:r>
            <a:r>
              <a:rPr sz="2400" spc="-25">
                <a:latin typeface="宋体"/>
                <a:cs typeface="宋体"/>
              </a:rPr>
              <a:t>； </a:t>
            </a:r>
            <a:r>
              <a:rPr sz="2400">
                <a:latin typeface="Times New Roman"/>
                <a:cs typeface="Times New Roman"/>
              </a:rPr>
              <a:t>“</a:t>
            </a:r>
            <a:r>
              <a:rPr sz="2400">
                <a:latin typeface="宋体"/>
                <a:cs typeface="宋体"/>
              </a:rPr>
              <a:t>富贵鸟</a:t>
            </a:r>
            <a:r>
              <a:rPr sz="2400">
                <a:latin typeface="Times New Roman"/>
                <a:cs typeface="Times New Roman"/>
              </a:rPr>
              <a:t>”</a:t>
            </a:r>
            <a:r>
              <a:rPr sz="2400">
                <a:latin typeface="宋体"/>
                <a:cs typeface="宋体"/>
              </a:rPr>
              <a:t>模仿</a:t>
            </a:r>
            <a:r>
              <a:rPr sz="2400">
                <a:latin typeface="Times New Roman"/>
                <a:cs typeface="Times New Roman"/>
              </a:rPr>
              <a:t>“</a:t>
            </a:r>
            <a:r>
              <a:rPr sz="2400">
                <a:latin typeface="宋体"/>
                <a:cs typeface="宋体"/>
              </a:rPr>
              <a:t>报喜鸟</a:t>
            </a:r>
            <a:r>
              <a:rPr sz="2400">
                <a:latin typeface="Times New Roman"/>
                <a:cs typeface="Times New Roman"/>
              </a:rPr>
              <a:t>”</a:t>
            </a:r>
            <a:r>
              <a:rPr sz="2400">
                <a:latin typeface="宋体"/>
                <a:cs typeface="宋体"/>
              </a:rPr>
              <a:t>；</a:t>
            </a:r>
            <a:r>
              <a:rPr sz="2400">
                <a:latin typeface="Times New Roman"/>
                <a:cs typeface="Times New Roman"/>
              </a:rPr>
              <a:t>“</a:t>
            </a:r>
            <a:r>
              <a:rPr sz="2400">
                <a:latin typeface="宋体"/>
                <a:cs typeface="宋体"/>
              </a:rPr>
              <a:t>英皇天奴</a:t>
            </a:r>
            <a:r>
              <a:rPr sz="2400">
                <a:latin typeface="Times New Roman"/>
                <a:cs typeface="Times New Roman"/>
              </a:rPr>
              <a:t>”</a:t>
            </a:r>
            <a:r>
              <a:rPr sz="2400">
                <a:latin typeface="宋体"/>
                <a:cs typeface="宋体"/>
              </a:rPr>
              <a:t>模仿</a:t>
            </a:r>
            <a:r>
              <a:rPr sz="2400">
                <a:latin typeface="Times New Roman"/>
                <a:cs typeface="Times New Roman"/>
              </a:rPr>
              <a:t>“</a:t>
            </a:r>
            <a:r>
              <a:rPr sz="2400">
                <a:latin typeface="宋体"/>
                <a:cs typeface="宋体"/>
              </a:rPr>
              <a:t>华伦天奴</a:t>
            </a:r>
            <a:r>
              <a:rPr sz="2400">
                <a:latin typeface="Times New Roman"/>
                <a:cs typeface="Times New Roman"/>
              </a:rPr>
              <a:t>”</a:t>
            </a:r>
            <a:r>
              <a:rPr sz="2400">
                <a:latin typeface="宋体"/>
                <a:cs typeface="宋体"/>
              </a:rPr>
              <a:t>；</a:t>
            </a:r>
            <a:r>
              <a:rPr sz="2400">
                <a:latin typeface="Times New Roman"/>
                <a:cs typeface="Times New Roman"/>
              </a:rPr>
              <a:t>“</a:t>
            </a:r>
            <a:r>
              <a:rPr sz="2400" spc="-50">
                <a:latin typeface="宋体"/>
                <a:cs typeface="宋体"/>
              </a:rPr>
              <a:t>亿</a:t>
            </a:r>
            <a:r>
              <a:rPr sz="2400">
                <a:latin typeface="宋体"/>
                <a:cs typeface="宋体"/>
              </a:rPr>
              <a:t>都川</a:t>
            </a:r>
            <a:r>
              <a:rPr sz="2400">
                <a:latin typeface="Times New Roman"/>
                <a:cs typeface="Times New Roman"/>
              </a:rPr>
              <a:t>”</a:t>
            </a:r>
            <a:r>
              <a:rPr sz="2400">
                <a:latin typeface="宋体"/>
                <a:cs typeface="宋体"/>
              </a:rPr>
              <a:t>模仿</a:t>
            </a:r>
            <a:r>
              <a:rPr sz="2400">
                <a:latin typeface="Times New Roman"/>
                <a:cs typeface="Times New Roman"/>
              </a:rPr>
              <a:t>“</a:t>
            </a:r>
            <a:r>
              <a:rPr sz="2400">
                <a:latin typeface="宋体"/>
                <a:cs typeface="宋体"/>
              </a:rPr>
              <a:t>伊都锦</a:t>
            </a:r>
            <a:r>
              <a:rPr sz="2400">
                <a:latin typeface="Times New Roman"/>
                <a:cs typeface="Times New Roman"/>
              </a:rPr>
              <a:t>”</a:t>
            </a:r>
            <a:r>
              <a:rPr sz="2400">
                <a:latin typeface="宋体"/>
                <a:cs typeface="宋体"/>
              </a:rPr>
              <a:t>；</a:t>
            </a:r>
            <a:r>
              <a:rPr sz="2400">
                <a:latin typeface="Times New Roman"/>
                <a:cs typeface="Times New Roman"/>
              </a:rPr>
              <a:t>“</a:t>
            </a:r>
            <a:r>
              <a:rPr sz="2400">
                <a:latin typeface="宋体"/>
                <a:cs typeface="宋体"/>
              </a:rPr>
              <a:t>老人城</a:t>
            </a:r>
            <a:r>
              <a:rPr sz="2400">
                <a:latin typeface="Times New Roman"/>
                <a:cs typeface="Times New Roman"/>
              </a:rPr>
              <a:t>”</a:t>
            </a:r>
            <a:r>
              <a:rPr sz="2400">
                <a:latin typeface="宋体"/>
                <a:cs typeface="宋体"/>
              </a:rPr>
              <a:t>模仿</a:t>
            </a:r>
            <a:r>
              <a:rPr sz="2400">
                <a:latin typeface="Times New Roman"/>
                <a:cs typeface="Times New Roman"/>
              </a:rPr>
              <a:t>“</a:t>
            </a:r>
            <a:r>
              <a:rPr sz="2400">
                <a:latin typeface="宋体"/>
                <a:cs typeface="宋体"/>
              </a:rPr>
              <a:t>老人头</a:t>
            </a:r>
            <a:r>
              <a:rPr sz="2400">
                <a:latin typeface="Times New Roman"/>
                <a:cs typeface="Times New Roman"/>
              </a:rPr>
              <a:t>”</a:t>
            </a:r>
            <a:r>
              <a:rPr sz="2400" spc="-50">
                <a:latin typeface="宋体"/>
                <a:cs typeface="宋体"/>
              </a:rPr>
              <a:t>。</a:t>
            </a:r>
            <a:endParaRPr sz="2400">
              <a:latin typeface="宋体"/>
              <a:cs typeface="宋体"/>
            </a:endParaRPr>
          </a:p>
          <a:p>
            <a:pPr marL="354965" marR="172720" indent="-342265">
              <a:lnSpc>
                <a:spcPct val="97300"/>
              </a:lnSpc>
              <a:spcBef>
                <a:spcPts val="810"/>
              </a:spcBef>
              <a:buClr>
                <a:srgbClr val="0463C1"/>
              </a:buClr>
              <a:buSzPct val="70833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400" spc="-5">
                <a:latin typeface="宋体"/>
                <a:cs typeface="宋体"/>
              </a:rPr>
              <a:t>更有甚者，以国内、外明星或著名品牌名称在中国地区抢</a:t>
            </a:r>
            <a:r>
              <a:rPr sz="2400">
                <a:latin typeface="宋体"/>
                <a:cs typeface="宋体"/>
              </a:rPr>
              <a:t>注或模仿，如</a:t>
            </a:r>
            <a:r>
              <a:rPr sz="2400">
                <a:latin typeface="Times New Roman"/>
                <a:cs typeface="Times New Roman"/>
              </a:rPr>
              <a:t>“</a:t>
            </a:r>
            <a:r>
              <a:rPr sz="2400">
                <a:latin typeface="宋体"/>
                <a:cs typeface="宋体"/>
              </a:rPr>
              <a:t>雷诺</a:t>
            </a:r>
            <a:r>
              <a:rPr sz="2400">
                <a:latin typeface="Times New Roman"/>
                <a:cs typeface="Times New Roman"/>
              </a:rPr>
              <a:t>”</a:t>
            </a:r>
            <a:r>
              <a:rPr sz="2400">
                <a:latin typeface="宋体"/>
                <a:cs typeface="宋体"/>
              </a:rPr>
              <a:t>、</a:t>
            </a:r>
            <a:r>
              <a:rPr sz="2400">
                <a:latin typeface="Times New Roman"/>
                <a:cs typeface="Times New Roman"/>
              </a:rPr>
              <a:t>“</a:t>
            </a:r>
            <a:r>
              <a:rPr sz="2400">
                <a:latin typeface="宋体"/>
                <a:cs typeface="宋体"/>
              </a:rPr>
              <a:t>别克</a:t>
            </a:r>
            <a:r>
              <a:rPr sz="2400">
                <a:latin typeface="Times New Roman"/>
                <a:cs typeface="Times New Roman"/>
              </a:rPr>
              <a:t>”</a:t>
            </a:r>
            <a:r>
              <a:rPr sz="2400">
                <a:latin typeface="宋体"/>
                <a:cs typeface="宋体"/>
              </a:rPr>
              <a:t>（鞋业）、</a:t>
            </a:r>
            <a:r>
              <a:rPr sz="2400">
                <a:latin typeface="Times New Roman"/>
                <a:cs typeface="Times New Roman"/>
              </a:rPr>
              <a:t>“</a:t>
            </a:r>
            <a:r>
              <a:rPr sz="2400">
                <a:latin typeface="宋体"/>
                <a:cs typeface="宋体"/>
              </a:rPr>
              <a:t>胜</a:t>
            </a:r>
            <a:r>
              <a:rPr sz="2400">
                <a:latin typeface="Times New Roman"/>
                <a:cs typeface="Times New Roman"/>
              </a:rPr>
              <a:t>.</a:t>
            </a:r>
            <a:r>
              <a:rPr sz="2400">
                <a:latin typeface="宋体"/>
                <a:cs typeface="宋体"/>
              </a:rPr>
              <a:t>成龙</a:t>
            </a:r>
            <a:r>
              <a:rPr sz="2400">
                <a:latin typeface="Times New Roman"/>
                <a:cs typeface="Times New Roman"/>
              </a:rPr>
              <a:t>”</a:t>
            </a:r>
            <a:r>
              <a:rPr sz="2400">
                <a:latin typeface="宋体"/>
                <a:cs typeface="宋体"/>
              </a:rPr>
              <a:t>、</a:t>
            </a:r>
            <a:r>
              <a:rPr sz="2400">
                <a:latin typeface="Times New Roman"/>
                <a:cs typeface="Times New Roman"/>
              </a:rPr>
              <a:t>“</a:t>
            </a:r>
            <a:r>
              <a:rPr sz="2400" spc="-50">
                <a:latin typeface="宋体"/>
                <a:cs typeface="宋体"/>
              </a:rPr>
              <a:t>朴</a:t>
            </a:r>
            <a:r>
              <a:rPr sz="2400">
                <a:latin typeface="宋体"/>
                <a:cs typeface="宋体"/>
              </a:rPr>
              <a:t>树</a:t>
            </a:r>
            <a:r>
              <a:rPr sz="2400">
                <a:latin typeface="Times New Roman"/>
                <a:cs typeface="Times New Roman"/>
              </a:rPr>
              <a:t>”</a:t>
            </a:r>
            <a:r>
              <a:rPr sz="2400" spc="-50">
                <a:latin typeface="宋体"/>
                <a:cs typeface="宋体"/>
              </a:rPr>
              <a:t>。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80"/>
              </a:lnSpc>
            </a:pPr>
            <a:r>
              <a:rPr spc="-10"/>
              <a:t>路漫漫其悠远</a:t>
            </a:r>
          </a:p>
          <a:p>
            <a:pPr marL="12700">
              <a:lnSpc>
                <a:spcPts val="880"/>
              </a:lnSpc>
            </a:pPr>
            <a:r>
              <a:rPr sz="800" spc="-10">
                <a:solidFill>
                  <a:srgbClr val="E7E6E6"/>
                </a:solidFill>
                <a:latin typeface="宋体"/>
                <a:cs typeface="宋体"/>
              </a:rPr>
              <a:t>锲而不舍，金石可</a:t>
            </a:r>
            <a:r>
              <a:rPr sz="800" spc="-50">
                <a:solidFill>
                  <a:srgbClr val="E7E6E6"/>
                </a:solidFill>
                <a:latin typeface="宋体"/>
                <a:cs typeface="宋体"/>
              </a:rPr>
              <a:t>镂</a:t>
            </a:r>
            <a:endParaRPr sz="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5940" y="1611769"/>
            <a:ext cx="8369300" cy="4292600"/>
          </a:xfrm>
          <a:prstGeom prst="rect">
            <a:avLst/>
          </a:prstGeom>
        </p:spPr>
        <p:txBody>
          <a:bodyPr vert="horz" wrap="square" lIns="0" tIns="60960" rIns="0" bIns="0" rtlCol="0">
            <a:spAutoFit/>
          </a:bodyPr>
          <a:lstStyle/>
          <a:p>
            <a:pPr marL="354965" marR="539115" indent="-342265">
              <a:lnSpc>
                <a:spcPts val="3020"/>
              </a:lnSpc>
              <a:spcBef>
                <a:spcPts val="480"/>
              </a:spcBef>
              <a:buClr>
                <a:srgbClr val="0463C1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5">
                <a:latin typeface="宋体"/>
                <a:cs typeface="宋体"/>
              </a:rPr>
              <a:t>企业名称法。就是将企业名称作为产品品牌来命名。如：菲利浦电器、索尼电器、三洋电器，及</a:t>
            </a:r>
            <a:endParaRPr sz="2800">
              <a:latin typeface="宋体"/>
              <a:cs typeface="宋体"/>
            </a:endParaRPr>
          </a:p>
          <a:p>
            <a:pPr marL="355600">
              <a:lnSpc>
                <a:spcPts val="2650"/>
              </a:lnSpc>
            </a:pPr>
            <a:r>
              <a:rPr sz="2800">
                <a:latin typeface="宋体"/>
                <a:cs typeface="宋体"/>
              </a:rPr>
              <a:t>诸多的汽车名牌、食品名牌、</a:t>
            </a:r>
            <a:r>
              <a:rPr sz="2800" spc="-10">
                <a:latin typeface="Times New Roman"/>
                <a:cs typeface="Times New Roman"/>
              </a:rPr>
              <a:t>KODAK</a:t>
            </a:r>
            <a:r>
              <a:rPr sz="2800">
                <a:latin typeface="宋体"/>
                <a:cs typeface="宋体"/>
              </a:rPr>
              <a:t>胶卷、</a:t>
            </a:r>
            <a:r>
              <a:rPr sz="2800" spc="-10">
                <a:latin typeface="Times New Roman"/>
                <a:cs typeface="Times New Roman"/>
              </a:rPr>
              <a:t>IBM</a:t>
            </a:r>
            <a:r>
              <a:rPr sz="2800" spc="-50">
                <a:latin typeface="宋体"/>
                <a:cs typeface="宋体"/>
              </a:rPr>
              <a:t>、</a:t>
            </a:r>
            <a:endParaRPr sz="2800">
              <a:latin typeface="宋体"/>
              <a:cs typeface="宋体"/>
            </a:endParaRPr>
          </a:p>
          <a:p>
            <a:pPr marL="355600" marR="400050">
              <a:lnSpc>
                <a:spcPct val="90700"/>
              </a:lnSpc>
              <a:spcBef>
                <a:spcPts val="145"/>
              </a:spcBef>
            </a:pPr>
            <a:r>
              <a:rPr sz="2800">
                <a:latin typeface="Times New Roman"/>
                <a:cs typeface="Times New Roman"/>
              </a:rPr>
              <a:t>3M</a:t>
            </a:r>
            <a:r>
              <a:rPr sz="2800" spc="-5">
                <a:latin typeface="宋体"/>
                <a:cs typeface="宋体"/>
              </a:rPr>
              <a:t>、海尔、海信、春兰、美的、万宝路、荣事达等。国外著名品牌一般是采用缩写的形式，像</a:t>
            </a:r>
            <a:r>
              <a:rPr sz="2800" spc="-50">
                <a:latin typeface="宋体"/>
                <a:cs typeface="宋体"/>
              </a:rPr>
              <a:t> </a:t>
            </a:r>
            <a:r>
              <a:rPr sz="2800" spc="-10">
                <a:latin typeface="Times New Roman"/>
                <a:cs typeface="Times New Roman"/>
              </a:rPr>
              <a:t>IBM</a:t>
            </a:r>
            <a:r>
              <a:rPr sz="2800">
                <a:latin typeface="宋体"/>
                <a:cs typeface="宋体"/>
              </a:rPr>
              <a:t>、</a:t>
            </a:r>
            <a:r>
              <a:rPr sz="2800">
                <a:latin typeface="Times New Roman"/>
                <a:cs typeface="Times New Roman"/>
              </a:rPr>
              <a:t>3M</a:t>
            </a:r>
            <a:r>
              <a:rPr sz="2800">
                <a:latin typeface="宋体"/>
                <a:cs typeface="宋体"/>
              </a:rPr>
              <a:t>、</a:t>
            </a:r>
            <a:r>
              <a:rPr sz="2800" spc="-10">
                <a:latin typeface="Times New Roman"/>
                <a:cs typeface="Times New Roman"/>
              </a:rPr>
              <a:t>NEC</a:t>
            </a:r>
            <a:r>
              <a:rPr sz="2800" spc="-5">
                <a:latin typeface="宋体"/>
                <a:cs typeface="宋体"/>
              </a:rPr>
              <a:t>，采用的是缩略语，即公司</a:t>
            </a:r>
            <a:r>
              <a:rPr sz="2800">
                <a:latin typeface="宋体"/>
                <a:cs typeface="宋体"/>
              </a:rPr>
              <a:t>（</a:t>
            </a:r>
            <a:r>
              <a:rPr sz="2800" spc="-50">
                <a:latin typeface="宋体"/>
                <a:cs typeface="宋体"/>
              </a:rPr>
              <a:t>企</a:t>
            </a:r>
            <a:r>
              <a:rPr sz="2800">
                <a:latin typeface="宋体"/>
                <a:cs typeface="宋体"/>
              </a:rPr>
              <a:t>业）</a:t>
            </a:r>
            <a:r>
              <a:rPr sz="2800" spc="-5">
                <a:latin typeface="宋体"/>
                <a:cs typeface="宋体"/>
              </a:rPr>
              <a:t>名称的每一个词的第一个字母组织起来构成一个新词，其特点是简练，但不能说明企业的特征。运用企业名称法来进行产品品牌命名，有利于形成产品品牌、企业品牌相互促进，达到有效</a:t>
            </a:r>
            <a:r>
              <a:rPr sz="2800" spc="-10">
                <a:latin typeface="宋体"/>
                <a:cs typeface="宋体"/>
              </a:rPr>
              <a:t>提升企业形象的目的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80"/>
              </a:lnSpc>
            </a:pPr>
            <a:r>
              <a:rPr spc="-10"/>
              <a:t>路漫漫其悠远</a:t>
            </a:r>
          </a:p>
          <a:p>
            <a:pPr marL="12700">
              <a:lnSpc>
                <a:spcPts val="880"/>
              </a:lnSpc>
            </a:pPr>
            <a:r>
              <a:rPr sz="800" spc="-10">
                <a:solidFill>
                  <a:srgbClr val="E7E6E6"/>
                </a:solidFill>
                <a:latin typeface="宋体"/>
                <a:cs typeface="宋体"/>
              </a:rPr>
              <a:t>锲而不舍，金石可</a:t>
            </a:r>
            <a:r>
              <a:rPr sz="800" spc="-50">
                <a:solidFill>
                  <a:srgbClr val="E7E6E6"/>
                </a:solidFill>
                <a:latin typeface="宋体"/>
                <a:cs typeface="宋体"/>
              </a:rPr>
              <a:t>镂</a:t>
            </a:r>
            <a:endParaRPr sz="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5940" y="1592567"/>
            <a:ext cx="7780655" cy="2517775"/>
          </a:xfrm>
          <a:prstGeom prst="rect">
            <a:avLst/>
          </a:prstGeom>
        </p:spPr>
        <p:txBody>
          <a:bodyPr vert="horz" wrap="square" lIns="0" tIns="32384" rIns="0" bIns="0" rtlCol="0">
            <a:spAutoFit/>
          </a:bodyPr>
          <a:lstStyle/>
          <a:p>
            <a:pPr marL="355600" marR="5080" indent="-342900" algn="just">
              <a:lnSpc>
                <a:spcPct val="101400"/>
              </a:lnSpc>
              <a:spcBef>
                <a:spcPts val="254"/>
              </a:spcBef>
              <a:buClr>
                <a:srgbClr val="0463C1"/>
              </a:buClr>
              <a:buSzPct val="70312"/>
              <a:buFont typeface="Wingdings"/>
              <a:buChar char=""/>
              <a:tabLst>
                <a:tab pos="355600"/>
              </a:tabLst>
            </a:pPr>
            <a:r>
              <a:rPr sz="3200" spc="320">
                <a:latin typeface="MS Gothic"/>
                <a:cs typeface="MS Gothic"/>
              </a:rPr>
              <a:t>⑥</a:t>
            </a:r>
            <a:r>
              <a:rPr sz="3200">
                <a:latin typeface="宋体"/>
                <a:cs typeface="宋体"/>
              </a:rPr>
              <a:t>以洋求</a:t>
            </a:r>
            <a:r>
              <a:rPr sz="3200">
                <a:latin typeface="Times New Roman"/>
                <a:cs typeface="Times New Roman"/>
              </a:rPr>
              <a:t>“</a:t>
            </a:r>
            <a:r>
              <a:rPr sz="3200">
                <a:latin typeface="宋体"/>
                <a:cs typeface="宋体"/>
              </a:rPr>
              <a:t>洋</a:t>
            </a:r>
            <a:r>
              <a:rPr sz="3200" spc="-405">
                <a:latin typeface="Times New Roman"/>
                <a:cs typeface="Times New Roman"/>
              </a:rPr>
              <a:t>”</a:t>
            </a:r>
            <a:r>
              <a:rPr sz="3200" spc="-405">
                <a:latin typeface="宋体"/>
                <a:cs typeface="宋体"/>
              </a:rPr>
              <a:t>：</a:t>
            </a:r>
            <a:r>
              <a:rPr sz="3200" spc="5">
                <a:latin typeface="宋体"/>
                <a:cs typeface="宋体"/>
              </a:rPr>
              <a:t> </a:t>
            </a:r>
            <a:r>
              <a:rPr sz="3200" spc="-5">
                <a:latin typeface="宋体"/>
                <a:cs typeface="宋体"/>
              </a:rPr>
              <a:t>以数字、字母取名，意会取名。很多品牌名称是具有一定含义的，</a:t>
            </a:r>
            <a:r>
              <a:rPr sz="3200">
                <a:latin typeface="宋体"/>
                <a:cs typeface="宋体"/>
              </a:rPr>
              <a:t>一个富有深刻含义的名称有时易于让人接</a:t>
            </a:r>
            <a:r>
              <a:rPr sz="3200" spc="-2530">
                <a:latin typeface="宋体"/>
                <a:cs typeface="宋体"/>
              </a:rPr>
              <a:t>受</a:t>
            </a:r>
            <a:r>
              <a:rPr sz="3200" spc="-5">
                <a:latin typeface="宋体"/>
                <a:cs typeface="宋体"/>
              </a:rPr>
              <a:t>。以地名取名：直接引用地名为产品增加</a:t>
            </a:r>
            <a:r>
              <a:rPr sz="3200" spc="-10">
                <a:latin typeface="宋体"/>
                <a:cs typeface="宋体"/>
              </a:rPr>
              <a:t>了一定的地域情感。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80"/>
              </a:lnSpc>
            </a:pPr>
            <a:r>
              <a:rPr spc="-10"/>
              <a:t>路漫漫其悠远</a:t>
            </a:r>
          </a:p>
          <a:p>
            <a:pPr marL="12700">
              <a:lnSpc>
                <a:spcPts val="880"/>
              </a:lnSpc>
            </a:pPr>
            <a:r>
              <a:rPr sz="800" spc="-10">
                <a:solidFill>
                  <a:srgbClr val="E7E6E6"/>
                </a:solidFill>
                <a:latin typeface="宋体"/>
                <a:cs typeface="宋体"/>
              </a:rPr>
              <a:t>锲而不舍，金石可</a:t>
            </a:r>
            <a:r>
              <a:rPr sz="800" spc="-50">
                <a:solidFill>
                  <a:srgbClr val="E7E6E6"/>
                </a:solidFill>
                <a:latin typeface="宋体"/>
                <a:cs typeface="宋体"/>
              </a:rPr>
              <a:t>镂</a:t>
            </a:r>
            <a:endParaRPr sz="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5940" y="1619243"/>
            <a:ext cx="8270875" cy="1976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100"/>
              </a:spcBef>
              <a:buClr>
                <a:srgbClr val="0463C1"/>
              </a:buClr>
              <a:buSzPct val="70312"/>
              <a:buFont typeface="Wingdings"/>
              <a:buChar char=""/>
              <a:tabLst>
                <a:tab pos="355600"/>
              </a:tabLst>
            </a:pPr>
            <a:r>
              <a:rPr sz="3200">
                <a:latin typeface="Times New Roman"/>
                <a:cs typeface="Times New Roman"/>
              </a:rPr>
              <a:t>“</a:t>
            </a:r>
            <a:r>
              <a:rPr sz="3200">
                <a:latin typeface="宋体"/>
                <a:cs typeface="宋体"/>
              </a:rPr>
              <a:t>美特斯</a:t>
            </a:r>
            <a:r>
              <a:rPr sz="3200">
                <a:latin typeface="Times New Roman"/>
                <a:cs typeface="Times New Roman"/>
              </a:rPr>
              <a:t>.</a:t>
            </a:r>
            <a:r>
              <a:rPr sz="3200">
                <a:latin typeface="宋体"/>
                <a:cs typeface="宋体"/>
              </a:rPr>
              <a:t>邦威</a:t>
            </a:r>
            <a:r>
              <a:rPr sz="3200">
                <a:latin typeface="Times New Roman"/>
                <a:cs typeface="Times New Roman"/>
              </a:rPr>
              <a:t>”</a:t>
            </a:r>
            <a:r>
              <a:rPr sz="3200">
                <a:latin typeface="宋体"/>
                <a:cs typeface="宋体"/>
              </a:rPr>
              <a:t>、</a:t>
            </a:r>
            <a:r>
              <a:rPr sz="3200">
                <a:latin typeface="Times New Roman"/>
                <a:cs typeface="Times New Roman"/>
              </a:rPr>
              <a:t>“</a:t>
            </a:r>
            <a:r>
              <a:rPr sz="3200">
                <a:latin typeface="宋体"/>
                <a:cs typeface="宋体"/>
              </a:rPr>
              <a:t>华伦天奴</a:t>
            </a:r>
            <a:r>
              <a:rPr sz="3200">
                <a:latin typeface="Times New Roman"/>
                <a:cs typeface="Times New Roman"/>
              </a:rPr>
              <a:t>.</a:t>
            </a:r>
            <a:r>
              <a:rPr sz="3200">
                <a:latin typeface="宋体"/>
                <a:cs typeface="宋体"/>
              </a:rPr>
              <a:t>古柏</a:t>
            </a:r>
            <a:r>
              <a:rPr sz="3200">
                <a:latin typeface="Times New Roman"/>
                <a:cs typeface="Times New Roman"/>
              </a:rPr>
              <a:t>”</a:t>
            </a:r>
            <a:r>
              <a:rPr sz="3200">
                <a:latin typeface="宋体"/>
                <a:cs typeface="宋体"/>
              </a:rPr>
              <a:t>、</a:t>
            </a:r>
            <a:r>
              <a:rPr sz="3200">
                <a:latin typeface="Times New Roman"/>
                <a:cs typeface="Times New Roman"/>
              </a:rPr>
              <a:t>“</a:t>
            </a:r>
            <a:r>
              <a:rPr sz="3200" spc="-20">
                <a:latin typeface="宋体"/>
                <a:cs typeface="宋体"/>
              </a:rPr>
              <a:t>罗马世</a:t>
            </a:r>
            <a:r>
              <a:rPr sz="3200" spc="800">
                <a:latin typeface="宋体"/>
                <a:cs typeface="宋体"/>
              </a:rPr>
              <a:t>                 </a:t>
            </a:r>
            <a:r>
              <a:rPr sz="3200">
                <a:latin typeface="宋体"/>
                <a:cs typeface="宋体"/>
              </a:rPr>
              <a:t>家</a:t>
            </a:r>
            <a:r>
              <a:rPr sz="3200">
                <a:latin typeface="Times New Roman"/>
                <a:cs typeface="Times New Roman"/>
              </a:rPr>
              <a:t>”</a:t>
            </a:r>
            <a:r>
              <a:rPr sz="3200">
                <a:latin typeface="宋体"/>
                <a:cs typeface="宋体"/>
              </a:rPr>
              <a:t>、</a:t>
            </a:r>
            <a:r>
              <a:rPr sz="3200">
                <a:latin typeface="Times New Roman"/>
                <a:cs typeface="Times New Roman"/>
              </a:rPr>
              <a:t>“</a:t>
            </a:r>
            <a:r>
              <a:rPr sz="3200">
                <a:latin typeface="宋体"/>
                <a:cs typeface="宋体"/>
              </a:rPr>
              <a:t>法国胜龙</a:t>
            </a:r>
            <a:r>
              <a:rPr sz="3200">
                <a:latin typeface="Times New Roman"/>
                <a:cs typeface="Times New Roman"/>
              </a:rPr>
              <a:t>”</a:t>
            </a:r>
            <a:r>
              <a:rPr sz="3200">
                <a:latin typeface="宋体"/>
                <a:cs typeface="宋体"/>
              </a:rPr>
              <a:t>、</a:t>
            </a:r>
            <a:r>
              <a:rPr sz="3200">
                <a:latin typeface="Times New Roman"/>
                <a:cs typeface="Times New Roman"/>
              </a:rPr>
              <a:t>“</a:t>
            </a:r>
            <a:r>
              <a:rPr sz="3200">
                <a:latin typeface="宋体"/>
                <a:cs typeface="宋体"/>
              </a:rPr>
              <a:t>达拉吉</a:t>
            </a:r>
            <a:r>
              <a:rPr sz="3200">
                <a:latin typeface="Times New Roman"/>
                <a:cs typeface="Times New Roman"/>
              </a:rPr>
              <a:t>”</a:t>
            </a:r>
            <a:r>
              <a:rPr sz="3200">
                <a:latin typeface="宋体"/>
                <a:cs typeface="宋体"/>
              </a:rPr>
              <a:t>，无不以洋求</a:t>
            </a:r>
            <a:r>
              <a:rPr sz="3200" spc="-50">
                <a:latin typeface="Times New Roman"/>
                <a:cs typeface="Times New Roman"/>
              </a:rPr>
              <a:t>”</a:t>
            </a:r>
            <a:r>
              <a:rPr sz="3200">
                <a:latin typeface="宋体"/>
                <a:cs typeface="宋体"/>
              </a:rPr>
              <a:t>洋</a:t>
            </a:r>
            <a:r>
              <a:rPr sz="3200">
                <a:latin typeface="Times New Roman"/>
                <a:cs typeface="Times New Roman"/>
              </a:rPr>
              <a:t>”</a:t>
            </a:r>
            <a:r>
              <a:rPr sz="3200" spc="-5">
                <a:latin typeface="宋体"/>
                <a:cs typeface="宋体"/>
              </a:rPr>
              <a:t>，很好地迎合了部分消费者的崇洋心理。</a:t>
            </a:r>
            <a:r>
              <a:rPr sz="3200">
                <a:latin typeface="宋体"/>
                <a:cs typeface="宋体"/>
              </a:rPr>
              <a:t>真可谓洋劲十足，洋洋得意。</a:t>
            </a:r>
            <a:r>
              <a:rPr sz="3200" spc="-50">
                <a:latin typeface="Times New Roman"/>
                <a:cs typeface="Times New Roman"/>
              </a:rPr>
              <a:t>%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80"/>
              </a:lnSpc>
            </a:pPr>
            <a:r>
              <a:rPr spc="-10"/>
              <a:t>路漫漫其悠远</a:t>
            </a:r>
          </a:p>
          <a:p>
            <a:pPr marL="12700">
              <a:lnSpc>
                <a:spcPts val="880"/>
              </a:lnSpc>
            </a:pPr>
            <a:r>
              <a:rPr sz="800" spc="-10">
                <a:solidFill>
                  <a:srgbClr val="E7E6E6"/>
                </a:solidFill>
                <a:latin typeface="宋体"/>
                <a:cs typeface="宋体"/>
              </a:rPr>
              <a:t>锲而不舍，金石可</a:t>
            </a:r>
            <a:r>
              <a:rPr sz="800" spc="-50">
                <a:solidFill>
                  <a:srgbClr val="E7E6E6"/>
                </a:solidFill>
                <a:latin typeface="宋体"/>
                <a:cs typeface="宋体"/>
              </a:rPr>
              <a:t>镂</a:t>
            </a:r>
            <a:endParaRPr sz="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5940" y="1619243"/>
            <a:ext cx="7683500" cy="30759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297180" indent="-342900">
              <a:lnSpc>
                <a:spcPct val="100000"/>
              </a:lnSpc>
              <a:spcBef>
                <a:spcPts val="100"/>
              </a:spcBef>
              <a:buClr>
                <a:srgbClr val="0463C1"/>
              </a:buClr>
              <a:buSzPct val="70312"/>
              <a:buFont typeface="Wingdings"/>
              <a:buChar char=""/>
              <a:tabLst>
                <a:tab pos="355600"/>
                <a:tab pos="4825365"/>
              </a:tabLst>
            </a:pPr>
            <a:r>
              <a:rPr sz="3200">
                <a:latin typeface="宋体"/>
                <a:cs typeface="宋体"/>
              </a:rPr>
              <a:t>以数字、字母取名</a:t>
            </a:r>
            <a:r>
              <a:rPr sz="3200" spc="-50">
                <a:latin typeface="宋体"/>
                <a:cs typeface="宋体"/>
              </a:rPr>
              <a:t>：</a:t>
            </a:r>
            <a:r>
              <a:rPr sz="3200">
                <a:latin typeface="宋体"/>
                <a:cs typeface="宋体"/>
              </a:rPr>
              <a:t>	</a:t>
            </a:r>
            <a:r>
              <a:rPr sz="3200" spc="-10">
                <a:latin typeface="Times New Roman"/>
                <a:cs typeface="Times New Roman"/>
              </a:rPr>
              <a:t>“π”</a:t>
            </a:r>
            <a:r>
              <a:rPr sz="3200">
                <a:latin typeface="宋体"/>
                <a:cs typeface="宋体"/>
              </a:rPr>
              <a:t>、</a:t>
            </a:r>
            <a:r>
              <a:rPr sz="3200">
                <a:latin typeface="Times New Roman"/>
                <a:cs typeface="Times New Roman"/>
              </a:rPr>
              <a:t>“</a:t>
            </a:r>
            <a:r>
              <a:rPr sz="3200">
                <a:latin typeface="宋体"/>
                <a:cs typeface="宋体"/>
              </a:rPr>
              <a:t>柒牌</a:t>
            </a:r>
            <a:r>
              <a:rPr sz="3200">
                <a:latin typeface="Times New Roman"/>
                <a:cs typeface="Times New Roman"/>
              </a:rPr>
              <a:t>”</a:t>
            </a:r>
            <a:r>
              <a:rPr sz="3200" spc="-50">
                <a:latin typeface="宋体"/>
                <a:cs typeface="宋体"/>
              </a:rPr>
              <a:t>、 </a:t>
            </a:r>
            <a:r>
              <a:rPr sz="3200" spc="-10">
                <a:latin typeface="Times New Roman"/>
                <a:cs typeface="Times New Roman"/>
              </a:rPr>
              <a:t>“MV”</a:t>
            </a:r>
            <a:r>
              <a:rPr sz="3200">
                <a:latin typeface="宋体"/>
                <a:cs typeface="宋体"/>
              </a:rPr>
              <a:t>、</a:t>
            </a:r>
            <a:r>
              <a:rPr sz="3200" spc="-10">
                <a:latin typeface="Times New Roman"/>
                <a:cs typeface="Times New Roman"/>
              </a:rPr>
              <a:t>“37°T.S.Q”</a:t>
            </a:r>
            <a:r>
              <a:rPr sz="3200">
                <a:latin typeface="宋体"/>
                <a:cs typeface="宋体"/>
              </a:rPr>
              <a:t>、</a:t>
            </a:r>
            <a:r>
              <a:rPr sz="3200" spc="-10">
                <a:latin typeface="Times New Roman"/>
                <a:cs typeface="Times New Roman"/>
              </a:rPr>
              <a:t>“CMD”</a:t>
            </a:r>
            <a:r>
              <a:rPr sz="3200">
                <a:latin typeface="宋体"/>
                <a:cs typeface="宋体"/>
              </a:rPr>
              <a:t>、</a:t>
            </a:r>
            <a:r>
              <a:rPr sz="3200">
                <a:latin typeface="Times New Roman"/>
                <a:cs typeface="Times New Roman"/>
              </a:rPr>
              <a:t>“</a:t>
            </a:r>
            <a:r>
              <a:rPr sz="3200">
                <a:latin typeface="宋体"/>
                <a:cs typeface="宋体"/>
              </a:rPr>
              <a:t>三</a:t>
            </a:r>
            <a:r>
              <a:rPr sz="3200" spc="-10">
                <a:latin typeface="Times New Roman"/>
                <a:cs typeface="Times New Roman"/>
              </a:rPr>
              <a:t>Q”</a:t>
            </a:r>
            <a:r>
              <a:rPr sz="3200" spc="-50">
                <a:latin typeface="宋体"/>
                <a:cs typeface="宋体"/>
              </a:rPr>
              <a:t>、 </a:t>
            </a:r>
            <a:r>
              <a:rPr sz="3200" spc="-10">
                <a:latin typeface="Times New Roman"/>
                <a:cs typeface="Times New Roman"/>
              </a:rPr>
              <a:t>“FAPAI”</a:t>
            </a:r>
            <a:r>
              <a:rPr sz="3200" spc="-50">
                <a:latin typeface="宋体"/>
                <a:cs typeface="宋体"/>
              </a:rPr>
              <a:t>。</a:t>
            </a:r>
            <a:endParaRPr sz="3200">
              <a:latin typeface="宋体"/>
              <a:cs typeface="宋体"/>
            </a:endParaRPr>
          </a:p>
          <a:p>
            <a:pPr marL="355600" marR="5080" indent="-342900" algn="just">
              <a:lnSpc>
                <a:spcPct val="100000"/>
              </a:lnSpc>
              <a:spcBef>
                <a:spcPts val="975"/>
              </a:spcBef>
              <a:buClr>
                <a:srgbClr val="0463C1"/>
              </a:buClr>
              <a:buSzPct val="70312"/>
              <a:buFont typeface="Wingdings"/>
              <a:buChar char=""/>
              <a:tabLst>
                <a:tab pos="355600"/>
              </a:tabLst>
            </a:pPr>
            <a:r>
              <a:rPr sz="3200">
                <a:latin typeface="宋体"/>
                <a:cs typeface="宋体"/>
              </a:rPr>
              <a:t>可某些喜欢研究探索的人越是不懂就越产生探究心态，那么这些品牌名也就发挥其</a:t>
            </a:r>
            <a:r>
              <a:rPr sz="3200" spc="-3279">
                <a:latin typeface="宋体"/>
                <a:cs typeface="宋体"/>
              </a:rPr>
              <a:t>功</a:t>
            </a:r>
            <a:r>
              <a:rPr sz="3200">
                <a:latin typeface="宋体"/>
                <a:cs typeface="宋体"/>
              </a:rPr>
              <a:t>效了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80"/>
              </a:lnSpc>
            </a:pPr>
            <a:r>
              <a:rPr spc="-10"/>
              <a:t>路漫漫其悠远</a:t>
            </a:r>
          </a:p>
          <a:p>
            <a:pPr marL="12700">
              <a:lnSpc>
                <a:spcPts val="880"/>
              </a:lnSpc>
            </a:pPr>
            <a:r>
              <a:rPr sz="800" spc="-10">
                <a:solidFill>
                  <a:srgbClr val="E7E6E6"/>
                </a:solidFill>
                <a:latin typeface="宋体"/>
                <a:cs typeface="宋体"/>
              </a:rPr>
              <a:t>锲而不舍，金石可</a:t>
            </a:r>
            <a:r>
              <a:rPr sz="800" spc="-50">
                <a:solidFill>
                  <a:srgbClr val="E7E6E6"/>
                </a:solidFill>
                <a:latin typeface="宋体"/>
                <a:cs typeface="宋体"/>
              </a:rPr>
              <a:t>镂</a:t>
            </a:r>
            <a:endParaRPr sz="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5940" y="1645920"/>
            <a:ext cx="8235950" cy="42906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56895" indent="-342900" algn="just">
              <a:lnSpc>
                <a:spcPct val="100000"/>
              </a:lnSpc>
              <a:spcBef>
                <a:spcPts val="100"/>
              </a:spcBef>
              <a:buClr>
                <a:srgbClr val="0463C1"/>
              </a:buClr>
              <a:buSzPct val="70312"/>
              <a:buFont typeface="Wingdings"/>
              <a:buChar char=""/>
              <a:tabLst>
                <a:tab pos="355600"/>
              </a:tabLst>
            </a:pPr>
            <a:r>
              <a:rPr sz="3200" spc="-5">
                <a:latin typeface="宋体"/>
                <a:cs typeface="宋体"/>
              </a:rPr>
              <a:t>意会取名。很多品牌名称是具有一定含义</a:t>
            </a:r>
            <a:r>
              <a:rPr sz="3200" spc="-50">
                <a:latin typeface="宋体"/>
                <a:cs typeface="宋体"/>
              </a:rPr>
              <a:t> </a:t>
            </a:r>
            <a:r>
              <a:rPr sz="3200" spc="-5">
                <a:latin typeface="宋体"/>
                <a:cs typeface="宋体"/>
              </a:rPr>
              <a:t>的，一个富有深刻含义的名称有时易于让</a:t>
            </a:r>
            <a:r>
              <a:rPr sz="3200" spc="-15">
                <a:latin typeface="宋体"/>
                <a:cs typeface="宋体"/>
              </a:rPr>
              <a:t>人接受。</a:t>
            </a:r>
            <a:endParaRPr sz="3200">
              <a:latin typeface="宋体"/>
              <a:cs typeface="宋体"/>
            </a:endParaRPr>
          </a:p>
          <a:p>
            <a:pPr marL="355600">
              <a:lnSpc>
                <a:spcPts val="3629"/>
              </a:lnSpc>
            </a:pPr>
            <a:r>
              <a:rPr sz="3200">
                <a:latin typeface="Times New Roman"/>
                <a:cs typeface="Times New Roman"/>
              </a:rPr>
              <a:t>“</a:t>
            </a:r>
            <a:r>
              <a:rPr sz="3200">
                <a:latin typeface="宋体"/>
                <a:cs typeface="宋体"/>
              </a:rPr>
              <a:t>庄吉</a:t>
            </a:r>
            <a:r>
              <a:rPr sz="3200" spc="-10">
                <a:latin typeface="Times New Roman"/>
                <a:cs typeface="Times New Roman"/>
              </a:rPr>
              <a:t>”---</a:t>
            </a:r>
            <a:r>
              <a:rPr sz="3200" spc="-5">
                <a:latin typeface="宋体"/>
                <a:cs typeface="宋体"/>
              </a:rPr>
              <a:t>庄重一生，吉祥一生；</a:t>
            </a:r>
            <a:endParaRPr sz="32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765"/>
              </a:spcBef>
              <a:buClr>
                <a:srgbClr val="0463C1"/>
              </a:buClr>
              <a:buSzPct val="70312"/>
              <a:buFont typeface="Wingdings"/>
              <a:buChar char=""/>
              <a:tabLst>
                <a:tab pos="355600"/>
              </a:tabLst>
            </a:pPr>
            <a:r>
              <a:rPr sz="3200">
                <a:latin typeface="Times New Roman"/>
                <a:cs typeface="Times New Roman"/>
              </a:rPr>
              <a:t>“</a:t>
            </a:r>
            <a:r>
              <a:rPr sz="3200">
                <a:latin typeface="宋体"/>
                <a:cs typeface="宋体"/>
              </a:rPr>
              <a:t>报喜鸟</a:t>
            </a:r>
            <a:r>
              <a:rPr sz="3200" spc="-10">
                <a:latin typeface="Times New Roman"/>
                <a:cs typeface="Times New Roman"/>
              </a:rPr>
              <a:t>”---</a:t>
            </a:r>
            <a:r>
              <a:rPr sz="3200" spc="-10">
                <a:latin typeface="宋体"/>
                <a:cs typeface="宋体"/>
              </a:rPr>
              <a:t>喜兴，好运；</a:t>
            </a:r>
            <a:endParaRPr sz="32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770"/>
              </a:spcBef>
              <a:buClr>
                <a:srgbClr val="0463C1"/>
              </a:buClr>
              <a:buSzPct val="70312"/>
              <a:buFont typeface="Wingdings"/>
              <a:buChar char=""/>
              <a:tabLst>
                <a:tab pos="355600"/>
              </a:tabLst>
            </a:pPr>
            <a:r>
              <a:rPr sz="3200">
                <a:latin typeface="Times New Roman"/>
                <a:cs typeface="Times New Roman"/>
              </a:rPr>
              <a:t>“</a:t>
            </a:r>
            <a:r>
              <a:rPr sz="3200">
                <a:latin typeface="宋体"/>
                <a:cs typeface="宋体"/>
              </a:rPr>
              <a:t>法派</a:t>
            </a:r>
            <a:r>
              <a:rPr sz="3200" spc="-10">
                <a:latin typeface="Times New Roman"/>
                <a:cs typeface="Times New Roman"/>
              </a:rPr>
              <a:t>”---</a:t>
            </a:r>
            <a:r>
              <a:rPr sz="3200" spc="-10">
                <a:latin typeface="宋体"/>
                <a:cs typeface="宋体"/>
              </a:rPr>
              <a:t>欧陆气派；</a:t>
            </a:r>
            <a:endParaRPr sz="32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765"/>
              </a:spcBef>
              <a:buClr>
                <a:srgbClr val="0463C1"/>
              </a:buClr>
              <a:buSzPct val="70312"/>
              <a:buFont typeface="Wingdings"/>
              <a:buChar char=""/>
              <a:tabLst>
                <a:tab pos="355600"/>
              </a:tabLst>
            </a:pPr>
            <a:r>
              <a:rPr sz="3200">
                <a:latin typeface="Times New Roman"/>
                <a:cs typeface="Times New Roman"/>
              </a:rPr>
              <a:t>“</a:t>
            </a:r>
            <a:r>
              <a:rPr sz="3200">
                <a:latin typeface="宋体"/>
                <a:cs typeface="宋体"/>
              </a:rPr>
              <a:t>帝</a:t>
            </a:r>
            <a:r>
              <a:rPr sz="3200" spc="-10">
                <a:latin typeface="Times New Roman"/>
                <a:cs typeface="Times New Roman"/>
              </a:rPr>
              <a:t>”</a:t>
            </a:r>
            <a:r>
              <a:rPr sz="3200" spc="-10">
                <a:latin typeface="宋体"/>
                <a:cs typeface="宋体"/>
              </a:rPr>
              <a:t>（</a:t>
            </a:r>
            <a:r>
              <a:rPr sz="3200" spc="-10">
                <a:latin typeface="Times New Roman"/>
                <a:cs typeface="Times New Roman"/>
              </a:rPr>
              <a:t>Empereurs</a:t>
            </a:r>
            <a:r>
              <a:rPr sz="3200" spc="-10">
                <a:latin typeface="宋体"/>
                <a:cs typeface="宋体"/>
              </a:rPr>
              <a:t>）</a:t>
            </a:r>
            <a:r>
              <a:rPr sz="3200" spc="-5">
                <a:latin typeface="Times New Roman"/>
                <a:cs typeface="Times New Roman"/>
              </a:rPr>
              <a:t>---</a:t>
            </a:r>
            <a:r>
              <a:rPr sz="3200" spc="-10">
                <a:latin typeface="宋体"/>
                <a:cs typeface="宋体"/>
              </a:rPr>
              <a:t>黄帝遗风；</a:t>
            </a:r>
            <a:endParaRPr sz="32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770"/>
              </a:spcBef>
              <a:buClr>
                <a:srgbClr val="0463C1"/>
              </a:buClr>
              <a:buSzPct val="70312"/>
              <a:buFont typeface="Wingdings"/>
              <a:buChar char=""/>
              <a:tabLst>
                <a:tab pos="355600"/>
              </a:tabLst>
            </a:pPr>
            <a:r>
              <a:rPr sz="3200">
                <a:latin typeface="Times New Roman"/>
                <a:cs typeface="Times New Roman"/>
              </a:rPr>
              <a:t>“</a:t>
            </a:r>
            <a:r>
              <a:rPr sz="3200">
                <a:latin typeface="宋体"/>
                <a:cs typeface="宋体"/>
              </a:rPr>
              <a:t>尊贵之家</a:t>
            </a:r>
            <a:r>
              <a:rPr sz="3200">
                <a:latin typeface="Times New Roman"/>
                <a:cs typeface="Times New Roman"/>
              </a:rPr>
              <a:t>”</a:t>
            </a:r>
            <a:r>
              <a:rPr sz="3200">
                <a:latin typeface="宋体"/>
                <a:cs typeface="宋体"/>
              </a:rPr>
              <a:t>（</a:t>
            </a:r>
            <a:r>
              <a:rPr sz="3200">
                <a:latin typeface="Times New Roman"/>
                <a:cs typeface="Times New Roman"/>
              </a:rPr>
              <a:t>Pal</a:t>
            </a:r>
            <a:r>
              <a:rPr sz="3200" spc="45">
                <a:latin typeface="Times New Roman"/>
                <a:cs typeface="Times New Roman"/>
              </a:rPr>
              <a:t> </a:t>
            </a:r>
            <a:r>
              <a:rPr sz="3200" spc="-10">
                <a:latin typeface="Times New Roman"/>
                <a:cs typeface="Times New Roman"/>
              </a:rPr>
              <a:t>Ziler</a:t>
            </a:r>
            <a:r>
              <a:rPr sz="3200" spc="-10">
                <a:latin typeface="宋体"/>
                <a:cs typeface="宋体"/>
              </a:rPr>
              <a:t>）</a:t>
            </a:r>
            <a:r>
              <a:rPr sz="3200" spc="-5">
                <a:latin typeface="Times New Roman"/>
                <a:cs typeface="Times New Roman"/>
              </a:rPr>
              <a:t>---</a:t>
            </a:r>
            <a:r>
              <a:rPr sz="3200" spc="-10">
                <a:latin typeface="宋体"/>
                <a:cs typeface="宋体"/>
              </a:rPr>
              <a:t>定位在尊贵位置。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80"/>
              </a:lnSpc>
            </a:pPr>
            <a:r>
              <a:rPr spc="-10"/>
              <a:t>路漫漫其悠远</a:t>
            </a:r>
          </a:p>
          <a:p>
            <a:pPr marL="12700">
              <a:lnSpc>
                <a:spcPts val="880"/>
              </a:lnSpc>
            </a:pPr>
            <a:r>
              <a:rPr sz="800" spc="-10">
                <a:solidFill>
                  <a:srgbClr val="E7E6E6"/>
                </a:solidFill>
                <a:latin typeface="宋体"/>
                <a:cs typeface="宋体"/>
              </a:rPr>
              <a:t>锲而不舍，金石可</a:t>
            </a:r>
            <a:r>
              <a:rPr sz="800" spc="-50">
                <a:solidFill>
                  <a:srgbClr val="E7E6E6"/>
                </a:solidFill>
                <a:latin typeface="宋体"/>
                <a:cs typeface="宋体"/>
              </a:rPr>
              <a:t>镂</a:t>
            </a:r>
            <a:endParaRPr sz="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5940" y="1645920"/>
            <a:ext cx="8314055" cy="402462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635000" indent="-342900">
              <a:lnSpc>
                <a:spcPct val="100000"/>
              </a:lnSpc>
              <a:spcBef>
                <a:spcPts val="100"/>
              </a:spcBef>
              <a:buClr>
                <a:srgbClr val="0463C1"/>
              </a:buClr>
              <a:buSzPct val="70312"/>
              <a:buFont typeface="Wingdings"/>
              <a:buChar char=""/>
              <a:tabLst>
                <a:tab pos="355600"/>
              </a:tabLst>
            </a:pPr>
            <a:r>
              <a:rPr sz="3200" spc="-5">
                <a:latin typeface="宋体"/>
                <a:cs typeface="宋体"/>
              </a:rPr>
              <a:t>以地名取名：直接引用地名为产品增加了</a:t>
            </a:r>
            <a:r>
              <a:rPr sz="3200" spc="800">
                <a:latin typeface="宋体"/>
                <a:cs typeface="宋体"/>
              </a:rPr>
              <a:t>                </a:t>
            </a:r>
            <a:r>
              <a:rPr sz="3200" spc="-10">
                <a:latin typeface="宋体"/>
                <a:cs typeface="宋体"/>
              </a:rPr>
              <a:t>一定的地域情感。</a:t>
            </a:r>
            <a:endParaRPr sz="32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40"/>
              </a:spcBef>
              <a:buClr>
                <a:srgbClr val="0463C1"/>
              </a:buClr>
              <a:buFont typeface="Wingdings"/>
              <a:buChar char=""/>
            </a:pPr>
            <a:endParaRPr sz="2800">
              <a:latin typeface="宋体"/>
              <a:cs typeface="宋体"/>
            </a:endParaRPr>
          </a:p>
          <a:p>
            <a:pPr marL="355600" marR="5080" indent="812800">
              <a:lnSpc>
                <a:spcPct val="100000"/>
              </a:lnSpc>
            </a:pPr>
            <a:r>
              <a:rPr sz="3200">
                <a:latin typeface="Times New Roman"/>
                <a:cs typeface="Times New Roman"/>
              </a:rPr>
              <a:t>“</a:t>
            </a:r>
            <a:r>
              <a:rPr sz="3200">
                <a:latin typeface="宋体"/>
                <a:cs typeface="宋体"/>
              </a:rPr>
              <a:t>鄂尔多斯</a:t>
            </a:r>
            <a:r>
              <a:rPr sz="3200">
                <a:latin typeface="Times New Roman"/>
                <a:cs typeface="Times New Roman"/>
              </a:rPr>
              <a:t>”</a:t>
            </a:r>
            <a:r>
              <a:rPr sz="3200">
                <a:latin typeface="宋体"/>
                <a:cs typeface="宋体"/>
              </a:rPr>
              <a:t>、</a:t>
            </a:r>
            <a:r>
              <a:rPr sz="3200">
                <a:latin typeface="Times New Roman"/>
                <a:cs typeface="Times New Roman"/>
              </a:rPr>
              <a:t>“</a:t>
            </a:r>
            <a:r>
              <a:rPr sz="3200">
                <a:latin typeface="宋体"/>
                <a:cs typeface="宋体"/>
              </a:rPr>
              <a:t>天坛</a:t>
            </a:r>
            <a:r>
              <a:rPr sz="3200">
                <a:latin typeface="Times New Roman"/>
                <a:cs typeface="Times New Roman"/>
              </a:rPr>
              <a:t>”</a:t>
            </a:r>
            <a:r>
              <a:rPr sz="3200">
                <a:latin typeface="宋体"/>
                <a:cs typeface="宋体"/>
              </a:rPr>
              <a:t>、</a:t>
            </a:r>
            <a:r>
              <a:rPr sz="3200">
                <a:latin typeface="Times New Roman"/>
                <a:cs typeface="Times New Roman"/>
              </a:rPr>
              <a:t>“</a:t>
            </a:r>
            <a:r>
              <a:rPr sz="3200">
                <a:latin typeface="宋体"/>
                <a:cs typeface="宋体"/>
              </a:rPr>
              <a:t>苏派</a:t>
            </a:r>
            <a:r>
              <a:rPr sz="3200">
                <a:latin typeface="Times New Roman"/>
                <a:cs typeface="Times New Roman"/>
              </a:rPr>
              <a:t>”</a:t>
            </a:r>
            <a:r>
              <a:rPr sz="3200">
                <a:latin typeface="宋体"/>
                <a:cs typeface="宋体"/>
              </a:rPr>
              <a:t>、</a:t>
            </a:r>
            <a:r>
              <a:rPr sz="3200">
                <a:latin typeface="Times New Roman"/>
                <a:cs typeface="Times New Roman"/>
              </a:rPr>
              <a:t>“</a:t>
            </a:r>
            <a:r>
              <a:rPr sz="3200">
                <a:latin typeface="宋体"/>
                <a:cs typeface="宋体"/>
              </a:rPr>
              <a:t>顺美</a:t>
            </a:r>
            <a:r>
              <a:rPr sz="3200">
                <a:latin typeface="Times New Roman"/>
                <a:cs typeface="Times New Roman"/>
              </a:rPr>
              <a:t>”</a:t>
            </a:r>
            <a:r>
              <a:rPr sz="3200" spc="-50">
                <a:latin typeface="宋体"/>
                <a:cs typeface="宋体"/>
              </a:rPr>
              <a:t>、 </a:t>
            </a:r>
            <a:r>
              <a:rPr sz="3200">
                <a:latin typeface="Times New Roman"/>
                <a:cs typeface="Times New Roman"/>
              </a:rPr>
              <a:t>“</a:t>
            </a:r>
            <a:r>
              <a:rPr sz="3200">
                <a:latin typeface="宋体"/>
                <a:cs typeface="宋体"/>
              </a:rPr>
              <a:t>福建大帝</a:t>
            </a:r>
            <a:r>
              <a:rPr sz="3200">
                <a:latin typeface="Times New Roman"/>
                <a:cs typeface="Times New Roman"/>
              </a:rPr>
              <a:t>”</a:t>
            </a:r>
            <a:r>
              <a:rPr sz="3200" spc="-50">
                <a:latin typeface="宋体"/>
                <a:cs typeface="宋体"/>
              </a:rPr>
              <a:t>。</a:t>
            </a:r>
            <a:endParaRPr sz="3200">
              <a:latin typeface="宋体"/>
              <a:cs typeface="宋体"/>
            </a:endParaRPr>
          </a:p>
          <a:p>
            <a:pPr marL="355600" marR="320040" indent="-342900">
              <a:lnSpc>
                <a:spcPct val="102699"/>
              </a:lnSpc>
              <a:spcBef>
                <a:spcPts val="665"/>
              </a:spcBef>
              <a:buClr>
                <a:srgbClr val="0463C1"/>
              </a:buClr>
              <a:buSzPct val="70312"/>
              <a:buFont typeface="Wingdings"/>
              <a:buChar char=""/>
              <a:tabLst>
                <a:tab pos="355600"/>
              </a:tabLst>
            </a:pPr>
            <a:r>
              <a:rPr sz="3200">
                <a:latin typeface="宋体"/>
                <a:cs typeface="宋体"/>
              </a:rPr>
              <a:t>但像</a:t>
            </a:r>
            <a:r>
              <a:rPr sz="3200">
                <a:latin typeface="Times New Roman"/>
                <a:cs typeface="Times New Roman"/>
              </a:rPr>
              <a:t>“</a:t>
            </a:r>
            <a:r>
              <a:rPr sz="3200">
                <a:latin typeface="宋体"/>
                <a:cs typeface="宋体"/>
              </a:rPr>
              <a:t>南街村</a:t>
            </a:r>
            <a:r>
              <a:rPr sz="3200">
                <a:latin typeface="Times New Roman"/>
                <a:cs typeface="Times New Roman"/>
              </a:rPr>
              <a:t>”</a:t>
            </a:r>
            <a:r>
              <a:rPr sz="3200">
                <a:latin typeface="宋体"/>
                <a:cs typeface="宋体"/>
              </a:rPr>
              <a:t>、</a:t>
            </a:r>
            <a:r>
              <a:rPr sz="3200">
                <a:latin typeface="Times New Roman"/>
                <a:cs typeface="Times New Roman"/>
              </a:rPr>
              <a:t>“</a:t>
            </a:r>
            <a:r>
              <a:rPr sz="3200">
                <a:latin typeface="宋体"/>
                <a:cs typeface="宋体"/>
              </a:rPr>
              <a:t>王佐</a:t>
            </a:r>
            <a:r>
              <a:rPr sz="3200">
                <a:latin typeface="Times New Roman"/>
                <a:cs typeface="Times New Roman"/>
              </a:rPr>
              <a:t>”</a:t>
            </a:r>
            <a:r>
              <a:rPr sz="3200" spc="-10">
                <a:latin typeface="宋体"/>
                <a:cs typeface="宋体"/>
              </a:rPr>
              <a:t>这样以村庄取名的品</a:t>
            </a:r>
            <a:r>
              <a:rPr sz="3200" spc="-5">
                <a:latin typeface="宋体"/>
                <a:cs typeface="宋体"/>
              </a:rPr>
              <a:t>牌，如果进行全国化，甚至国际化销售，</a:t>
            </a:r>
            <a:r>
              <a:rPr sz="3200" spc="800">
                <a:latin typeface="宋体"/>
                <a:cs typeface="宋体"/>
              </a:rPr>
              <a:t>                </a:t>
            </a:r>
            <a:r>
              <a:rPr sz="3200" spc="-5">
                <a:latin typeface="宋体"/>
                <a:cs typeface="宋体"/>
              </a:rPr>
              <a:t>提升品牌高度时就会受到名称的制约。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80"/>
              </a:lnSpc>
            </a:pPr>
            <a:r>
              <a:rPr spc="-10"/>
              <a:t>路漫漫其悠远</a:t>
            </a:r>
          </a:p>
          <a:p>
            <a:pPr marL="12700">
              <a:lnSpc>
                <a:spcPts val="880"/>
              </a:lnSpc>
            </a:pPr>
            <a:r>
              <a:rPr sz="800" spc="-10">
                <a:solidFill>
                  <a:srgbClr val="E7E6E6"/>
                </a:solidFill>
                <a:latin typeface="宋体"/>
                <a:cs typeface="宋体"/>
              </a:rPr>
              <a:t>锲而不舍，金石可</a:t>
            </a:r>
            <a:r>
              <a:rPr sz="800" spc="-50">
                <a:solidFill>
                  <a:srgbClr val="E7E6E6"/>
                </a:solidFill>
                <a:latin typeface="宋体"/>
                <a:cs typeface="宋体"/>
              </a:rPr>
              <a:t>镂</a:t>
            </a:r>
            <a:endParaRPr sz="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3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5940" y="1495031"/>
            <a:ext cx="8087995" cy="3270885"/>
          </a:xfrm>
          <a:prstGeom prst="rect">
            <a:avLst/>
          </a:prstGeom>
        </p:spPr>
        <p:txBody>
          <a:bodyPr vert="horz" wrap="square" lIns="0" tIns="13652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75"/>
              </a:spcBef>
              <a:buClr>
                <a:srgbClr val="0463C1"/>
              </a:buClr>
              <a:buSzPct val="70312"/>
              <a:buFont typeface="Wingdings"/>
              <a:buChar char=""/>
              <a:tabLst>
                <a:tab pos="355600"/>
              </a:tabLst>
            </a:pPr>
            <a:r>
              <a:rPr sz="3200" spc="320">
                <a:latin typeface="MS Gothic"/>
                <a:cs typeface="MS Gothic"/>
              </a:rPr>
              <a:t>⑦</a:t>
            </a:r>
            <a:r>
              <a:rPr sz="3200" spc="-10">
                <a:latin typeface="宋体"/>
                <a:cs typeface="宋体"/>
              </a:rPr>
              <a:t>以动植物取名：</a:t>
            </a:r>
            <a:endParaRPr sz="3200">
              <a:latin typeface="宋体"/>
              <a:cs typeface="宋体"/>
            </a:endParaRPr>
          </a:p>
          <a:p>
            <a:pPr marL="355600" marR="408940" indent="-342900">
              <a:lnSpc>
                <a:spcPct val="100000"/>
              </a:lnSpc>
              <a:spcBef>
                <a:spcPts val="980"/>
              </a:spcBef>
              <a:buClr>
                <a:srgbClr val="0463C1"/>
              </a:buClr>
              <a:buSzPct val="70312"/>
              <a:buFont typeface="Wingdings"/>
              <a:buChar char=""/>
              <a:tabLst>
                <a:tab pos="355600"/>
              </a:tabLst>
            </a:pPr>
            <a:r>
              <a:rPr sz="3200" spc="-5">
                <a:latin typeface="宋体"/>
                <a:cs typeface="宋体"/>
              </a:rPr>
              <a:t>一般以故事丰富、外观特征突出的动物和美好象征的植物来命名。</a:t>
            </a:r>
            <a:endParaRPr sz="32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560"/>
              </a:spcBef>
              <a:buClr>
                <a:srgbClr val="0463C1"/>
              </a:buClr>
              <a:buSzPct val="70312"/>
              <a:buFont typeface="Wingdings"/>
              <a:buChar char=""/>
              <a:tabLst>
                <a:tab pos="355600"/>
              </a:tabLst>
            </a:pPr>
            <a:r>
              <a:rPr sz="3200">
                <a:latin typeface="Times New Roman"/>
                <a:cs typeface="Times New Roman"/>
              </a:rPr>
              <a:t>“</a:t>
            </a:r>
            <a:r>
              <a:rPr sz="3200">
                <a:latin typeface="宋体"/>
                <a:cs typeface="宋体"/>
              </a:rPr>
              <a:t>鳄鱼</a:t>
            </a:r>
            <a:r>
              <a:rPr sz="3200">
                <a:latin typeface="Times New Roman"/>
                <a:cs typeface="Times New Roman"/>
              </a:rPr>
              <a:t>”</a:t>
            </a:r>
            <a:r>
              <a:rPr sz="3200">
                <a:latin typeface="宋体"/>
                <a:cs typeface="宋体"/>
              </a:rPr>
              <a:t>、</a:t>
            </a:r>
            <a:r>
              <a:rPr sz="3200">
                <a:latin typeface="Times New Roman"/>
                <a:cs typeface="Times New Roman"/>
              </a:rPr>
              <a:t>“</a:t>
            </a:r>
            <a:r>
              <a:rPr sz="3200">
                <a:latin typeface="宋体"/>
                <a:cs typeface="宋体"/>
              </a:rPr>
              <a:t>啄木鸟</a:t>
            </a:r>
            <a:r>
              <a:rPr sz="3200">
                <a:latin typeface="Times New Roman"/>
                <a:cs typeface="Times New Roman"/>
              </a:rPr>
              <a:t>”</a:t>
            </a:r>
            <a:r>
              <a:rPr sz="3200">
                <a:latin typeface="宋体"/>
                <a:cs typeface="宋体"/>
              </a:rPr>
              <a:t>、</a:t>
            </a:r>
            <a:r>
              <a:rPr sz="3200">
                <a:latin typeface="Times New Roman"/>
                <a:cs typeface="Times New Roman"/>
              </a:rPr>
              <a:t>“</a:t>
            </a:r>
            <a:r>
              <a:rPr sz="3200">
                <a:latin typeface="宋体"/>
                <a:cs typeface="宋体"/>
              </a:rPr>
              <a:t>袋鼠</a:t>
            </a:r>
            <a:r>
              <a:rPr sz="3200">
                <a:latin typeface="Times New Roman"/>
                <a:cs typeface="Times New Roman"/>
              </a:rPr>
              <a:t>”</a:t>
            </a:r>
            <a:r>
              <a:rPr sz="3200">
                <a:latin typeface="宋体"/>
                <a:cs typeface="宋体"/>
              </a:rPr>
              <a:t>、</a:t>
            </a:r>
            <a:r>
              <a:rPr sz="3200">
                <a:latin typeface="Times New Roman"/>
                <a:cs typeface="Times New Roman"/>
              </a:rPr>
              <a:t>“</a:t>
            </a:r>
            <a:r>
              <a:rPr sz="3200">
                <a:latin typeface="宋体"/>
                <a:cs typeface="宋体"/>
              </a:rPr>
              <a:t>灰鼠</a:t>
            </a:r>
            <a:r>
              <a:rPr sz="3200">
                <a:latin typeface="Times New Roman"/>
                <a:cs typeface="Times New Roman"/>
              </a:rPr>
              <a:t>”</a:t>
            </a:r>
            <a:r>
              <a:rPr sz="3200">
                <a:latin typeface="宋体"/>
                <a:cs typeface="宋体"/>
              </a:rPr>
              <a:t>、</a:t>
            </a:r>
            <a:r>
              <a:rPr sz="3200">
                <a:latin typeface="Times New Roman"/>
                <a:cs typeface="Times New Roman"/>
              </a:rPr>
              <a:t>“</a:t>
            </a:r>
            <a:r>
              <a:rPr sz="3200" spc="-50">
                <a:latin typeface="宋体"/>
                <a:cs typeface="宋体"/>
              </a:rPr>
              <a:t>金</a:t>
            </a:r>
            <a:endParaRPr sz="3200">
              <a:latin typeface="宋体"/>
              <a:cs typeface="宋体"/>
            </a:endParaRPr>
          </a:p>
          <a:p>
            <a:pPr marL="355600">
              <a:lnSpc>
                <a:spcPct val="100000"/>
              </a:lnSpc>
            </a:pPr>
            <a:r>
              <a:rPr sz="3200">
                <a:latin typeface="宋体"/>
                <a:cs typeface="宋体"/>
              </a:rPr>
              <a:t>羊</a:t>
            </a:r>
            <a:r>
              <a:rPr sz="3200">
                <a:latin typeface="Times New Roman"/>
                <a:cs typeface="Times New Roman"/>
              </a:rPr>
              <a:t>”</a:t>
            </a:r>
            <a:r>
              <a:rPr sz="3200">
                <a:latin typeface="宋体"/>
                <a:cs typeface="宋体"/>
              </a:rPr>
              <a:t>、</a:t>
            </a:r>
            <a:r>
              <a:rPr sz="3200">
                <a:latin typeface="Times New Roman"/>
                <a:cs typeface="Times New Roman"/>
              </a:rPr>
              <a:t>“</a:t>
            </a:r>
            <a:r>
              <a:rPr sz="3200">
                <a:latin typeface="宋体"/>
                <a:cs typeface="宋体"/>
              </a:rPr>
              <a:t>七匹狼</a:t>
            </a:r>
            <a:r>
              <a:rPr sz="3200">
                <a:latin typeface="Times New Roman"/>
                <a:cs typeface="Times New Roman"/>
              </a:rPr>
              <a:t>”</a:t>
            </a:r>
            <a:r>
              <a:rPr sz="3200">
                <a:latin typeface="宋体"/>
                <a:cs typeface="宋体"/>
              </a:rPr>
              <a:t>、</a:t>
            </a:r>
            <a:r>
              <a:rPr sz="3200">
                <a:latin typeface="Times New Roman"/>
                <a:cs typeface="Times New Roman"/>
              </a:rPr>
              <a:t>“</a:t>
            </a:r>
            <a:r>
              <a:rPr sz="3200">
                <a:latin typeface="宋体"/>
                <a:cs typeface="宋体"/>
              </a:rPr>
              <a:t>海螺</a:t>
            </a:r>
            <a:r>
              <a:rPr sz="3200">
                <a:latin typeface="Times New Roman"/>
                <a:cs typeface="Times New Roman"/>
              </a:rPr>
              <a:t>”</a:t>
            </a:r>
            <a:r>
              <a:rPr sz="3200">
                <a:latin typeface="宋体"/>
                <a:cs typeface="宋体"/>
              </a:rPr>
              <a:t>、</a:t>
            </a:r>
            <a:r>
              <a:rPr sz="3200">
                <a:latin typeface="Times New Roman"/>
                <a:cs typeface="Times New Roman"/>
              </a:rPr>
              <a:t>“</a:t>
            </a:r>
            <a:r>
              <a:rPr sz="3200">
                <a:latin typeface="宋体"/>
                <a:cs typeface="宋体"/>
              </a:rPr>
              <a:t>鹿王</a:t>
            </a:r>
            <a:r>
              <a:rPr sz="3200">
                <a:latin typeface="Times New Roman"/>
                <a:cs typeface="Times New Roman"/>
              </a:rPr>
              <a:t>”</a:t>
            </a:r>
            <a:r>
              <a:rPr sz="3200">
                <a:latin typeface="宋体"/>
                <a:cs typeface="宋体"/>
              </a:rPr>
              <a:t>；</a:t>
            </a:r>
            <a:r>
              <a:rPr sz="3200">
                <a:latin typeface="Times New Roman"/>
                <a:cs typeface="Times New Roman"/>
              </a:rPr>
              <a:t>“</a:t>
            </a:r>
            <a:r>
              <a:rPr sz="3200">
                <a:latin typeface="宋体"/>
                <a:cs typeface="宋体"/>
              </a:rPr>
              <a:t>春竹</a:t>
            </a:r>
            <a:r>
              <a:rPr sz="3200">
                <a:latin typeface="Times New Roman"/>
                <a:cs typeface="Times New Roman"/>
              </a:rPr>
              <a:t>”</a:t>
            </a:r>
            <a:r>
              <a:rPr sz="3200" spc="-50">
                <a:latin typeface="宋体"/>
                <a:cs typeface="宋体"/>
              </a:rPr>
              <a:t>、</a:t>
            </a:r>
            <a:endParaRPr sz="3200">
              <a:latin typeface="宋体"/>
              <a:cs typeface="宋体"/>
            </a:endParaRPr>
          </a:p>
          <a:p>
            <a:pPr marL="355600">
              <a:lnSpc>
                <a:spcPct val="100000"/>
              </a:lnSpc>
            </a:pPr>
            <a:r>
              <a:rPr sz="3200">
                <a:latin typeface="Times New Roman"/>
                <a:cs typeface="Times New Roman"/>
              </a:rPr>
              <a:t>“</a:t>
            </a:r>
            <a:r>
              <a:rPr sz="3200">
                <a:latin typeface="宋体"/>
                <a:cs typeface="宋体"/>
              </a:rPr>
              <a:t>薰衣草</a:t>
            </a:r>
            <a:r>
              <a:rPr sz="3200">
                <a:latin typeface="Times New Roman"/>
                <a:cs typeface="Times New Roman"/>
              </a:rPr>
              <a:t>”</a:t>
            </a:r>
            <a:r>
              <a:rPr sz="3200">
                <a:latin typeface="宋体"/>
                <a:cs typeface="宋体"/>
              </a:rPr>
              <a:t>、</a:t>
            </a:r>
            <a:r>
              <a:rPr sz="3200">
                <a:latin typeface="Times New Roman"/>
                <a:cs typeface="Times New Roman"/>
              </a:rPr>
              <a:t>“</a:t>
            </a:r>
            <a:r>
              <a:rPr sz="3200">
                <a:latin typeface="宋体"/>
                <a:cs typeface="宋体"/>
              </a:rPr>
              <a:t>相思叶</a:t>
            </a:r>
            <a:r>
              <a:rPr sz="3200">
                <a:latin typeface="Times New Roman"/>
                <a:cs typeface="Times New Roman"/>
              </a:rPr>
              <a:t>”</a:t>
            </a:r>
            <a:r>
              <a:rPr sz="3200">
                <a:latin typeface="宋体"/>
                <a:cs typeface="宋体"/>
              </a:rPr>
              <a:t>、</a:t>
            </a:r>
            <a:r>
              <a:rPr sz="3200">
                <a:latin typeface="Times New Roman"/>
                <a:cs typeface="Times New Roman"/>
              </a:rPr>
              <a:t>“</a:t>
            </a:r>
            <a:r>
              <a:rPr sz="3200">
                <a:latin typeface="宋体"/>
                <a:cs typeface="宋体"/>
              </a:rPr>
              <a:t>苹果</a:t>
            </a:r>
            <a:r>
              <a:rPr sz="3200" spc="-10">
                <a:latin typeface="Times New Roman"/>
                <a:cs typeface="Times New Roman"/>
              </a:rPr>
              <a:t>”</a:t>
            </a:r>
            <a:r>
              <a:rPr sz="3200" spc="-10">
                <a:latin typeface="宋体"/>
                <a:cs typeface="宋体"/>
              </a:rPr>
              <a:t>（</a:t>
            </a:r>
            <a:r>
              <a:rPr sz="3200" spc="-10">
                <a:latin typeface="Times New Roman"/>
                <a:cs typeface="Times New Roman"/>
              </a:rPr>
              <a:t>Apple</a:t>
            </a:r>
            <a:r>
              <a:rPr sz="3200" spc="-10">
                <a:latin typeface="宋体"/>
                <a:cs typeface="宋体"/>
              </a:rPr>
              <a:t>）</a:t>
            </a:r>
            <a:r>
              <a:rPr sz="3200" spc="-50">
                <a:latin typeface="宋体"/>
                <a:cs typeface="宋体"/>
              </a:rPr>
              <a:t>。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80"/>
              </a:lnSpc>
            </a:pPr>
            <a:r>
              <a:rPr spc="-10"/>
              <a:t>路漫漫其悠远</a:t>
            </a:r>
          </a:p>
          <a:p>
            <a:pPr marL="12700">
              <a:lnSpc>
                <a:spcPts val="880"/>
              </a:lnSpc>
            </a:pPr>
            <a:r>
              <a:rPr sz="800" spc="-10">
                <a:solidFill>
                  <a:srgbClr val="E7E6E6"/>
                </a:solidFill>
                <a:latin typeface="宋体"/>
                <a:cs typeface="宋体"/>
              </a:rPr>
              <a:t>锲而不舍，金石可</a:t>
            </a:r>
            <a:r>
              <a:rPr sz="800" spc="-50">
                <a:solidFill>
                  <a:srgbClr val="E7E6E6"/>
                </a:solidFill>
                <a:latin typeface="宋体"/>
                <a:cs typeface="宋体"/>
              </a:rPr>
              <a:t>镂</a:t>
            </a:r>
            <a:endParaRPr sz="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3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48640" y="1644332"/>
            <a:ext cx="7968615" cy="433514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342265" indent="-342265">
              <a:lnSpc>
                <a:spcPct val="99300"/>
              </a:lnSpc>
              <a:spcBef>
                <a:spcPts val="120"/>
              </a:spcBef>
              <a:buClr>
                <a:srgbClr val="0463C1"/>
              </a:buClr>
              <a:buSzPct val="71428"/>
              <a:buFont typeface="Wingdings"/>
              <a:buChar char=""/>
              <a:tabLst>
                <a:tab pos="342265"/>
                <a:tab pos="342900"/>
              </a:tabLst>
            </a:pPr>
            <a:r>
              <a:rPr sz="2800" spc="-5">
                <a:latin typeface="宋体"/>
                <a:cs typeface="宋体"/>
              </a:rPr>
              <a:t>功效法。就是用产品功效为品牌命名，使消费者</a:t>
            </a:r>
            <a:r>
              <a:rPr sz="2800">
                <a:latin typeface="宋体"/>
                <a:cs typeface="宋体"/>
              </a:rPr>
              <a:t>能够通过品牌对产品功效产生认同。如</a:t>
            </a:r>
            <a:r>
              <a:rPr sz="2800">
                <a:latin typeface="Times New Roman"/>
                <a:cs typeface="Times New Roman"/>
              </a:rPr>
              <a:t>“</a:t>
            </a:r>
            <a:r>
              <a:rPr sz="2800">
                <a:latin typeface="宋体"/>
                <a:cs typeface="宋体"/>
              </a:rPr>
              <a:t>脑轻松</a:t>
            </a:r>
            <a:r>
              <a:rPr sz="2800" spc="-50">
                <a:latin typeface="Times New Roman"/>
                <a:cs typeface="Times New Roman"/>
              </a:rPr>
              <a:t>”</a:t>
            </a:r>
            <a:r>
              <a:rPr sz="2800">
                <a:latin typeface="宋体"/>
                <a:cs typeface="宋体"/>
              </a:rPr>
              <a:t>就是一种</a:t>
            </a:r>
            <a:r>
              <a:rPr sz="2800">
                <a:latin typeface="Times New Roman"/>
                <a:cs typeface="Times New Roman"/>
              </a:rPr>
              <a:t>“</a:t>
            </a:r>
            <a:r>
              <a:rPr sz="2800">
                <a:latin typeface="宋体"/>
                <a:cs typeface="宋体"/>
              </a:rPr>
              <a:t>健脑益智</a:t>
            </a:r>
            <a:r>
              <a:rPr sz="2800">
                <a:latin typeface="Times New Roman"/>
                <a:cs typeface="Times New Roman"/>
              </a:rPr>
              <a:t>”</a:t>
            </a:r>
            <a:r>
              <a:rPr sz="2800">
                <a:latin typeface="宋体"/>
                <a:cs typeface="宋体"/>
              </a:rPr>
              <a:t>的营养口服液的品牌：</a:t>
            </a:r>
            <a:r>
              <a:rPr sz="2800">
                <a:latin typeface="Times New Roman"/>
                <a:cs typeface="Times New Roman"/>
              </a:rPr>
              <a:t>“</a:t>
            </a:r>
            <a:r>
              <a:rPr sz="2800" spc="-25">
                <a:latin typeface="宋体"/>
                <a:cs typeface="宋体"/>
              </a:rPr>
              <a:t>飘柔</a:t>
            </a:r>
            <a:r>
              <a:rPr sz="2800" spc="-50">
                <a:latin typeface="宋体"/>
                <a:cs typeface="宋体"/>
              </a:rPr>
              <a:t> </a:t>
            </a:r>
            <a:r>
              <a:rPr sz="2800">
                <a:latin typeface="Times New Roman"/>
                <a:cs typeface="Times New Roman"/>
              </a:rPr>
              <a:t>”</a:t>
            </a:r>
            <a:r>
              <a:rPr sz="2800" spc="-5">
                <a:latin typeface="宋体"/>
                <a:cs typeface="宋体"/>
              </a:rPr>
              <a:t>洗发水，以产品致力于让使用者拥有飘逸柔顺的</a:t>
            </a:r>
            <a:r>
              <a:rPr sz="2800">
                <a:latin typeface="宋体"/>
                <a:cs typeface="宋体"/>
              </a:rPr>
              <a:t>秀发而命名：</a:t>
            </a:r>
            <a:r>
              <a:rPr sz="2800">
                <a:latin typeface="Times New Roman"/>
                <a:cs typeface="Times New Roman"/>
              </a:rPr>
              <a:t>“</a:t>
            </a:r>
            <a:r>
              <a:rPr sz="2800">
                <a:latin typeface="宋体"/>
                <a:cs typeface="宋体"/>
              </a:rPr>
              <a:t>康齿灵</a:t>
            </a:r>
            <a:r>
              <a:rPr sz="2800">
                <a:latin typeface="Times New Roman"/>
                <a:cs typeface="Times New Roman"/>
              </a:rPr>
              <a:t>”</a:t>
            </a:r>
            <a:r>
              <a:rPr sz="2800">
                <a:latin typeface="宋体"/>
                <a:cs typeface="宋体"/>
              </a:rPr>
              <a:t>、</a:t>
            </a:r>
            <a:r>
              <a:rPr sz="2800">
                <a:latin typeface="Times New Roman"/>
                <a:cs typeface="Times New Roman"/>
              </a:rPr>
              <a:t>“</a:t>
            </a:r>
            <a:r>
              <a:rPr sz="2800">
                <a:latin typeface="宋体"/>
                <a:cs typeface="宋体"/>
              </a:rPr>
              <a:t>六必治</a:t>
            </a:r>
            <a:r>
              <a:rPr sz="2800">
                <a:latin typeface="Times New Roman"/>
                <a:cs typeface="Times New Roman"/>
              </a:rPr>
              <a:t>”</a:t>
            </a:r>
            <a:r>
              <a:rPr sz="2800" spc="-10">
                <a:latin typeface="宋体"/>
                <a:cs typeface="宋体"/>
              </a:rPr>
              <a:t>牙膏，则是用</a:t>
            </a:r>
            <a:r>
              <a:rPr sz="2800" spc="-5">
                <a:latin typeface="宋体"/>
                <a:cs typeface="宋体"/>
              </a:rPr>
              <a:t>牙膏对牙齿的防治功效来进行品牌命名的。运用功效法命名品牌，可以使消费者看到品牌名称，</a:t>
            </a:r>
            <a:r>
              <a:rPr sz="2800">
                <a:latin typeface="宋体"/>
                <a:cs typeface="宋体"/>
              </a:rPr>
              <a:t>就联想起产品的功能与效果。诸如此类还有</a:t>
            </a:r>
            <a:r>
              <a:rPr sz="2800">
                <a:latin typeface="Times New Roman"/>
                <a:cs typeface="Times New Roman"/>
              </a:rPr>
              <a:t>“</a:t>
            </a:r>
            <a:r>
              <a:rPr sz="2800" spc="-25">
                <a:latin typeface="宋体"/>
                <a:cs typeface="宋体"/>
              </a:rPr>
              <a:t>快译</a:t>
            </a:r>
            <a:r>
              <a:rPr sz="2800">
                <a:latin typeface="宋体"/>
                <a:cs typeface="宋体"/>
              </a:rPr>
              <a:t>通</a:t>
            </a:r>
            <a:r>
              <a:rPr sz="2800">
                <a:latin typeface="Times New Roman"/>
                <a:cs typeface="Times New Roman"/>
              </a:rPr>
              <a:t>”</a:t>
            </a:r>
            <a:r>
              <a:rPr sz="2800">
                <a:latin typeface="宋体"/>
                <a:cs typeface="宋体"/>
              </a:rPr>
              <a:t>、</a:t>
            </a:r>
            <a:r>
              <a:rPr sz="2800">
                <a:latin typeface="Times New Roman"/>
                <a:cs typeface="Times New Roman"/>
              </a:rPr>
              <a:t>“</a:t>
            </a:r>
            <a:r>
              <a:rPr sz="2800">
                <a:latin typeface="宋体"/>
                <a:cs typeface="宋体"/>
              </a:rPr>
              <a:t>快</a:t>
            </a:r>
            <a:r>
              <a:rPr sz="2800">
                <a:latin typeface="Times New Roman"/>
                <a:cs typeface="Times New Roman"/>
              </a:rPr>
              <a:t>e</a:t>
            </a:r>
            <a:r>
              <a:rPr sz="2800">
                <a:latin typeface="宋体"/>
                <a:cs typeface="宋体"/>
              </a:rPr>
              <a:t>点</a:t>
            </a:r>
            <a:r>
              <a:rPr sz="2800">
                <a:latin typeface="Times New Roman"/>
                <a:cs typeface="Times New Roman"/>
              </a:rPr>
              <a:t>”</a:t>
            </a:r>
            <a:r>
              <a:rPr sz="2800">
                <a:latin typeface="宋体"/>
                <a:cs typeface="宋体"/>
              </a:rPr>
              <a:t>、</a:t>
            </a:r>
            <a:r>
              <a:rPr sz="2800">
                <a:latin typeface="Times New Roman"/>
                <a:cs typeface="Times New Roman"/>
              </a:rPr>
              <a:t>“</a:t>
            </a:r>
            <a:r>
              <a:rPr sz="2800">
                <a:latin typeface="宋体"/>
                <a:cs typeface="宋体"/>
              </a:rPr>
              <a:t>好记星</a:t>
            </a:r>
            <a:r>
              <a:rPr sz="2800">
                <a:latin typeface="Times New Roman"/>
                <a:cs typeface="Times New Roman"/>
              </a:rPr>
              <a:t>”</a:t>
            </a:r>
            <a:r>
              <a:rPr sz="2800">
                <a:latin typeface="宋体"/>
                <a:cs typeface="宋体"/>
              </a:rPr>
              <a:t>、</a:t>
            </a:r>
            <a:r>
              <a:rPr sz="2800">
                <a:latin typeface="Times New Roman"/>
                <a:cs typeface="Times New Roman"/>
              </a:rPr>
              <a:t>“</a:t>
            </a:r>
            <a:r>
              <a:rPr sz="2800">
                <a:latin typeface="宋体"/>
                <a:cs typeface="宋体"/>
              </a:rPr>
              <a:t>泻痢停</a:t>
            </a:r>
            <a:r>
              <a:rPr sz="2800">
                <a:latin typeface="Times New Roman"/>
                <a:cs typeface="Times New Roman"/>
              </a:rPr>
              <a:t>”</a:t>
            </a:r>
            <a:r>
              <a:rPr sz="2800" spc="-20">
                <a:latin typeface="宋体"/>
                <a:cs typeface="宋体"/>
              </a:rPr>
              <a:t>等等。</a:t>
            </a:r>
            <a:endParaRPr sz="28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1475"/>
              </a:spcBef>
            </a:pPr>
            <a:r>
              <a:rPr sz="2000" spc="5">
                <a:solidFill>
                  <a:srgbClr val="0463C1"/>
                </a:solidFill>
                <a:latin typeface="Wingdings"/>
                <a:cs typeface="Wingdings"/>
              </a:rPr>
              <a:t></a:t>
            </a:r>
            <a:endParaRPr sz="2000">
              <a:latin typeface="Wingdings"/>
              <a:cs typeface="Wingdings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80"/>
              </a:lnSpc>
            </a:pPr>
            <a:r>
              <a:rPr spc="-10"/>
              <a:t>路漫漫其悠远</a:t>
            </a:r>
          </a:p>
          <a:p>
            <a:pPr marL="12700">
              <a:lnSpc>
                <a:spcPts val="880"/>
              </a:lnSpc>
            </a:pPr>
            <a:r>
              <a:rPr sz="800" spc="-10">
                <a:solidFill>
                  <a:srgbClr val="E7E6E6"/>
                </a:solidFill>
                <a:latin typeface="宋体"/>
                <a:cs typeface="宋体"/>
              </a:rPr>
              <a:t>锲而不舍，金石可</a:t>
            </a:r>
            <a:r>
              <a:rPr sz="800" spc="-50">
                <a:solidFill>
                  <a:srgbClr val="E7E6E6"/>
                </a:solidFill>
                <a:latin typeface="宋体"/>
                <a:cs typeface="宋体"/>
              </a:rPr>
              <a:t>镂</a:t>
            </a:r>
            <a:endParaRPr sz="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3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48640" y="1611769"/>
            <a:ext cx="8126730" cy="4337050"/>
          </a:xfrm>
          <a:prstGeom prst="rect">
            <a:avLst/>
          </a:prstGeom>
        </p:spPr>
        <p:txBody>
          <a:bodyPr vert="horz" wrap="square" lIns="0" tIns="55244" rIns="0" bIns="0" rtlCol="0">
            <a:spAutoFit/>
          </a:bodyPr>
          <a:lstStyle/>
          <a:p>
            <a:pPr marL="342265" indent="-342265">
              <a:lnSpc>
                <a:spcPct val="90000"/>
              </a:lnSpc>
              <a:spcBef>
                <a:spcPts val="434"/>
              </a:spcBef>
              <a:buClr>
                <a:srgbClr val="0463C1"/>
              </a:buClr>
              <a:buSzPct val="71428"/>
              <a:buFont typeface="Wingdings"/>
              <a:buChar char=""/>
              <a:tabLst>
                <a:tab pos="342265"/>
                <a:tab pos="342900"/>
              </a:tabLst>
            </a:pPr>
            <a:r>
              <a:rPr sz="2800" spc="-5">
                <a:latin typeface="宋体"/>
                <a:cs typeface="宋体"/>
              </a:rPr>
              <a:t>价值法。就是把企业追求的凝练语言，来为品牌命名，使消费者看到产品品牌，就能感受到企业</a:t>
            </a:r>
            <a:r>
              <a:rPr sz="2800">
                <a:latin typeface="宋体"/>
                <a:cs typeface="宋体"/>
              </a:rPr>
              <a:t>的价值观念。如上海</a:t>
            </a:r>
            <a:r>
              <a:rPr sz="2800">
                <a:latin typeface="Times New Roman"/>
                <a:cs typeface="Times New Roman"/>
              </a:rPr>
              <a:t>“</a:t>
            </a:r>
            <a:r>
              <a:rPr sz="2800">
                <a:latin typeface="宋体"/>
                <a:cs typeface="宋体"/>
              </a:rPr>
              <a:t>盛大</a:t>
            </a:r>
            <a:r>
              <a:rPr sz="2800">
                <a:latin typeface="Times New Roman"/>
                <a:cs typeface="Times New Roman"/>
              </a:rPr>
              <a:t>”</a:t>
            </a:r>
            <a:r>
              <a:rPr sz="2800" spc="-5">
                <a:latin typeface="宋体"/>
                <a:cs typeface="宋体"/>
              </a:rPr>
              <a:t>网络发展有限公司、湖</a:t>
            </a:r>
            <a:r>
              <a:rPr sz="2800">
                <a:latin typeface="宋体"/>
                <a:cs typeface="宋体"/>
              </a:rPr>
              <a:t>南</a:t>
            </a:r>
            <a:r>
              <a:rPr sz="2800">
                <a:latin typeface="Times New Roman"/>
                <a:cs typeface="Times New Roman"/>
              </a:rPr>
              <a:t>“</a:t>
            </a:r>
            <a:r>
              <a:rPr sz="2800">
                <a:latin typeface="宋体"/>
                <a:cs typeface="宋体"/>
              </a:rPr>
              <a:t>远大</a:t>
            </a:r>
            <a:r>
              <a:rPr sz="2800">
                <a:latin typeface="Times New Roman"/>
                <a:cs typeface="Times New Roman"/>
              </a:rPr>
              <a:t>”</a:t>
            </a:r>
            <a:r>
              <a:rPr sz="2800" spc="-5">
                <a:latin typeface="宋体"/>
                <a:cs typeface="宋体"/>
              </a:rPr>
              <a:t>企业，突出了企业志存高远的价值追求。</a:t>
            </a:r>
            <a:r>
              <a:rPr sz="2800">
                <a:latin typeface="宋体"/>
                <a:cs typeface="宋体"/>
              </a:rPr>
              <a:t>福建</a:t>
            </a:r>
            <a:r>
              <a:rPr sz="2800">
                <a:latin typeface="Times New Roman"/>
                <a:cs typeface="Times New Roman"/>
              </a:rPr>
              <a:t>“</a:t>
            </a:r>
            <a:r>
              <a:rPr sz="2800">
                <a:latin typeface="宋体"/>
                <a:cs typeface="宋体"/>
              </a:rPr>
              <a:t>兴业</a:t>
            </a:r>
            <a:r>
              <a:rPr sz="2800">
                <a:latin typeface="Times New Roman"/>
                <a:cs typeface="Times New Roman"/>
              </a:rPr>
              <a:t>”</a:t>
            </a:r>
            <a:r>
              <a:rPr sz="2800">
                <a:latin typeface="宋体"/>
                <a:cs typeface="宋体"/>
              </a:rPr>
              <a:t>银行，就体现了</a:t>
            </a:r>
            <a:r>
              <a:rPr sz="2800">
                <a:latin typeface="Times New Roman"/>
                <a:cs typeface="Times New Roman"/>
              </a:rPr>
              <a:t>“</a:t>
            </a:r>
            <a:r>
              <a:rPr sz="2800">
                <a:latin typeface="宋体"/>
                <a:cs typeface="宋体"/>
              </a:rPr>
              <a:t>兴盛事业</a:t>
            </a:r>
            <a:r>
              <a:rPr sz="2800">
                <a:latin typeface="Times New Roman"/>
                <a:cs typeface="Times New Roman"/>
              </a:rPr>
              <a:t>”</a:t>
            </a:r>
            <a:r>
              <a:rPr sz="2800" spc="-15">
                <a:latin typeface="宋体"/>
                <a:cs typeface="宋体"/>
              </a:rPr>
              <a:t>的价 值追</a:t>
            </a:r>
            <a:r>
              <a:rPr sz="2800">
                <a:latin typeface="宋体"/>
                <a:cs typeface="宋体"/>
              </a:rPr>
              <a:t>求。武汉</a:t>
            </a:r>
            <a:r>
              <a:rPr sz="2800">
                <a:latin typeface="Times New Roman"/>
                <a:cs typeface="Times New Roman"/>
              </a:rPr>
              <a:t>“</a:t>
            </a:r>
            <a:r>
              <a:rPr sz="2800">
                <a:latin typeface="宋体"/>
                <a:cs typeface="宋体"/>
              </a:rPr>
              <a:t>健民</a:t>
            </a:r>
            <a:r>
              <a:rPr sz="2800">
                <a:latin typeface="Times New Roman"/>
                <a:cs typeface="Times New Roman"/>
              </a:rPr>
              <a:t>”</a:t>
            </a:r>
            <a:r>
              <a:rPr sz="2800" spc="-5">
                <a:latin typeface="宋体"/>
                <a:cs typeface="宋体"/>
              </a:rPr>
              <a:t>品牌突出了为民众健康服务的企业</a:t>
            </a:r>
            <a:r>
              <a:rPr sz="2800">
                <a:latin typeface="宋体"/>
                <a:cs typeface="宋体"/>
              </a:rPr>
              <a:t>追求。北京</a:t>
            </a:r>
            <a:r>
              <a:rPr sz="2800">
                <a:latin typeface="Times New Roman"/>
                <a:cs typeface="Times New Roman"/>
              </a:rPr>
              <a:t>“</a:t>
            </a:r>
            <a:r>
              <a:rPr sz="2800">
                <a:latin typeface="宋体"/>
                <a:cs typeface="宋体"/>
              </a:rPr>
              <a:t>同仁堂</a:t>
            </a:r>
            <a:r>
              <a:rPr sz="2800">
                <a:latin typeface="Times New Roman"/>
                <a:cs typeface="Times New Roman"/>
              </a:rPr>
              <a:t>”</a:t>
            </a:r>
            <a:r>
              <a:rPr sz="2800">
                <a:latin typeface="宋体"/>
                <a:cs typeface="宋体"/>
              </a:rPr>
              <a:t>、四川</a:t>
            </a:r>
            <a:r>
              <a:rPr sz="2800">
                <a:latin typeface="Times New Roman"/>
                <a:cs typeface="Times New Roman"/>
              </a:rPr>
              <a:t>“</a:t>
            </a:r>
            <a:r>
              <a:rPr sz="2800">
                <a:latin typeface="宋体"/>
                <a:cs typeface="宋体"/>
              </a:rPr>
              <a:t>德仁堂</a:t>
            </a:r>
            <a:r>
              <a:rPr sz="2800">
                <a:latin typeface="Times New Roman"/>
                <a:cs typeface="Times New Roman"/>
              </a:rPr>
              <a:t>”</a:t>
            </a:r>
            <a:r>
              <a:rPr sz="2800" spc="-10">
                <a:latin typeface="宋体"/>
                <a:cs typeface="宋体"/>
              </a:rPr>
              <a:t>品牌，突出了</a:t>
            </a:r>
            <a:r>
              <a:rPr sz="2800">
                <a:latin typeface="Times New Roman"/>
                <a:cs typeface="Times New Roman"/>
              </a:rPr>
              <a:t>“</a:t>
            </a:r>
            <a:r>
              <a:rPr sz="2800">
                <a:latin typeface="宋体"/>
                <a:cs typeface="宋体"/>
              </a:rPr>
              <a:t>同修仁德，济世养生</a:t>
            </a:r>
            <a:r>
              <a:rPr sz="2800">
                <a:latin typeface="Times New Roman"/>
                <a:cs typeface="Times New Roman"/>
              </a:rPr>
              <a:t>”</a:t>
            </a:r>
            <a:r>
              <a:rPr sz="2800" spc="-15">
                <a:latin typeface="宋体"/>
                <a:cs typeface="宋体"/>
              </a:rPr>
              <a:t>的药商追求。因此，运用价</a:t>
            </a:r>
            <a:r>
              <a:rPr sz="2800" spc="-5">
                <a:latin typeface="宋体"/>
                <a:cs typeface="宋体"/>
              </a:rPr>
              <a:t>值法为品牌命名，对消费者迅速感受企业价值观</a:t>
            </a:r>
            <a:r>
              <a:rPr sz="2800" spc="-10">
                <a:latin typeface="宋体"/>
                <a:cs typeface="宋体"/>
              </a:rPr>
              <a:t>具有重要的意义。</a:t>
            </a:r>
            <a:endParaRPr sz="28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970"/>
              </a:spcBef>
            </a:pPr>
            <a:r>
              <a:rPr sz="2000" spc="5">
                <a:solidFill>
                  <a:srgbClr val="0463C1"/>
                </a:solidFill>
                <a:latin typeface="Wingdings"/>
                <a:cs typeface="Wingdings"/>
              </a:rPr>
              <a:t></a:t>
            </a:r>
            <a:endParaRPr sz="2000">
              <a:latin typeface="Wingdings"/>
              <a:cs typeface="Wingdings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80"/>
              </a:lnSpc>
            </a:pPr>
            <a:r>
              <a:rPr spc="-10"/>
              <a:t>路漫漫其悠远</a:t>
            </a:r>
          </a:p>
          <a:p>
            <a:pPr marL="12700">
              <a:lnSpc>
                <a:spcPts val="880"/>
              </a:lnSpc>
            </a:pPr>
            <a:r>
              <a:rPr sz="800" spc="-10">
                <a:solidFill>
                  <a:srgbClr val="E7E6E6"/>
                </a:solidFill>
                <a:latin typeface="宋体"/>
                <a:cs typeface="宋体"/>
              </a:rPr>
              <a:t>锲而不舍，金石可</a:t>
            </a:r>
            <a:r>
              <a:rPr sz="800" spc="-50">
                <a:solidFill>
                  <a:srgbClr val="E7E6E6"/>
                </a:solidFill>
                <a:latin typeface="宋体"/>
                <a:cs typeface="宋体"/>
              </a:rPr>
              <a:t>镂</a:t>
            </a:r>
            <a:endParaRPr sz="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3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5174615" y="3980512"/>
            <a:ext cx="323850" cy="3175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535940" y="1611769"/>
            <a:ext cx="8191500" cy="4292600"/>
          </a:xfrm>
          <a:prstGeom prst="rect">
            <a:avLst/>
          </a:prstGeom>
        </p:spPr>
        <p:txBody>
          <a:bodyPr vert="horz" wrap="square" lIns="0" tIns="55244" rIns="0" bIns="0" rtlCol="0">
            <a:spAutoFit/>
          </a:bodyPr>
          <a:lstStyle/>
          <a:p>
            <a:pPr marL="354965" marR="5080" indent="-342265">
              <a:lnSpc>
                <a:spcPct val="90000"/>
              </a:lnSpc>
              <a:spcBef>
                <a:spcPts val="434"/>
              </a:spcBef>
              <a:buClr>
                <a:srgbClr val="0463C1"/>
              </a:buClr>
              <a:buSzPct val="71428"/>
              <a:buFont typeface="Wingdings"/>
              <a:buChar char=""/>
              <a:tabLst>
                <a:tab pos="354965"/>
                <a:tab pos="355600"/>
              </a:tabLst>
            </a:pPr>
            <a:r>
              <a:rPr sz="2800" spc="-5">
                <a:latin typeface="宋体"/>
                <a:cs typeface="宋体"/>
              </a:rPr>
              <a:t>数字法。就是用数字来为品牌命名，借用人们对</a:t>
            </a:r>
            <a:r>
              <a:rPr sz="2800" spc="-50">
                <a:latin typeface="宋体"/>
                <a:cs typeface="宋体"/>
              </a:rPr>
              <a:t> </a:t>
            </a:r>
            <a:r>
              <a:rPr sz="2800">
                <a:latin typeface="宋体"/>
                <a:cs typeface="宋体"/>
              </a:rPr>
              <a:t>数字的联想效应，促进品牌的特色。如</a:t>
            </a:r>
            <a:r>
              <a:rPr sz="2800">
                <a:latin typeface="Times New Roman"/>
                <a:cs typeface="Times New Roman"/>
              </a:rPr>
              <a:t>“</a:t>
            </a:r>
            <a:r>
              <a:rPr sz="2800" spc="-15">
                <a:latin typeface="宋体"/>
                <a:cs typeface="宋体"/>
              </a:rPr>
              <a:t>三九药业</a:t>
            </a:r>
            <a:r>
              <a:rPr sz="2800" spc="-50">
                <a:latin typeface="宋体"/>
                <a:cs typeface="宋体"/>
              </a:rPr>
              <a:t> </a:t>
            </a:r>
            <a:r>
              <a:rPr sz="2800">
                <a:latin typeface="Times New Roman"/>
                <a:cs typeface="Times New Roman"/>
              </a:rPr>
              <a:t>”</a:t>
            </a:r>
            <a:r>
              <a:rPr sz="2800" spc="-5">
                <a:latin typeface="宋体"/>
                <a:cs typeface="宋体"/>
              </a:rPr>
              <a:t>的品牌含义就是：</a:t>
            </a:r>
            <a:r>
              <a:rPr sz="2800" spc="-10">
                <a:latin typeface="Times New Roman"/>
                <a:cs typeface="Times New Roman"/>
              </a:rPr>
              <a:t>“999”</a:t>
            </a:r>
            <a:r>
              <a:rPr sz="2800" spc="-5">
                <a:latin typeface="宋体"/>
                <a:cs typeface="宋体"/>
              </a:rPr>
              <a:t>健康长久、事业恒久、</a:t>
            </a:r>
            <a:r>
              <a:rPr sz="2800" spc="-50">
                <a:latin typeface="宋体"/>
                <a:cs typeface="宋体"/>
              </a:rPr>
              <a:t> </a:t>
            </a:r>
            <a:r>
              <a:rPr sz="2800">
                <a:latin typeface="宋体"/>
                <a:cs typeface="宋体"/>
              </a:rPr>
              <a:t>友谊永久。</a:t>
            </a:r>
            <a:r>
              <a:rPr sz="2800" spc="-10">
                <a:latin typeface="Times New Roman"/>
                <a:cs typeface="Times New Roman"/>
              </a:rPr>
              <a:t>“7-</a:t>
            </a:r>
            <a:r>
              <a:rPr sz="2800">
                <a:latin typeface="Times New Roman"/>
                <a:cs typeface="Times New Roman"/>
              </a:rPr>
              <a:t>11”</a:t>
            </a:r>
            <a:r>
              <a:rPr sz="2800" spc="-5">
                <a:latin typeface="宋体"/>
                <a:cs typeface="宋体"/>
              </a:rPr>
              <a:t>是世界最大的零售商和便利店</a:t>
            </a:r>
            <a:r>
              <a:rPr sz="2800" spc="-50">
                <a:latin typeface="宋体"/>
                <a:cs typeface="宋体"/>
              </a:rPr>
              <a:t> </a:t>
            </a:r>
            <a:r>
              <a:rPr sz="2800">
                <a:latin typeface="宋体"/>
                <a:cs typeface="宋体"/>
              </a:rPr>
              <a:t>特许商，在北美和远东地区有</a:t>
            </a:r>
            <a:r>
              <a:rPr sz="2800">
                <a:latin typeface="Times New Roman"/>
                <a:cs typeface="Times New Roman"/>
              </a:rPr>
              <a:t>2.1</a:t>
            </a:r>
            <a:r>
              <a:rPr sz="2800" spc="-10">
                <a:latin typeface="宋体"/>
                <a:cs typeface="宋体"/>
              </a:rPr>
              <a:t>万家便利店，该</a:t>
            </a:r>
            <a:r>
              <a:rPr sz="2800">
                <a:latin typeface="宋体"/>
                <a:cs typeface="宋体"/>
              </a:rPr>
              <a:t>公司用</a:t>
            </a:r>
            <a:r>
              <a:rPr sz="2800" spc="-10">
                <a:latin typeface="Times New Roman"/>
                <a:cs typeface="Times New Roman"/>
              </a:rPr>
              <a:t>“-</a:t>
            </a:r>
            <a:r>
              <a:rPr sz="2800">
                <a:latin typeface="Times New Roman"/>
                <a:cs typeface="Times New Roman"/>
              </a:rPr>
              <a:t>11”</a:t>
            </a:r>
            <a:r>
              <a:rPr sz="2800">
                <a:latin typeface="宋体"/>
                <a:cs typeface="宋体"/>
              </a:rPr>
              <a:t>为企业命名的意思则是用自己从</a:t>
            </a:r>
            <a:r>
              <a:rPr sz="2800" spc="-20">
                <a:latin typeface="Times New Roman"/>
                <a:cs typeface="Times New Roman"/>
              </a:rPr>
              <a:t>1946</a:t>
            </a:r>
            <a:r>
              <a:rPr sz="2800">
                <a:latin typeface="宋体"/>
                <a:cs typeface="宋体"/>
              </a:rPr>
              <a:t>年推出的深受消费者欢迎的</a:t>
            </a:r>
            <a:r>
              <a:rPr sz="2800">
                <a:latin typeface="Times New Roman"/>
                <a:cs typeface="Times New Roman"/>
              </a:rPr>
              <a:t>7</a:t>
            </a:r>
            <a:r>
              <a:rPr sz="2800">
                <a:latin typeface="宋体"/>
                <a:cs typeface="宋体"/>
              </a:rPr>
              <a:t>点到晚</a:t>
            </a:r>
            <a:r>
              <a:rPr sz="2800">
                <a:latin typeface="Times New Roman"/>
                <a:cs typeface="Times New Roman"/>
              </a:rPr>
              <a:t>11</a:t>
            </a:r>
            <a:r>
              <a:rPr sz="2800" spc="-15">
                <a:latin typeface="宋体"/>
                <a:cs typeface="宋体"/>
              </a:rPr>
              <a:t>点开店时</a:t>
            </a:r>
            <a:r>
              <a:rPr sz="2800" spc="-5">
                <a:latin typeface="宋体"/>
                <a:cs typeface="宋体"/>
              </a:rPr>
              <a:t>间的服务特色命名的，目前已成为世界著名品牌。</a:t>
            </a:r>
            <a:r>
              <a:rPr sz="2800">
                <a:latin typeface="宋体"/>
                <a:cs typeface="宋体"/>
              </a:rPr>
              <a:t>还有</a:t>
            </a:r>
            <a:r>
              <a:rPr sz="2800" spc="-10">
                <a:latin typeface="Times New Roman"/>
                <a:cs typeface="Times New Roman"/>
              </a:rPr>
              <a:t>“001</a:t>
            </a:r>
            <a:r>
              <a:rPr sz="2800">
                <a:latin typeface="宋体"/>
                <a:cs typeface="宋体"/>
              </a:rPr>
              <a:t>天线</a:t>
            </a:r>
            <a:r>
              <a:rPr sz="2800">
                <a:latin typeface="Times New Roman"/>
                <a:cs typeface="Times New Roman"/>
              </a:rPr>
              <a:t>”</a:t>
            </a:r>
            <a:r>
              <a:rPr sz="2800">
                <a:latin typeface="宋体"/>
                <a:cs typeface="宋体"/>
              </a:rPr>
              <a:t>、</a:t>
            </a:r>
            <a:r>
              <a:rPr sz="2800" spc="-10">
                <a:latin typeface="Times New Roman"/>
                <a:cs typeface="Times New Roman"/>
              </a:rPr>
              <a:t>“555</a:t>
            </a:r>
            <a:r>
              <a:rPr sz="2800">
                <a:latin typeface="宋体"/>
                <a:cs typeface="宋体"/>
              </a:rPr>
              <a:t>香烟</a:t>
            </a:r>
            <a:r>
              <a:rPr sz="2800">
                <a:latin typeface="Times New Roman"/>
                <a:cs typeface="Times New Roman"/>
              </a:rPr>
              <a:t>”</a:t>
            </a:r>
            <a:r>
              <a:rPr sz="2800">
                <a:latin typeface="宋体"/>
                <a:cs typeface="宋体"/>
              </a:rPr>
              <a:t>、</a:t>
            </a:r>
            <a:r>
              <a:rPr sz="2800" spc="-10">
                <a:latin typeface="Times New Roman"/>
                <a:cs typeface="Times New Roman"/>
              </a:rPr>
              <a:t>“505</a:t>
            </a:r>
            <a:r>
              <a:rPr sz="2800">
                <a:latin typeface="宋体"/>
                <a:cs typeface="宋体"/>
              </a:rPr>
              <a:t>神功元气袋</a:t>
            </a:r>
            <a:r>
              <a:rPr sz="2800">
                <a:latin typeface="Times New Roman"/>
                <a:cs typeface="Times New Roman"/>
              </a:rPr>
              <a:t>”</a:t>
            </a:r>
            <a:r>
              <a:rPr sz="2800">
                <a:latin typeface="宋体"/>
                <a:cs typeface="宋体"/>
              </a:rPr>
              <a:t>、</a:t>
            </a:r>
            <a:r>
              <a:rPr sz="2800" spc="-50">
                <a:latin typeface="Times New Roman"/>
                <a:cs typeface="Times New Roman"/>
              </a:rPr>
              <a:t>“</a:t>
            </a:r>
            <a:r>
              <a:rPr sz="2800">
                <a:latin typeface="宋体"/>
                <a:cs typeface="宋体"/>
              </a:rPr>
              <a:t>三星电子</a:t>
            </a:r>
            <a:r>
              <a:rPr sz="2800">
                <a:latin typeface="Times New Roman"/>
                <a:cs typeface="Times New Roman"/>
              </a:rPr>
              <a:t>”</a:t>
            </a:r>
            <a:r>
              <a:rPr sz="2800">
                <a:latin typeface="宋体"/>
                <a:cs typeface="宋体"/>
              </a:rPr>
              <a:t>、</a:t>
            </a:r>
            <a:r>
              <a:rPr sz="2800">
                <a:latin typeface="Times New Roman"/>
                <a:cs typeface="Times New Roman"/>
              </a:rPr>
              <a:t>“</a:t>
            </a:r>
            <a:r>
              <a:rPr sz="2800">
                <a:latin typeface="宋体"/>
                <a:cs typeface="宋体"/>
              </a:rPr>
              <a:t>三一重工</a:t>
            </a:r>
            <a:r>
              <a:rPr sz="2800">
                <a:latin typeface="Times New Roman"/>
                <a:cs typeface="Times New Roman"/>
              </a:rPr>
              <a:t>”</a:t>
            </a:r>
            <a:r>
              <a:rPr sz="2800" spc="-5">
                <a:latin typeface="宋体"/>
                <a:cs typeface="宋体"/>
              </a:rPr>
              <a:t>等。运用数字命名法，可以使消费者对品牌增强差异化识别效果。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80"/>
              </a:lnSpc>
            </a:pPr>
            <a:r>
              <a:rPr spc="-10"/>
              <a:t>路漫漫其悠远</a:t>
            </a:r>
          </a:p>
          <a:p>
            <a:pPr marL="12700">
              <a:lnSpc>
                <a:spcPts val="880"/>
              </a:lnSpc>
            </a:pPr>
            <a:r>
              <a:rPr sz="800" spc="-10">
                <a:solidFill>
                  <a:srgbClr val="E7E6E6"/>
                </a:solidFill>
                <a:latin typeface="宋体"/>
                <a:cs typeface="宋体"/>
              </a:rPr>
              <a:t>锲而不舍，金石可</a:t>
            </a:r>
            <a:r>
              <a:rPr sz="800" spc="-50">
                <a:solidFill>
                  <a:srgbClr val="E7E6E6"/>
                </a:solidFill>
                <a:latin typeface="宋体"/>
                <a:cs typeface="宋体"/>
              </a:rPr>
              <a:t>镂</a:t>
            </a:r>
            <a:endParaRPr sz="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4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1579204"/>
            <a:ext cx="1447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15">
                <a:solidFill>
                  <a:srgbClr val="0463C1"/>
                </a:solidFill>
              </a:rPr>
              <a:t>品牌策略</a:t>
            </a:r>
            <a:endParaRPr sz="2800"/>
          </a:p>
        </p:txBody>
      </p:sp>
      <p:sp>
        <p:nvSpPr>
          <p:cNvPr id="7" name="object 7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80"/>
              </a:lnSpc>
            </a:pPr>
            <a:r>
              <a:rPr spc="-10"/>
              <a:t>路漫漫其悠远</a:t>
            </a:r>
          </a:p>
          <a:p>
            <a:pPr marL="12700">
              <a:lnSpc>
                <a:spcPts val="880"/>
              </a:lnSpc>
            </a:pPr>
            <a:r>
              <a:rPr sz="800" spc="-10">
                <a:solidFill>
                  <a:srgbClr val="E7E6E6"/>
                </a:solidFill>
                <a:latin typeface="宋体"/>
                <a:cs typeface="宋体"/>
              </a:rPr>
              <a:t>锲而不舍，金石可</a:t>
            </a:r>
            <a:r>
              <a:rPr sz="800" spc="-50">
                <a:solidFill>
                  <a:srgbClr val="E7E6E6"/>
                </a:solidFill>
                <a:latin typeface="宋体"/>
                <a:cs typeface="宋体"/>
              </a:rPr>
              <a:t>镂</a:t>
            </a:r>
            <a:endParaRPr sz="800">
              <a:latin typeface="宋体"/>
              <a:cs typeface="宋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692139" y="2721695"/>
            <a:ext cx="21590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>
                <a:solidFill>
                  <a:srgbClr val="0463C1"/>
                </a:solidFill>
                <a:latin typeface="宋体"/>
                <a:cs typeface="宋体"/>
              </a:rPr>
              <a:t>2.</a:t>
            </a:r>
            <a:r>
              <a:rPr sz="2800" spc="-10">
                <a:solidFill>
                  <a:srgbClr val="0463C1"/>
                </a:solidFill>
                <a:latin typeface="宋体"/>
                <a:cs typeface="宋体"/>
              </a:rPr>
              <a:t>中间商品牌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022340" y="3908576"/>
            <a:ext cx="18034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>
                <a:solidFill>
                  <a:srgbClr val="0463C1"/>
                </a:solidFill>
                <a:latin typeface="宋体"/>
                <a:cs typeface="宋体"/>
              </a:rPr>
              <a:t>2.</a:t>
            </a:r>
            <a:r>
              <a:rPr sz="2800" spc="-15">
                <a:solidFill>
                  <a:srgbClr val="0463C1"/>
                </a:solidFill>
                <a:latin typeface="宋体"/>
                <a:cs typeface="宋体"/>
              </a:rPr>
              <a:t>个别品牌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35940" y="2001449"/>
            <a:ext cx="3403600" cy="35369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774065"/>
              </a:tabLst>
            </a:pPr>
            <a:r>
              <a:rPr sz="2400">
                <a:solidFill>
                  <a:srgbClr val="0463C1"/>
                </a:solidFill>
                <a:latin typeface="宋体"/>
                <a:cs typeface="宋体"/>
              </a:rPr>
              <a:t>(一</a:t>
            </a:r>
            <a:r>
              <a:rPr sz="2400" spc="-50">
                <a:solidFill>
                  <a:srgbClr val="0463C1"/>
                </a:solidFill>
                <a:latin typeface="宋体"/>
                <a:cs typeface="宋体"/>
              </a:rPr>
              <a:t>)</a:t>
            </a:r>
            <a:r>
              <a:rPr sz="2400">
                <a:solidFill>
                  <a:srgbClr val="0463C1"/>
                </a:solidFill>
                <a:latin typeface="宋体"/>
                <a:cs typeface="宋体"/>
              </a:rPr>
              <a:t>	品牌化策</a:t>
            </a:r>
            <a:r>
              <a:rPr sz="2400" spc="-50">
                <a:solidFill>
                  <a:srgbClr val="0463C1"/>
                </a:solidFill>
                <a:latin typeface="宋体"/>
                <a:cs typeface="宋体"/>
              </a:rPr>
              <a:t>略</a:t>
            </a:r>
            <a:endParaRPr sz="2400">
              <a:latin typeface="宋体"/>
              <a:cs typeface="宋体"/>
            </a:endParaRPr>
          </a:p>
          <a:p>
            <a:pPr marL="12700">
              <a:lnSpc>
                <a:spcPts val="2835"/>
              </a:lnSpc>
              <a:tabLst>
                <a:tab pos="774065"/>
              </a:tabLst>
            </a:pPr>
            <a:r>
              <a:rPr sz="2400">
                <a:solidFill>
                  <a:srgbClr val="0463C1"/>
                </a:solidFill>
                <a:latin typeface="宋体"/>
                <a:cs typeface="宋体"/>
              </a:rPr>
              <a:t>(二</a:t>
            </a:r>
            <a:r>
              <a:rPr sz="2400" spc="-50">
                <a:solidFill>
                  <a:srgbClr val="0463C1"/>
                </a:solidFill>
                <a:latin typeface="宋体"/>
                <a:cs typeface="宋体"/>
              </a:rPr>
              <a:t>)</a:t>
            </a:r>
            <a:r>
              <a:rPr sz="2400">
                <a:solidFill>
                  <a:srgbClr val="0463C1"/>
                </a:solidFill>
                <a:latin typeface="宋体"/>
                <a:cs typeface="宋体"/>
              </a:rPr>
              <a:t>	品牌归属策</a:t>
            </a:r>
            <a:r>
              <a:rPr sz="2400" spc="-50">
                <a:solidFill>
                  <a:srgbClr val="0463C1"/>
                </a:solidFill>
                <a:latin typeface="宋体"/>
                <a:cs typeface="宋体"/>
              </a:rPr>
              <a:t>略</a:t>
            </a:r>
            <a:endParaRPr sz="2400">
              <a:latin typeface="宋体"/>
              <a:cs typeface="宋体"/>
            </a:endParaRPr>
          </a:p>
          <a:p>
            <a:pPr marL="1257300">
              <a:lnSpc>
                <a:spcPts val="3040"/>
              </a:lnSpc>
            </a:pPr>
            <a:r>
              <a:rPr sz="2800">
                <a:solidFill>
                  <a:srgbClr val="0463C1"/>
                </a:solidFill>
                <a:latin typeface="宋体"/>
                <a:cs typeface="宋体"/>
              </a:rPr>
              <a:t>1.</a:t>
            </a:r>
            <a:r>
              <a:rPr sz="2800" spc="-10">
                <a:solidFill>
                  <a:srgbClr val="0463C1"/>
                </a:solidFill>
                <a:latin typeface="宋体"/>
                <a:cs typeface="宋体"/>
              </a:rPr>
              <a:t>生产者品牌</a:t>
            </a:r>
            <a:endParaRPr sz="2800">
              <a:latin typeface="宋体"/>
              <a:cs typeface="宋体"/>
            </a:endParaRPr>
          </a:p>
          <a:p>
            <a:pPr marL="711835" indent="-356235">
              <a:lnSpc>
                <a:spcPts val="3070"/>
              </a:lnSpc>
              <a:buSzPct val="96428"/>
              <a:buAutoNum type="arabicPeriod" startAt="3"/>
              <a:tabLst>
                <a:tab pos="711835"/>
              </a:tabLst>
            </a:pPr>
            <a:r>
              <a:rPr sz="2800" spc="-10">
                <a:solidFill>
                  <a:srgbClr val="0463C1"/>
                </a:solidFill>
                <a:latin typeface="宋体"/>
                <a:cs typeface="宋体"/>
              </a:rPr>
              <a:t>共同拥有品牌</a:t>
            </a:r>
            <a:endParaRPr sz="2800">
              <a:latin typeface="宋体"/>
              <a:cs typeface="宋体"/>
            </a:endParaRPr>
          </a:p>
          <a:p>
            <a:pPr marL="12700">
              <a:lnSpc>
                <a:spcPts val="2860"/>
              </a:lnSpc>
              <a:tabLst>
                <a:tab pos="774065"/>
              </a:tabLst>
            </a:pPr>
            <a:r>
              <a:rPr sz="2400">
                <a:solidFill>
                  <a:srgbClr val="0463C1"/>
                </a:solidFill>
                <a:latin typeface="宋体"/>
                <a:cs typeface="宋体"/>
              </a:rPr>
              <a:t>(三</a:t>
            </a:r>
            <a:r>
              <a:rPr sz="2400" spc="-50">
                <a:solidFill>
                  <a:srgbClr val="0463C1"/>
                </a:solidFill>
                <a:latin typeface="宋体"/>
                <a:cs typeface="宋体"/>
              </a:rPr>
              <a:t>)</a:t>
            </a:r>
            <a:r>
              <a:rPr sz="2400">
                <a:solidFill>
                  <a:srgbClr val="0463C1"/>
                </a:solidFill>
                <a:latin typeface="宋体"/>
                <a:cs typeface="宋体"/>
              </a:rPr>
              <a:t>	品牌统分策</a:t>
            </a:r>
            <a:r>
              <a:rPr sz="2400" spc="-50">
                <a:solidFill>
                  <a:srgbClr val="0463C1"/>
                </a:solidFill>
                <a:latin typeface="宋体"/>
                <a:cs typeface="宋体"/>
              </a:rPr>
              <a:t>略</a:t>
            </a:r>
            <a:endParaRPr sz="2400">
              <a:latin typeface="宋体"/>
              <a:cs typeface="宋体"/>
            </a:endParaRPr>
          </a:p>
          <a:p>
            <a:pPr marL="1588135" lvl="1" indent="-356870">
              <a:lnSpc>
                <a:spcPct val="100000"/>
              </a:lnSpc>
              <a:spcBef>
                <a:spcPts val="325"/>
              </a:spcBef>
              <a:buSzPct val="96428"/>
              <a:buAutoNum type="arabicPeriod"/>
              <a:tabLst>
                <a:tab pos="1588135"/>
              </a:tabLst>
            </a:pPr>
            <a:r>
              <a:rPr sz="2800" spc="-15">
                <a:solidFill>
                  <a:srgbClr val="0463C1"/>
                </a:solidFill>
                <a:latin typeface="宋体"/>
                <a:cs typeface="宋体"/>
              </a:rPr>
              <a:t>统一品牌</a:t>
            </a:r>
            <a:endParaRPr sz="2800">
              <a:latin typeface="宋体"/>
              <a:cs typeface="宋体"/>
            </a:endParaRPr>
          </a:p>
          <a:p>
            <a:pPr marL="12700" marR="538480" indent="1066800">
              <a:lnSpc>
                <a:spcPct val="101299"/>
              </a:lnSpc>
              <a:spcBef>
                <a:spcPts val="20"/>
              </a:spcBef>
              <a:tabLst>
                <a:tab pos="774065"/>
              </a:tabLst>
            </a:pPr>
            <a:r>
              <a:rPr sz="2800">
                <a:solidFill>
                  <a:srgbClr val="0463C1"/>
                </a:solidFill>
                <a:latin typeface="宋体"/>
                <a:cs typeface="宋体"/>
              </a:rPr>
              <a:t>3.分类品</a:t>
            </a:r>
            <a:r>
              <a:rPr sz="2800" spc="-50">
                <a:solidFill>
                  <a:srgbClr val="0463C1"/>
                </a:solidFill>
                <a:latin typeface="宋体"/>
                <a:cs typeface="宋体"/>
              </a:rPr>
              <a:t>牌 </a:t>
            </a:r>
            <a:r>
              <a:rPr sz="2400">
                <a:solidFill>
                  <a:srgbClr val="0463C1"/>
                </a:solidFill>
                <a:latin typeface="宋体"/>
                <a:cs typeface="宋体"/>
              </a:rPr>
              <a:t>(四</a:t>
            </a:r>
            <a:r>
              <a:rPr sz="2400" spc="-50">
                <a:solidFill>
                  <a:srgbClr val="0463C1"/>
                </a:solidFill>
                <a:latin typeface="宋体"/>
                <a:cs typeface="宋体"/>
              </a:rPr>
              <a:t>)</a:t>
            </a:r>
            <a:r>
              <a:rPr sz="2400">
                <a:solidFill>
                  <a:srgbClr val="0463C1"/>
                </a:solidFill>
                <a:latin typeface="宋体"/>
                <a:cs typeface="宋体"/>
              </a:rPr>
              <a:t>	品牌扩展策</a:t>
            </a:r>
            <a:r>
              <a:rPr sz="2400" spc="-50">
                <a:solidFill>
                  <a:srgbClr val="0463C1"/>
                </a:solidFill>
                <a:latin typeface="宋体"/>
                <a:cs typeface="宋体"/>
              </a:rPr>
              <a:t>略 </a:t>
            </a:r>
            <a:r>
              <a:rPr sz="2400">
                <a:solidFill>
                  <a:srgbClr val="0463C1"/>
                </a:solidFill>
                <a:latin typeface="宋体"/>
                <a:cs typeface="宋体"/>
              </a:rPr>
              <a:t>(五</a:t>
            </a:r>
            <a:r>
              <a:rPr sz="2400" spc="-50">
                <a:solidFill>
                  <a:srgbClr val="0463C1"/>
                </a:solidFill>
                <a:latin typeface="宋体"/>
                <a:cs typeface="宋体"/>
              </a:rPr>
              <a:t>)</a:t>
            </a:r>
            <a:r>
              <a:rPr sz="2400">
                <a:solidFill>
                  <a:srgbClr val="0463C1"/>
                </a:solidFill>
                <a:latin typeface="宋体"/>
                <a:cs typeface="宋体"/>
              </a:rPr>
              <a:t>	多品牌策</a:t>
            </a:r>
            <a:r>
              <a:rPr sz="2400" spc="-50">
                <a:solidFill>
                  <a:srgbClr val="0463C1"/>
                </a:solidFill>
                <a:latin typeface="宋体"/>
                <a:cs typeface="宋体"/>
              </a:rPr>
              <a:t>略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35940" y="5512746"/>
            <a:ext cx="53594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774065"/>
              </a:tabLst>
            </a:pPr>
            <a:r>
              <a:rPr sz="2400">
                <a:solidFill>
                  <a:srgbClr val="0463C1"/>
                </a:solidFill>
                <a:latin typeface="宋体"/>
                <a:cs typeface="宋体"/>
              </a:rPr>
              <a:t>(六</a:t>
            </a:r>
            <a:r>
              <a:rPr sz="2400" spc="-50">
                <a:solidFill>
                  <a:srgbClr val="0463C1"/>
                </a:solidFill>
                <a:latin typeface="宋体"/>
                <a:cs typeface="宋体"/>
              </a:rPr>
              <a:t>)</a:t>
            </a:r>
            <a:r>
              <a:rPr sz="2400">
                <a:solidFill>
                  <a:srgbClr val="0463C1"/>
                </a:solidFill>
                <a:latin typeface="宋体"/>
                <a:cs typeface="宋体"/>
              </a:rPr>
              <a:t>	品牌重新定位策略（再定位策略</a:t>
            </a:r>
            <a:r>
              <a:rPr sz="2400" spc="-50">
                <a:solidFill>
                  <a:srgbClr val="0463C1"/>
                </a:solidFill>
                <a:latin typeface="宋体"/>
                <a:cs typeface="宋体"/>
              </a:rPr>
              <a:t>）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4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https://d.book118.com/398053100062006025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294</Paragraphs>
  <Slides>41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baseType="lpstr" size="50">
      <vt:lpstr>Arial</vt:lpstr>
      <vt:lpstr>Calibri</vt:lpstr>
      <vt:lpstr>宋体</vt:lpstr>
      <vt:lpstr>Microsoft JhengHei</vt:lpstr>
      <vt:lpstr>Times New Roman</vt:lpstr>
      <vt:lpstr>Wingdings</vt:lpstr>
      <vt:lpstr>Segoe UI Symbol</vt:lpstr>
      <vt:lpstr>MS Gothic</vt:lpstr>
      <vt:lpstr>Office Theme</vt:lpstr>
      <vt:lpstr>品牌和商标</vt:lpstr>
      <vt:lpstr>一、品牌的含义</vt:lpstr>
      <vt:lpstr>一、品牌的含义［1］</vt:lpstr>
      <vt:lpstr>PowerPoint Presentation</vt:lpstr>
      <vt:lpstr>品牌的含义［2］</vt:lpstr>
      <vt:lpstr>二、商标的概念</vt:lpstr>
      <vt:lpstr>商标范例</vt:lpstr>
      <vt:lpstr>三	品牌与商标区别</vt:lpstr>
      <vt:lpstr>三	品牌与商标区别</vt:lpstr>
      <vt:lpstr>三	品牌与商标</vt:lpstr>
      <vt:lpstr>四	品牌资产的构成</vt:lpstr>
      <vt:lpstr>四	品牌资产的构成</vt:lpstr>
      <vt:lpstr>四	品牌资产的构成</vt:lpstr>
      <vt:lpstr>四	品牌资产的构成</vt:lpstr>
      <vt:lpstr>2005年世界品牌资产</vt:lpstr>
      <vt:lpstr>2005年世界品牌资产最高的
40个品牌</vt:lpstr>
      <vt:lpstr>2005年世界品牌资产最高的
40个品牌</vt:lpstr>
      <vt:lpstr>2005年我国品牌资产最高的
15个品牌</vt:lpstr>
      <vt:lpstr>品牌决策</vt:lpstr>
      <vt:lpstr>五	品牌设计</vt:lpstr>
      <vt:lpstr>品牌命名的思路：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品牌策略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2024-09-02T03:25:15.896</cp:lastPrinted>
  <dcterms:created xsi:type="dcterms:W3CDTF">2024-09-01T19:25:15Z</dcterms:created>
  <dcterms:modified xsi:type="dcterms:W3CDTF">2024-09-01T19:25:17Z</dcterms:modified>
</cp:coreProperties>
</file>