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98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9EF4EC-13CC-4C04-BDC7-490B96652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5DE053-603D-4B45-AEC0-9F0434938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289950-FE91-4991-81F8-327CFD2D8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DAB5C8-B1FF-4DB6-AD8E-53FD33E7A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7BD66A-9926-4BFB-BD4A-8B451C4E6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AB70E0-FE85-4D4C-BD5F-78638B8B1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693D2C-58B0-42DB-97E2-DDD5FD281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F110D0-5000-41EF-B68A-675062588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BF86BB-8F4A-462D-892E-5F45628C3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BCA0FA-7F25-4B53-976A-3AA853196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8C31FC-6DF2-45FA-83DB-CC9023317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2429510"/>
            <a:ext cx="10515600" cy="1249045"/>
          </a:xfrm>
          <a:noFill/>
        </p:spPr>
        <p:txBody>
          <a:bodyPr wrap="square" rtlCol="0" anchor="t">
            <a:normAutofit/>
          </a:bodyPr>
          <a:lstStyle>
            <a:lvl1pPr>
              <a:defRPr lang="zh-CN" altLang="en-US" sz="720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lt"/>
              </a:defRPr>
            </a:lvl1pPr>
          </a:lstStyle>
          <a:p>
            <a:pPr marL="0" lvl="0" defTabSz="1218565"/>
            <a:r>
              <a:rPr sz="6000">
                <a:sym typeface="+mn-ea"/>
              </a:rPr>
              <a:t>单击此处编辑母版标题样式</a:t>
            </a:r>
            <a:endParaRPr lang="zh-CN" altLang="en-US" sz="60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lt"/>
            </a:endParaRP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904875" y="939800"/>
            <a:ext cx="10515600" cy="1248410"/>
          </a:xfrm>
          <a:noFill/>
        </p:spPr>
        <p:txBody>
          <a:bodyPr wrap="square" rtlCol="0" anchor="b">
            <a:normAutofit/>
          </a:bodyPr>
          <a:lstStyle>
            <a:lvl1pPr marL="0" indent="0">
              <a:buNone/>
              <a:defRPr lang="zh-CN" altLang="en-US" sz="18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/>
            <a:r>
              <a:rPr>
                <a:sym typeface="+mn-ea"/>
              </a:rPr>
              <a:t>单击此处编辑母版副标题样式</a:t>
            </a:r>
            <a:endParaRPr lang="zh-CN" altLang="en-US" b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 anchor="b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公司名占位符</a:t>
            </a:r>
            <a:endParaRPr lang="en-US" altLang="zh-CN" sz="18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署名占位符</a:t>
            </a:r>
            <a:endParaRPr lang="zh-CN" altLang="en-US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0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9" name="iconfont-10342-5064101"/>
          <p:cNvSpPr>
            <a:spLocks noChangeAspect="1"/>
          </p:cNvSpPr>
          <p:nvPr userDrawn="1">
            <p:custDataLst>
              <p:tags r:id="rId10"/>
            </p:custDataLst>
          </p:nvPr>
        </p:nvSpPr>
        <p:spPr>
          <a:xfrm>
            <a:off x="838198" y="384556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商务-红色-折纸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0" y="995680"/>
            <a:ext cx="4307840" cy="2914015"/>
          </a:xfrm>
        </p:spPr>
        <p:txBody>
          <a:bodyPr wrap="square" anchor="b">
            <a:normAutofit/>
          </a:bodyPr>
          <a:lstStyle>
            <a:lvl1pPr algn="ctr">
              <a:defRPr sz="72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0" y="3998595"/>
            <a:ext cx="4307840" cy="1729105"/>
          </a:xfrm>
        </p:spPr>
        <p:txBody>
          <a:bodyPr wrap="square" anchor="t">
            <a:normAutofit/>
          </a:bodyPr>
          <a:lstStyle>
            <a:lvl1pPr marL="0" indent="0" algn="ctr">
              <a:buNone/>
              <a:defRPr sz="2800" b="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商务-红色-折纸_0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 anchor="t" anchorCtr="0">
            <a:normAutofit/>
          </a:bodyPr>
          <a:lstStyle>
            <a:lvl1pPr algn="ctr">
              <a:defRPr sz="6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 anchor="b" anchorCtr="0">
            <a:normAutofit/>
          </a:bodyPr>
          <a:lstStyle>
            <a:lvl1pPr marL="0" indent="0" algn="ctr">
              <a:buNone/>
              <a:defRPr sz="5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10517505" cy="864235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835" y="360045"/>
            <a:ext cx="10516870" cy="864235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835" y="212725"/>
            <a:ext cx="10514965" cy="2973070"/>
          </a:xfr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1218565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92175" y="5288280"/>
            <a:ext cx="7315200" cy="894715"/>
          </a:xfrm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1443990" y="3674110"/>
            <a:ext cx="9910445" cy="1203960"/>
          </a:xfrm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0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9" name="iconfont-10342-5064101"/>
          <p:cNvSpPr>
            <a:spLocks noChangeAspect="1"/>
          </p:cNvSpPr>
          <p:nvPr userDrawn="1">
            <p:custDataLst>
              <p:tags r:id="rId9"/>
            </p:custDataLst>
          </p:nvPr>
        </p:nvSpPr>
        <p:spPr>
          <a:xfrm>
            <a:off x="838833" y="360324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商务-红色-折纸_03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45"/>
            <a:ext cx="10515600" cy="864235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9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gradFill>
            <a:gsLst>
              <a:gs pos="0">
                <a:schemeClr val="accent2">
                  <a:lumMod val="70000"/>
                  <a:lumOff val="30000"/>
                </a:schemeClr>
              </a:gs>
              <a:gs pos="35000">
                <a:schemeClr val="accent2"/>
              </a:gs>
              <a:gs pos="100000">
                <a:schemeClr val="accent1"/>
              </a:gs>
            </a:gsLst>
            <a:lin ang="30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tags" Target="../tags/tag90.xml" /><Relationship Id="rId16" Type="http://schemas.openxmlformats.org/officeDocument/2006/relationships/tags" Target="../tags/tag91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8.xml" /><Relationship Id="rId11" Type="http://schemas.openxmlformats.org/officeDocument/2006/relationships/tags" Target="../tags/tag129.xml" /><Relationship Id="rId12" Type="http://schemas.openxmlformats.org/officeDocument/2006/relationships/tags" Target="../tags/tag130.xml" /><Relationship Id="rId13" Type="http://schemas.openxmlformats.org/officeDocument/2006/relationships/tags" Target="../tags/tag131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14" Type="http://schemas.openxmlformats.org/officeDocument/2006/relationships/tags" Target="../tags/tag144.xml" /><Relationship Id="rId15" Type="http://schemas.openxmlformats.org/officeDocument/2006/relationships/tags" Target="../tags/tag145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14" Type="http://schemas.openxmlformats.org/officeDocument/2006/relationships/tags" Target="../tags/tag161.xml" /><Relationship Id="rId15" Type="http://schemas.openxmlformats.org/officeDocument/2006/relationships/tags" Target="../tags/tag162.xml" /><Relationship Id="rId16" Type="http://schemas.openxmlformats.org/officeDocument/2006/relationships/tags" Target="../tags/tag163.xml" /><Relationship Id="rId17" Type="http://schemas.openxmlformats.org/officeDocument/2006/relationships/tags" Target="../tags/tag164.xml" /><Relationship Id="rId18" Type="http://schemas.openxmlformats.org/officeDocument/2006/relationships/tags" Target="../tags/tag165.xml" /><Relationship Id="rId19" Type="http://schemas.openxmlformats.org/officeDocument/2006/relationships/tags" Target="../tags/tag166.xml" /><Relationship Id="rId2" Type="http://schemas.openxmlformats.org/officeDocument/2006/relationships/tags" Target="../tags/tag149.xml" /><Relationship Id="rId20" Type="http://schemas.openxmlformats.org/officeDocument/2006/relationships/tags" Target="../tags/tag167.xml" /><Relationship Id="rId21" Type="http://schemas.openxmlformats.org/officeDocument/2006/relationships/tags" Target="../tags/tag168.xml" /><Relationship Id="rId22" Type="http://schemas.openxmlformats.org/officeDocument/2006/relationships/tags" Target="../tags/tag16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14" Type="http://schemas.openxmlformats.org/officeDocument/2006/relationships/tags" Target="../tags/tag194.xml" /><Relationship Id="rId15" Type="http://schemas.openxmlformats.org/officeDocument/2006/relationships/tags" Target="../tags/tag195.xml" /><Relationship Id="rId16" Type="http://schemas.openxmlformats.org/officeDocument/2006/relationships/tags" Target="../tags/tag196.xml" /><Relationship Id="rId17" Type="http://schemas.openxmlformats.org/officeDocument/2006/relationships/tags" Target="../tags/tag197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066061036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429510"/>
            <a:ext cx="10515600" cy="1249045"/>
          </a:xfrm>
        </p:spPr>
        <p:txBody>
          <a:bodyPr wrap="square">
            <a:normAutofit fontScale="90000"/>
          </a:bodyPr>
          <a:lstStyle/>
          <a:p>
            <a:r>
              <a:rPr lang="zh-CN" altLang="en-US">
                <a:sym typeface="+mn-lt"/>
              </a:rPr>
              <a:t>作文竞赛教学中实施差异化教学和个性化辅导</a:t>
            </a:r>
            <a:endParaRPr lang="zh-CN" altLang="en-US">
              <a:sym typeface="+mn-lt"/>
            </a:endParaRPr>
          </a:p>
        </p:txBody>
      </p:sp>
      <p:sp>
        <p:nvSpPr>
          <p:cNvPr id="5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904875" y="939800"/>
            <a:ext cx="10515600" cy="1248410"/>
          </a:xfrm>
        </p:spPr>
        <p:txBody>
          <a:bodyPr wrap="square">
            <a:normAutofit/>
          </a:bodyPr>
          <a:lstStyle/>
          <a:p>
            <a:r>
              <a:rPr lang="zh-CN" altLang="en-US" sz="2200"/>
              <a:t>xxx,a click to unlimited possibilities</a:t>
            </a:r>
            <a:endParaRPr lang="zh-CN" altLang="en-US" sz="2200"/>
          </a:p>
        </p:txBody>
      </p:sp>
      <p:sp>
        <p:nvSpPr>
          <p:cNvPr id="6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>
            <a:normAutofit/>
          </a:bodyPr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20" name="@这不是阿燊"/>
          <p:cNvSpPr/>
          <p:nvPr>
            <p:custDataLst>
              <p:tags r:id="rId4"/>
            </p:custDataLst>
          </p:nvPr>
        </p:nvSpPr>
        <p:spPr>
          <a:xfrm>
            <a:off x="4644000" y="160972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6" name="序号"/>
          <p:cNvSpPr txBox="1"/>
          <p:nvPr>
            <p:custDataLst>
              <p:tags r:id="rId5"/>
            </p:custDataLst>
          </p:nvPr>
        </p:nvSpPr>
        <p:spPr>
          <a:xfrm>
            <a:off x="4965310" y="166370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7" name="项标题"/>
          <p:cNvSpPr txBox="1"/>
          <p:nvPr>
            <p:custDataLst>
              <p:tags r:id="rId6"/>
            </p:custDataLst>
          </p:nvPr>
        </p:nvSpPr>
        <p:spPr>
          <a:xfrm>
            <a:off x="5905745" y="166370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差异化教学的实施</a:t>
            </a:r>
            <a:endParaRPr lang="zh-CN" altLang="en-US" sz="1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2" name="@这不是阿燊"/>
          <p:cNvSpPr/>
          <p:nvPr>
            <p:custDataLst>
              <p:tags r:id="rId7"/>
            </p:custDataLst>
          </p:nvPr>
        </p:nvSpPr>
        <p:spPr>
          <a:xfrm>
            <a:off x="4644000" y="2697480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3" name="序号"/>
          <p:cNvSpPr txBox="1"/>
          <p:nvPr>
            <p:custDataLst>
              <p:tags r:id="rId8"/>
            </p:custDataLst>
          </p:nvPr>
        </p:nvSpPr>
        <p:spPr>
          <a:xfrm>
            <a:off x="4965310" y="2751455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9" name="项标题"/>
          <p:cNvSpPr txBox="1"/>
          <p:nvPr>
            <p:custDataLst>
              <p:tags r:id="rId9"/>
            </p:custDataLst>
          </p:nvPr>
        </p:nvSpPr>
        <p:spPr>
          <a:xfrm>
            <a:off x="5905745" y="2751455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个性化辅导的实施</a:t>
            </a:r>
            <a:endParaRPr lang="zh-CN" altLang="en-US" sz="1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" name="@这不是阿燊"/>
          <p:cNvSpPr/>
          <p:nvPr>
            <p:custDataLst>
              <p:tags r:id="rId10"/>
            </p:custDataLst>
          </p:nvPr>
        </p:nvSpPr>
        <p:spPr>
          <a:xfrm>
            <a:off x="4644000" y="378523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1" name="序号"/>
          <p:cNvSpPr txBox="1"/>
          <p:nvPr>
            <p:custDataLst>
              <p:tags r:id="rId11"/>
            </p:custDataLst>
          </p:nvPr>
        </p:nvSpPr>
        <p:spPr>
          <a:xfrm>
            <a:off x="4965310" y="383921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2" name="项标题"/>
          <p:cNvSpPr txBox="1"/>
          <p:nvPr>
            <p:custDataLst>
              <p:tags r:id="rId12"/>
            </p:custDataLst>
          </p:nvPr>
        </p:nvSpPr>
        <p:spPr>
          <a:xfrm>
            <a:off x="5905745" y="383921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差异化教学与个性化辅导的结合</a:t>
            </a:r>
            <a:endParaRPr lang="zh-CN" altLang="en-US" sz="1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6" name="@这不是阿燊"/>
          <p:cNvSpPr/>
          <p:nvPr>
            <p:custDataLst>
              <p:tags r:id="rId13"/>
            </p:custDataLst>
          </p:nvPr>
        </p:nvSpPr>
        <p:spPr>
          <a:xfrm>
            <a:off x="4644000" y="4872990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7" name="序号"/>
          <p:cNvSpPr txBox="1"/>
          <p:nvPr>
            <p:custDataLst>
              <p:tags r:id="rId14"/>
            </p:custDataLst>
          </p:nvPr>
        </p:nvSpPr>
        <p:spPr>
          <a:xfrm>
            <a:off x="4965310" y="4926965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8" name="项标题"/>
          <p:cNvSpPr txBox="1"/>
          <p:nvPr>
            <p:custDataLst>
              <p:tags r:id="rId15"/>
            </p:custDataLst>
          </p:nvPr>
        </p:nvSpPr>
        <p:spPr>
          <a:xfrm>
            <a:off x="5905745" y="4926965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实施差异化教学和个性化辅导的挑战与对策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差异化教学的实施</a:t>
            </a:r>
            <a:endParaRPr lang="zh-CN" altLang="en-US">
              <a:sym typeface="+mn-lt"/>
            </a:endParaRPr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PART01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了解学生差异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学生的知识水平：了解学生的知识储备、学科基础、学习进度等方面的差异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学生的个性特点：了解学生的性格、兴趣、爱好等方面的差异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学生的学习能力：了解学生的学习能力、学习风格、学习需求等方面的差异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学生的需求和期望：了解学生对学习的需求和期望，以便更好地满足他们的学习需求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教学目标差异化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针对不同学生的需求和特点，制定个性化的教学目标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针对不同年级、不同班级的实际情况，制定差异化的教学目标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针对不同学科、不同课型的实际情况，制定差异化的教学目标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针对不同学生的兴趣爱好和特长，制定差异化的教学目标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教学内容差异化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根据学生实际情况，制定不同的教学目标和计划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针对不同层次的学生，采用不同的教学方法和手段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针对不同学科的特点，选择不同的教学内容和重点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针对不同学生的兴趣爱好，设计不同的教学环节和活动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教学进度差异化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针对不同学生的反馈和表现，及时调整教学进度和内容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针对不同学生的作业和考试，采用不同的评价标准和方式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针对不同学生的特点和需求，制定不同的教学计划和进度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针对不同学生的水平和兴趣，采用不同的教学方法和手段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教学方法差异化</a:t>
            </a:r>
            <a:endParaRPr lang="zh-CN" altLang="en-US"/>
          </a:p>
        </p:txBody>
      </p:sp>
      <p:sp>
        <p:nvSpPr>
          <p:cNvPr id="59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针对不同学生的能力采用不同的教学进度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25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针对不同学生的兴趣采用不同的教学方式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针对不同学生的需求采用不同的教学内容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6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针对不同学生的特点采用不同的教学方法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个性化辅导的实施</a:t>
            </a:r>
            <a:endParaRPr lang="zh-CN" altLang="en-US">
              <a:sym typeface="+mn-lt"/>
            </a:endParaRPr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PART02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个性化辅导目标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针对学生的个体差异，制定个性化的辅导计划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培养学生的写作能力和创新思维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帮助学生掌握写作技巧和方法，提高写作水平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提高学生的写作兴趣和自信心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个性化辅导内容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关注学生的情感和心理需求，注重培养学生的自信心和兴趣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培养学生的自主学习能力和合作精神，提高学生的综合素质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针对不同学生的需求和特点，制定个性化的辅导计划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提供多样化的辅导方式和手段，如个别辅导、小组辅导、在线辅导等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个性化辅导方法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注重培养学生的自主学习能力，鼓励学生自我反思和自我提高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针对不同学生的特点制定辅导计划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采用多种辅导方式，如个别辅导、小组辅导等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关注学生的情感需求，建立良好的师生关系，提高学生的学习动力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https://d.book118.com/398066061036006024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3;二级&#13;三级&#13;四级&#13;五级"/>
  <p:tag name="KSO_WM_UNIT_SUBTYPE" val="a"/>
  <p:tag name="KSO_WM_UNIT_TYPE" val="f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9"/>
</p:tagLst>
</file>

<file path=ppt/tags/tag76.xml><?xml version="1.0" encoding="utf-8"?>
<p:tagLst xmlns:p="http://schemas.openxmlformats.org/presentationml/2006/main">
  <p:tag name="KSO_WM_BEAUTIFY_FLAG" val="#wm#"/>
  <p:tag name="KSO_WM_SLIDE_ID" val="custom20230983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6"/>
  <p:tag name="KSO_WM_UNIT_TEXT_FILL_TYPE" val="1"/>
  <p:tag name="KSO_WM_UNIT_TYPE" val="a"/>
  <p:tag name="KSO_WM_UNIT_USESOURCEFORMAT_APPLY" val="0"/>
  <p:tag name="KSO_WM_UNIT_VALUE" val="3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6"/>
  <p:tag name="KSO_WM_UNIT_TEXT_FILL_TYPE" val="1"/>
  <p:tag name="KSO_WM_UNIT_TYPE" val="b"/>
  <p:tag name="KSO_WM_UNIT_USESOURCEFORMAT_APPLY" val="0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83_4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4*l_h_i*1_1_2"/>
  <p:tag name="KSO_WM_UNIT_INDEX" val="1_1_2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2"/>
  <p:tag name="KSO_WM_UNIT_TEXT_FILL_TYPE" val="1"/>
  <p:tag name="KSO_WM_UNIT_TYPE" val="l_h_a"/>
  <p:tag name="KSO_WM_UNIT_USESOURCEFORMAT_APPLY" val="0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83_4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4*l_h_i*1_2_2"/>
  <p:tag name="KSO_WM_UNIT_INDEX" val="1_2_2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2"/>
  <p:tag name="KSO_WM_UNIT_TEXT_FILL_TYPE" val="1"/>
  <p:tag name="KSO_WM_UNIT_TYPE" val="l_h_a"/>
  <p:tag name="KSO_WM_UNIT_USESOURCEFORMAT_APPLY" val="0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83_4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4*l_h_i*1_3_2"/>
  <p:tag name="KSO_WM_UNIT_INDEX" val="1_3_2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2"/>
  <p:tag name="KSO_WM_UNIT_TEXT_FILL_TYPE" val="1"/>
  <p:tag name="KSO_WM_UNIT_TYPE" val="l_h_a"/>
  <p:tag name="KSO_WM_UNIT_USESOURCEFORMAT_APPLY" val="0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83_4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4*l_h_i*1_4_2"/>
  <p:tag name="KSO_WM_UNIT_INDEX" val="1_4_2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2"/>
  <p:tag name="KSO_WM_UNIT_TEXT_FILL_TYPE" val="1"/>
  <p:tag name="KSO_WM_UNIT_TYPE" val="l_h_a"/>
  <p:tag name="KSO_WM_UNIT_USESOURCEFORMAT_APPLY" val="0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3_4"/>
  <p:tag name="KSO_WM_SLIDE_INDEX" val="4"/>
  <p:tag name="KSO_WM_SLIDE_ITEM_CNT" val="4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1"/>
  <p:tag name="KSO_WM_UNIT_TYPE" val="e"/>
  <p:tag name="KSO_WM_UNIT_VALUE" val="13"/>
</p:tagLst>
</file>

<file path=ppt/tags/tag94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11.xml><?xml version="1.0" encoding="utf-8"?>
<p:tagLst xmlns:p="http://schemas.openxmlformats.org/presentationml/2006/main">
  <p:tag name="KSO_WM_TEMPLATE_CATEGORY" val="custom"/>
  <p:tag name="KSO_WM_TEMPLATE_INDEX" val="20230983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4_1"/>
  <p:tag name="KSO_WM_UNIT_INDEX" val="1_4_1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447_3*l_h_i*1_4_2"/>
  <p:tag name="KSO_WM_UNIT_INDEX" val="1_4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2_1"/>
  <p:tag name="KSO_WM_UNIT_INDEX" val="1_2_1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447_3*l_h_i*1_2_2"/>
  <p:tag name="KSO_WM_UNIT_INDEX" val="1_2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2"/>
  <p:tag name="KSO_WM_UNIT_TYPE" val="e"/>
  <p:tag name="KSO_WM_UNIT_VALUE" val="13"/>
</p:tagLst>
</file>

<file path=ppt/tags/tag148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9.xml><?xml version="1.0" encoding="utf-8"?>
<p:tagLst xmlns:p="http://schemas.openxmlformats.org/presentationml/2006/main">
  <p:tag name="KSO_WM_TEMPLATE_CATEGORY" val="custom"/>
  <p:tag name="KSO_WM_TEMPLATE_INDEX" val="20230983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2">
      <a:dk1>
        <a:srgbClr val="000000"/>
      </a:dk1>
      <a:lt1>
        <a:srgbClr val="FFFFFF"/>
      </a:lt1>
      <a:dk2>
        <a:srgbClr val="61514D"/>
      </a:dk2>
      <a:lt2>
        <a:srgbClr val="E7E6E6"/>
      </a:lt2>
      <a:accent1>
        <a:srgbClr val="E03835"/>
      </a:accent1>
      <a:accent2>
        <a:srgbClr val="E65235"/>
      </a:accent2>
      <a:accent3>
        <a:srgbClr val="EC6C36"/>
      </a:accent3>
      <a:accent4>
        <a:srgbClr val="F38736"/>
      </a:accent4>
      <a:accent5>
        <a:srgbClr val="F9A137"/>
      </a:accent5>
      <a:accent6>
        <a:srgbClr val="FFB31F"/>
      </a:accent6>
      <a:hlink>
        <a:srgbClr val="0563C1"/>
      </a:hlink>
      <a:folHlink>
        <a:srgbClr val="954F72"/>
      </a:folHlink>
    </a:clrScheme>
    <a:fontScheme name="自定义 8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3">
                <a:lumMod val="80000"/>
                <a:lumOff val="20000"/>
              </a:schemeClr>
            </a:gs>
            <a:gs pos="50000">
              <a:schemeClr val="accent2"/>
            </a:gs>
            <a:gs pos="100000">
              <a:schemeClr val="accent1"/>
            </a:gs>
          </a:gsLst>
          <a:lin ang="10800000" scaled="0"/>
        </a:gradFill>
        <a:ln w="28575">
          <a:noFill/>
        </a:ln>
      </a:spPr>
      <a:bodyPr vertOverflow="overflow" horzOverflow="overflow" vert="horz" wrap="square" numCol="1" spcCol="0" rtlCol="0" fromWordArt="0" anchor="ctr" anchorCtr="0" forceAA="0" compatLnSpc="1">
        <a:noAutofit/>
      </a:bodyPr>
      <a:lstStyle>
        <a:defPPr algn="ctr">
          <a:defRPr sz="160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wrap="square" rtlCol="0">
        <a:spAutoFit/>
      </a:bodyPr>
      <a:lstStyle>
        <a:defPPr>
          <a:defRPr lang="zh-CN" altLang="en-US" b="1">
            <a:gradFill>
              <a:gsLst>
                <a:gs pos="0">
                  <a:schemeClr val="accent2">
                    <a:lumMod val="70000"/>
                    <a:lumOff val="30000"/>
                  </a:schemeClr>
                </a:gs>
                <a:gs pos="35000">
                  <a:schemeClr val="accent2"/>
                </a:gs>
                <a:gs pos="100000">
                  <a:schemeClr val="accent1"/>
                </a:gs>
              </a:gsLst>
              <a:lin ang="3000000" scaled="0"/>
            </a:gradFill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微软雅黑</vt:lpstr>
      <vt:lpstr>Wingdings</vt:lpstr>
      <vt:lpstr>宋体</vt:lpstr>
      <vt:lpstr>Office Theme</vt:lpstr>
      <vt:lpstr>作文竞赛教学中实施差异化教学和个性化辅导</vt:lpstr>
      <vt:lpstr>目录</vt:lpstr>
      <vt:lpstr>差异化教学的实施</vt:lpstr>
      <vt:lpstr>了解学生差异</vt:lpstr>
      <vt:lpstr>教学目标差异化</vt:lpstr>
      <vt:lpstr>教学内容差异化</vt:lpstr>
      <vt:lpstr>教学进度差异化</vt:lpstr>
      <vt:lpstr>教学方法差异化</vt:lpstr>
      <vt:lpstr>个性化辅导的实施</vt:lpstr>
      <vt:lpstr>个性化辅导目标</vt:lpstr>
      <vt:lpstr>个性化辅导内容</vt:lpstr>
      <vt:lpstr>个性化辅导方法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2024-08-31T06:18:48.109</cp:lastPrinted>
  <dcterms:created xsi:type="dcterms:W3CDTF">2024-08-30T22:18:48Z</dcterms:created>
  <dcterms:modified xsi:type="dcterms:W3CDTF">2024-08-30T22:18:50Z</dcterms:modified>
</cp:coreProperties>
</file>