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10" Type="http://schemas.openxmlformats.org/officeDocument/2006/relationships/image" Target="../media/image17.wmf" /><Relationship Id="rId11" Type="http://schemas.openxmlformats.org/officeDocument/2006/relationships/image" Target="../media/image18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Relationship Id="rId5" Type="http://schemas.openxmlformats.org/officeDocument/2006/relationships/image" Target="../media/image12.wmf" /><Relationship Id="rId6" Type="http://schemas.openxmlformats.org/officeDocument/2006/relationships/image" Target="../media/image13.wmf" /><Relationship Id="rId7" Type="http://schemas.openxmlformats.org/officeDocument/2006/relationships/image" Target="../media/image14.wmf" /><Relationship Id="rId8" Type="http://schemas.openxmlformats.org/officeDocument/2006/relationships/image" Target="../media/image15.wmf" /><Relationship Id="rId9" Type="http://schemas.openxmlformats.org/officeDocument/2006/relationships/image" Target="../media/image1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sldImg"/>
          </p:nvPr>
        </p:nvSpPr>
        <p:spPr>
          <a:xfrm>
            <a:off x="409575" y="754063"/>
            <a:ext cx="58547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2051" name="Rectangle 3"/>
          <p:cNvSpPr>
            <a:spLocks noGrp="1"/>
          </p:cNvSpPr>
          <p:nvPr>
            <p:ph type="body" sz="quarter" idx="6"/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 sz="quarter" idx="7"/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9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229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 algn="r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FC37C-B6D9-4EA6-813D-99C1F16D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7C4D-CEF9-4B0E-B862-40D197E7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C859-1CDA-4933-AF56-5C18FA371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33252-927E-4B1F-988D-47D9A8DC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85371-EDA9-493B-B53F-659ACAAF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7926C-FA30-4900-8712-F67AF5A2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A1CC5-DE66-4539-8DF1-0D9D1875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5E4EE-F3CD-4BF7-920B-5A6B4EE1A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26F0B-73FC-488D-8E91-13A7028F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181E6-D542-4CCB-A4D6-3995B2DB4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9B21E-E910-4C45-8BA9-FB74146E8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.xml" /><Relationship Id="rId13" Type="http://schemas.openxmlformats.org/officeDocument/2006/relationships/tags" Target="../tags/tag2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矩形 6"/>
          <p:cNvSpPr/>
          <p:nvPr userDrawn="1">
            <p:custDataLst>
              <p:tags r:id="rId12"/>
            </p:custDataLst>
          </p:nvPr>
        </p:nvSpPr>
        <p:spPr>
          <a:xfrm>
            <a:off x="0" y="14288"/>
            <a:ext cx="12192000" cy="6824662"/>
          </a:xfrm>
          <a:prstGeom prst="rect">
            <a:avLst/>
          </a:prstGeom>
          <a:solidFill>
            <a:srgbClr val="2C5D86"/>
          </a:solidFill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ClrTx/>
            </a:pPr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7" name="矩形 7"/>
          <p:cNvSpPr/>
          <p:nvPr userDrawn="1">
            <p:custDataLst>
              <p:tags r:id="rId13"/>
            </p:custDataLst>
          </p:nvPr>
        </p:nvSpPr>
        <p:spPr>
          <a:xfrm>
            <a:off x="0" y="1363663"/>
            <a:ext cx="12192000" cy="5294312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ClrTx/>
            </a:pPr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8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9" name="Rectangle 3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tags" Target="../tags/tag18.xml" /><Relationship Id="rId14" Type="http://schemas.openxmlformats.org/officeDocument/2006/relationships/tags" Target="../tags/tag19.xml" /><Relationship Id="rId15" Type="http://schemas.openxmlformats.org/officeDocument/2006/relationships/tags" Target="../tags/tag20.xml" /><Relationship Id="rId16" Type="http://schemas.openxmlformats.org/officeDocument/2006/relationships/image" Target="../media/image3.pn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image" Target="../media/image2.png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.xml" /><Relationship Id="rId3" Type="http://schemas.openxmlformats.org/officeDocument/2006/relationships/tags" Target="../tags/tag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5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tags" Target="../tags/tag34.xml" /><Relationship Id="rId17" Type="http://schemas.openxmlformats.org/officeDocument/2006/relationships/tags" Target="../tags/tag3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image" Target="../media/image4.png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image" Target="../media/image7.png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image" Target="../media/image6.png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0.wmf" /><Relationship Id="rId11" Type="http://schemas.openxmlformats.org/officeDocument/2006/relationships/tags" Target="../tags/tag52.xml" /><Relationship Id="rId12" Type="http://schemas.openxmlformats.org/officeDocument/2006/relationships/oleObject" Target="../embeddings/oleObject4.bin" TargetMode="Internal" /><Relationship Id="rId13" Type="http://schemas.openxmlformats.org/officeDocument/2006/relationships/image" Target="../media/image11.wmf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oleObject" Target="../embeddings/oleObject5.bin" TargetMode="Internal" /><Relationship Id="rId18" Type="http://schemas.openxmlformats.org/officeDocument/2006/relationships/image" Target="../media/image12.wmf" /><Relationship Id="rId19" Type="http://schemas.openxmlformats.org/officeDocument/2006/relationships/tags" Target="../tags/tag56.xml" /><Relationship Id="rId2" Type="http://schemas.openxmlformats.org/officeDocument/2006/relationships/tags" Target="../tags/tag49.xml" /><Relationship Id="rId20" Type="http://schemas.openxmlformats.org/officeDocument/2006/relationships/oleObject" Target="../embeddings/oleObject6.bin" TargetMode="Internal" /><Relationship Id="rId21" Type="http://schemas.openxmlformats.org/officeDocument/2006/relationships/image" Target="../media/image13.wmf" /><Relationship Id="rId22" Type="http://schemas.openxmlformats.org/officeDocument/2006/relationships/tags" Target="../tags/tag57.xml" /><Relationship Id="rId23" Type="http://schemas.openxmlformats.org/officeDocument/2006/relationships/oleObject" Target="../embeddings/oleObject7.bin" TargetMode="Internal" /><Relationship Id="rId24" Type="http://schemas.openxmlformats.org/officeDocument/2006/relationships/image" Target="../media/image14.wmf" /><Relationship Id="rId25" Type="http://schemas.openxmlformats.org/officeDocument/2006/relationships/tags" Target="../tags/tag58.xml" /><Relationship Id="rId26" Type="http://schemas.openxmlformats.org/officeDocument/2006/relationships/oleObject" Target="../embeddings/oleObject8.bin" TargetMode="Internal" /><Relationship Id="rId27" Type="http://schemas.openxmlformats.org/officeDocument/2006/relationships/tags" Target="../tags/tag59.xml" /><Relationship Id="rId28" Type="http://schemas.openxmlformats.org/officeDocument/2006/relationships/oleObject" Target="../embeddings/oleObject9.bin" TargetMode="Internal" /><Relationship Id="rId29" Type="http://schemas.openxmlformats.org/officeDocument/2006/relationships/image" Target="../media/image15.wmf" /><Relationship Id="rId3" Type="http://schemas.openxmlformats.org/officeDocument/2006/relationships/oleObject" Target="../embeddings/oleObject1.bin" TargetMode="Internal" /><Relationship Id="rId30" Type="http://schemas.openxmlformats.org/officeDocument/2006/relationships/tags" Target="../tags/tag60.xml" /><Relationship Id="rId31" Type="http://schemas.openxmlformats.org/officeDocument/2006/relationships/oleObject" Target="../embeddings/oleObject10.bin" TargetMode="Internal" /><Relationship Id="rId32" Type="http://schemas.openxmlformats.org/officeDocument/2006/relationships/image" Target="../media/image16.wmf" /><Relationship Id="rId33" Type="http://schemas.openxmlformats.org/officeDocument/2006/relationships/tags" Target="../tags/tag61.xml" /><Relationship Id="rId34" Type="http://schemas.openxmlformats.org/officeDocument/2006/relationships/oleObject" Target="../embeddings/oleObject11.bin" TargetMode="Internal" /><Relationship Id="rId35" Type="http://schemas.openxmlformats.org/officeDocument/2006/relationships/image" Target="../media/image17.wmf" /><Relationship Id="rId36" Type="http://schemas.openxmlformats.org/officeDocument/2006/relationships/tags" Target="../tags/tag62.xml" /><Relationship Id="rId37" Type="http://schemas.openxmlformats.org/officeDocument/2006/relationships/oleObject" Target="../embeddings/oleObject12.bin" TargetMode="Internal" /><Relationship Id="rId38" Type="http://schemas.openxmlformats.org/officeDocument/2006/relationships/image" Target="../media/image18.wmf" /><Relationship Id="rId39" Type="http://schemas.openxmlformats.org/officeDocument/2006/relationships/tags" Target="../tags/tag63.xml" /><Relationship Id="rId4" Type="http://schemas.openxmlformats.org/officeDocument/2006/relationships/image" Target="../media/image8.wmf" /><Relationship Id="rId40" Type="http://schemas.openxmlformats.org/officeDocument/2006/relationships/vmlDrawing" Target="../drawings/vmlDrawing1.vml" /><Relationship Id="rId5" Type="http://schemas.openxmlformats.org/officeDocument/2006/relationships/tags" Target="../tags/tag50.xml" /><Relationship Id="rId6" Type="http://schemas.openxmlformats.org/officeDocument/2006/relationships/oleObject" Target="../embeddings/oleObject2.bin" TargetMode="Internal" /><Relationship Id="rId7" Type="http://schemas.openxmlformats.org/officeDocument/2006/relationships/image" Target="../media/image9.wmf" /><Relationship Id="rId8" Type="http://schemas.openxmlformats.org/officeDocument/2006/relationships/tags" Target="../tags/tag51.xml" /><Relationship Id="rId9" Type="http://schemas.openxmlformats.org/officeDocument/2006/relationships/oleObject" Target="../embeddings/oleObject3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14.bin" TargetMode="Internal" /><Relationship Id="rId11" Type="http://schemas.openxmlformats.org/officeDocument/2006/relationships/image" Target="../media/image20.wmf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image" Target="../media/image21.png" /><Relationship Id="rId16" Type="http://schemas.openxmlformats.org/officeDocument/2006/relationships/vmlDrawing" Target="../drawings/vmlDrawing2.v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oleObject" Target="../embeddings/oleObject13.bin" TargetMode="Internal" /><Relationship Id="rId6" Type="http://schemas.openxmlformats.org/officeDocument/2006/relationships/image" Target="../media/image19.wmf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0073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矩形 33"/>
          <p:cNvSpPr/>
          <p:nvPr/>
        </p:nvSpPr>
        <p:spPr>
          <a:xfrm>
            <a:off x="3719830" y="4508500"/>
            <a:ext cx="424815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第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</a:t>
            </a:r>
            <a:r>
              <a:rPr lang="zh-CN" altLang="en-US" sz="36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课时 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3076" name="组合 1"/>
          <p:cNvGrpSpPr/>
          <p:nvPr/>
        </p:nvGrpSpPr>
        <p:grpSpPr>
          <a:xfrm flipH="1" flipV="1">
            <a:off x="10774363" y="476250"/>
            <a:ext cx="303212" cy="303213"/>
            <a:chOff x="962675" y="5112327"/>
            <a:chExt cx="672161" cy="672161"/>
          </a:xfrm>
        </p:grpSpPr>
        <p:cxnSp>
          <p:nvCxnSpPr>
            <p:cNvPr id="3077" name="直接连接符 2"/>
            <p:cNvCxnSpPr/>
            <p:nvPr>
              <p:custDataLst>
                <p:tags r:id="rId2"/>
              </p:custDataLst>
            </p:nvPr>
          </p:nvCxnSpPr>
          <p:spPr>
            <a:xfrm flipH="1">
              <a:off x="962675" y="5784488"/>
              <a:ext cx="672161" cy="0"/>
            </a:xfrm>
            <a:prstGeom prst="line">
              <a:avLst/>
            </a:prstGeom>
            <a:ln w="25400" cap="flat" cmpd="sng">
              <a:solidFill>
                <a:srgbClr val="FFFFFF">
                  <a:alpha val="6499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078" name="直接连接符 3"/>
            <p:cNvCxnSpPr/>
            <p:nvPr>
              <p:custDataLst>
                <p:tags r:id="rId3"/>
              </p:custDataLst>
            </p:nvPr>
          </p:nvCxnSpPr>
          <p:spPr>
            <a:xfrm flipH="1" flipV="1">
              <a:off x="962675" y="5112327"/>
              <a:ext cx="0" cy="672161"/>
            </a:xfrm>
            <a:prstGeom prst="line">
              <a:avLst/>
            </a:prstGeom>
            <a:ln w="25400" cap="flat" cmpd="sng">
              <a:solidFill>
                <a:srgbClr val="FFFFFF">
                  <a:alpha val="64999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3079" name="矩形 8"/>
          <p:cNvSpPr/>
          <p:nvPr>
            <p:custDataLst>
              <p:tags r:id="rId4"/>
            </p:custDataLst>
          </p:nvPr>
        </p:nvSpPr>
        <p:spPr>
          <a:xfrm>
            <a:off x="7232650" y="549275"/>
            <a:ext cx="39671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北师大版 数学 七年级上册</a:t>
            </a:r>
            <a:endParaRPr lang="zh-CN" altLang="en-US" sz="24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Rectangle 5"/>
          <p:cNvSpPr/>
          <p:nvPr>
            <p:custDataLst>
              <p:tags r:id="rId5"/>
            </p:custDataLst>
          </p:nvPr>
        </p:nvSpPr>
        <p:spPr>
          <a:xfrm>
            <a:off x="3680619" y="3308668"/>
            <a:ext cx="409448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 sz="4400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有理数的乘法</a:t>
            </a:r>
            <a:endParaRPr lang="zh-CN" altLang="en-US" sz="4400">
              <a:solidFill>
                <a:srgbClr val="CC0066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 Box 4"/>
          <p:cNvSpPr txBox="1"/>
          <p:nvPr>
            <p:custDataLst>
              <p:tags r:id="rId6"/>
            </p:custDataLst>
          </p:nvPr>
        </p:nvSpPr>
        <p:spPr>
          <a:xfrm>
            <a:off x="1291590" y="1714818"/>
            <a:ext cx="8964613" cy="10147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070707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第二章 有理数及其运算</a:t>
            </a:r>
            <a:endParaRPr lang="zh-CN" altLang="en-US" sz="6000">
              <a:solidFill>
                <a:srgbClr val="070707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MH_SubTitle_4"/>
          <p:cNvSpPr txBox="1"/>
          <p:nvPr/>
        </p:nvSpPr>
        <p:spPr>
          <a:xfrm>
            <a:off x="5016500" y="333375"/>
            <a:ext cx="2605088" cy="633413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11"/>
          <p:cNvSpPr/>
          <p:nvPr/>
        </p:nvSpPr>
        <p:spPr>
          <a:xfrm>
            <a:off x="119380" y="1845310"/>
            <a:ext cx="12010390" cy="3784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4000" b="1">
                <a:sym typeface="+mn-ea"/>
              </a:rPr>
              <a:t>1.</a:t>
            </a:r>
            <a:r>
              <a:rPr lang="zh-CN" altLang="en-US" sz="4000" b="1">
                <a:sym typeface="+mn-ea"/>
              </a:rPr>
              <a:t>经历探索有理数乘法运算律的过程，发展观察、归纳、猜测、验证的</a:t>
            </a:r>
            <a:r>
              <a:rPr lang="zh-CN" altLang="en-US" sz="4000" b="1" smtClean="0">
                <a:sym typeface="+mn-ea"/>
              </a:rPr>
              <a:t>能力</a:t>
            </a:r>
            <a:r>
              <a:rPr lang="en-US" altLang="zh-CN" sz="4000" b="1" smtClean="0">
                <a:sym typeface="+mn-ea"/>
              </a:rPr>
              <a:t>.</a:t>
            </a:r>
            <a:endParaRPr lang="zh-CN" altLang="en-US" sz="4000" b="1"/>
          </a:p>
          <a:p>
            <a:pPr indent="0">
              <a:lnSpc>
                <a:spcPct val="150000"/>
              </a:lnSpc>
            </a:pPr>
            <a:r>
              <a:rPr lang="en-US" altLang="zh-CN" sz="4000" b="1">
                <a:sym typeface="+mn-ea"/>
              </a:rPr>
              <a:t>2.</a:t>
            </a:r>
            <a:r>
              <a:rPr lang="zh-CN" altLang="en-US" sz="4000" b="1">
                <a:sym typeface="+mn-ea"/>
              </a:rPr>
              <a:t>掌握有理数乘法的运算</a:t>
            </a:r>
            <a:r>
              <a:rPr lang="zh-CN" altLang="en-US" sz="4000" b="1" smtClean="0">
                <a:sym typeface="+mn-ea"/>
              </a:rPr>
              <a:t>律</a:t>
            </a:r>
            <a:r>
              <a:rPr lang="en-US" altLang="zh-CN" sz="4000" b="1" smtClean="0">
                <a:sym typeface="+mn-ea"/>
              </a:rPr>
              <a:t>.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(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重点）</a:t>
            </a:r>
            <a:endParaRPr lang="en-US" altLang="zh-CN" sz="4000" b="1"/>
          </a:p>
          <a:p>
            <a:pPr indent="0">
              <a:lnSpc>
                <a:spcPct val="150000"/>
              </a:lnSpc>
            </a:pPr>
            <a:r>
              <a:rPr lang="en-US" altLang="zh-CN" sz="4000" b="1">
                <a:sym typeface="+mn-ea"/>
              </a:rPr>
              <a:t>3.</a:t>
            </a:r>
            <a:r>
              <a:rPr lang="zh-CN" altLang="en-US" sz="4000" b="1">
                <a:sym typeface="+mn-ea"/>
              </a:rPr>
              <a:t>能正确运用乘法运算律简化</a:t>
            </a:r>
            <a:r>
              <a:rPr lang="zh-CN" altLang="en-US" sz="4000" b="1" smtClean="0">
                <a:sym typeface="+mn-ea"/>
              </a:rPr>
              <a:t>运算</a:t>
            </a:r>
            <a:r>
              <a:rPr lang="en-US" altLang="zh-CN" sz="4000" b="1" smtClean="0">
                <a:sym typeface="+mn-ea"/>
              </a:rPr>
              <a:t>.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（难点）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/>
        </p:nvGrpSpPr>
        <p:grpSpPr>
          <a:xfrm>
            <a:off x="263525" y="4578350"/>
            <a:ext cx="11813540" cy="1731010"/>
            <a:chOff x="415" y="6758"/>
            <a:chExt cx="18604" cy="2726"/>
          </a:xfrm>
        </p:grpSpPr>
        <mc:AlternateContent>
          <mc:Choice Requires="a14">
            <p:sp>
              <p:nvSpPr>
                <p:cNvPr id="2" name="标题 17"/>
                <p:cNvSpPr>
                  <a:spLocks noGrp="1"/>
                </p:cNvSpPr>
                <p:nvPr>
                  <p:custDataLst>
                    <p:tags r:id="rId2"/>
                  </p:custDataLst>
                </p:nvPr>
              </p:nvSpPr>
              <p:spPr>
                <a:xfrm>
                  <a:off x="415" y="6758"/>
                  <a:ext cx="18605" cy="2726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vert="horz" lIns="91440" tIns="45720" rIns="91440" bIns="45720" rtlCol="0" anchor="ctr" anchorCtr="0">
                  <a:noAutofit/>
                </a:bodyPr>
                <a:lstStyle>
                  <a:defPPr>
                    <a:defRPr lang="zh-CN"/>
                  </a:defPPr>
                  <a:lvl1pPr marL="0" lvl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+mj-lt"/>
                      <a:ea typeface="+mj-ea"/>
                      <a:cs typeface="+mj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457200" lvl="5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914400" lvl="6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1371600" lvl="7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1828800" lvl="8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sz="4400" b="0" i="0" u="none" kern="1200" baseline="0">
                      <a:solidFill>
                        <a:schemeClr val="tx2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l">
                    <a:lnSpc>
                      <a:spcPct val="150000"/>
                    </a:lnSpc>
                    <a:spcBef>
                      <a:spcPct val="0"/>
                    </a:spcBef>
                  </a:pPr>
                  <a:r>
                    <a:rPr lang="en-US" sz="2800" b="1">
                      <a:solidFill>
                        <a:schemeClr val="tx1"/>
                      </a:solidFill>
                    </a:rPr>
                    <a:t>3.</a:t>
                  </a:r>
                  <a:r>
                    <a:rPr lang="zh-CN" altLang="en-US" sz="2800" b="1">
                      <a:solidFill>
                        <a:schemeClr val="tx1"/>
                      </a:solidFill>
                    </a:rPr>
                    <a:t>计算：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𝟏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𝟎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×（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−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𝟓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𝟔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）=</m:t>
                        </m:r>
                        <m:r>
                          <m:rPr>
                            <m:sty m:val="b"/>
                          </m:rPr>
                          <a:rPr lang="zh-CN" altLang="en-US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</m:t>
                        </m:r>
                        <m:r>
                          <m:rPr>
                            <m:sty m:val="b"/>
                          </m:rPr>
                          <a:rPr lang="en-US" altLang="zh-CN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     </m:t>
                        </m:r>
                        <m:r>
                          <m:rPr>
                            <m:sty m:val="b"/>
                          </m:rPr>
                          <a:rPr lang="zh-CN" altLang="en-US" sz="2800" b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；</m:t>
                        </m:r>
                        <m:r>
                          <m:rPr>
                            <m:sty m:val="b"/>
                          </m:rPr>
                          <a:rPr lang="en-US" altLang="zh-CN" sz="2800" b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 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𝟐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𝟑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×（−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𝟑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）=</m:t>
                        </m:r>
                        <m:r>
                          <m:rPr>
                            <m:sty m:val="b"/>
                          </m:rPr>
                          <a:rPr lang="zh-CN" altLang="en-US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</m:t>
                        </m:r>
                        <m:r>
                          <m:rPr>
                            <m:sty m:val="b"/>
                          </m:rPr>
                          <a:rPr lang="en-US" altLang="zh-CN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     </m:t>
                        </m:r>
                        <m:r>
                          <m:rPr>
                            <m:sty m:val="b"/>
                          </m:rPr>
                          <a:rPr lang="zh-CN" altLang="en-US" sz="2800" b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；</m:t>
                        </m:r>
                      </m:oMath>
                    </m:oMathPara>
                  </a14:m>
                  <a:endParaRPr lang="zh-CN" altLang="en-US" sz="2800" b="1">
                    <a:solidFill>
                      <a:schemeClr val="tx1"/>
                    </a:solidFill>
                    <a:latin typeface="Cambria Math" panose="02040503050406030204" charset="0"/>
                    <a:sym typeface="+mn-ea"/>
                  </a:endParaRPr>
                </a:p>
                <a:p>
                  <a:pPr algn="l">
                    <a:lnSpc>
                      <a:spcPct val="150000"/>
                    </a:lnSpc>
                    <a:spcBef>
                      <a:spcPct val="0"/>
                    </a:spcBef>
                  </a:pPr>
                  <a:r>
                    <a:rPr lang="en-US" altLang="zh-CN" sz="2800" b="1">
                      <a:solidFill>
                        <a:schemeClr val="tx1"/>
                      </a:solidFill>
                    </a:rPr>
                    <a:t>              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𝟑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𝟑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×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𝟎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.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𝟑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=</m:t>
                        </m:r>
                        <m:r>
                          <m:rPr>
                            <m:sty m:val="b"/>
                          </m:rPr>
                          <a:rPr lang="zh-CN" altLang="en-US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</m:t>
                        </m:r>
                        <m:r>
                          <m:rPr>
                            <m:sty m:val="b"/>
                          </m:rPr>
                          <a:rPr lang="en-US" altLang="zh-CN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     </m:t>
                        </m:r>
                        <m:r>
                          <m:rPr>
                            <m:sty m:val="b"/>
                          </m:rPr>
                          <a:rPr lang="zh-CN" altLang="en-US" sz="2800" b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；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（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）（−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𝟔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）×（−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𝟔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chemeClr val="tx1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𝟕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</a:rPr>
                          <m:t>）=</m:t>
                        </m:r>
                        <m:r>
                          <m:rPr>
                            <m:sty m:val="b"/>
                          </m:rPr>
                          <a:rPr lang="zh-CN" altLang="en-US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</m:t>
                        </m:r>
                        <m:r>
                          <m:rPr>
                            <m:sty m:val="b"/>
                          </m:rPr>
                          <a:rPr lang="en-US" altLang="zh-CN" sz="2800" b="1" u="sng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      </m:t>
                        </m:r>
                        <m:r>
                          <m:rPr>
                            <m:sty m:val="b"/>
                          </m:rPr>
                          <a:rPr lang="zh-CN" altLang="en-US" sz="2800" b="1">
                            <a:solidFill>
                              <a:schemeClr val="tx1"/>
                            </a:solidFill>
                            <a:latin typeface="Cambria Math" panose="02040503050406030204" charset="0"/>
                            <a:sym typeface="+mn-ea"/>
                          </a:rPr>
                          <m:t>；</m:t>
                        </m:r>
                      </m:oMath>
                    </m:oMathPara>
                  </a14:m>
                  <a:endParaRPr lang="en-US" altLang="zh-CN" sz="2800" b="1">
                    <a:solidFill>
                      <a:schemeClr val="tx1"/>
                    </a:solidFill>
                  </a:endParaRPr>
                </a:p>
              </p:txBody>
            </p:sp>
          </mc:Choice>
          <mc:Fallback>
            <p:sp>
              <p:nvSpPr>
                <p:cNvPr id="2" name="标题 17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3"/>
                  </p:custDataLst>
                </p:nvPr>
              </p:nvSpPr>
              <p:spPr>
                <a:xfrm>
                  <a:off x="415" y="6758"/>
                  <a:ext cx="18605" cy="2726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9" name="文本框 18"/>
            <p:cNvSpPr txBox="1"/>
            <p:nvPr/>
          </p:nvSpPr>
          <p:spPr>
            <a:xfrm>
              <a:off x="1918" y="8337"/>
              <a:ext cx="31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123" name="MH_SubTitle_4"/>
          <p:cNvSpPr txBox="1"/>
          <p:nvPr>
            <p:custDataLst>
              <p:tags r:id="rId5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一、导入新课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标题 17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263525" y="1771650"/>
            <a:ext cx="11814175" cy="277368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rtlCol="0" anchor="ctr" anchorCtr="0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</a:pPr>
            <a:r>
              <a:rPr lang="en-US" sz="2800" b="1">
                <a:solidFill>
                  <a:schemeClr val="tx1"/>
                </a:solidFill>
              </a:rPr>
              <a:t>1.</a:t>
            </a:r>
            <a:r>
              <a:rPr lang="zh-CN" altLang="en-US" sz="2800" b="1">
                <a:solidFill>
                  <a:schemeClr val="tx1"/>
                </a:solidFill>
              </a:rPr>
              <a:t>有理数乘法法则：两数相乘，同号得</a:t>
            </a:r>
            <a:r>
              <a:rPr lang="zh-CN" altLang="en-US" sz="2800" b="1" u="sng">
                <a:solidFill>
                  <a:schemeClr val="tx1"/>
                </a:solidFill>
              </a:rPr>
              <a:t> </a:t>
            </a:r>
            <a:r>
              <a:rPr lang="en-US" altLang="zh-CN" sz="2800" b="1" u="sng">
                <a:solidFill>
                  <a:schemeClr val="tx1"/>
                </a:solidFill>
              </a:rPr>
              <a:t>      </a:t>
            </a:r>
            <a:r>
              <a:rPr lang="zh-CN" altLang="en-US" sz="2800" b="1">
                <a:solidFill>
                  <a:schemeClr val="tx1"/>
                </a:solidFill>
              </a:rPr>
              <a:t>，异号得</a:t>
            </a:r>
            <a:r>
              <a:rPr lang="zh-CN" altLang="en-US" sz="2800" b="1" u="sng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b="1" u="sng">
                <a:solidFill>
                  <a:schemeClr val="tx1"/>
                </a:solidFill>
                <a:sym typeface="+mn-ea"/>
              </a:rPr>
              <a:t>      </a:t>
            </a:r>
            <a:r>
              <a:rPr lang="zh-CN" altLang="en-US" sz="2800" b="1">
                <a:solidFill>
                  <a:schemeClr val="tx1"/>
                </a:solidFill>
              </a:rPr>
              <a:t>，绝对值相乘。任何数与</a:t>
            </a:r>
            <a:r>
              <a:rPr lang="en-US" altLang="zh-CN" sz="2800" b="1">
                <a:solidFill>
                  <a:schemeClr val="tx1"/>
                </a:solidFill>
              </a:rPr>
              <a:t>0</a:t>
            </a:r>
            <a:r>
              <a:rPr lang="zh-CN" altLang="en-US" sz="2800" b="1">
                <a:solidFill>
                  <a:schemeClr val="tx1"/>
                </a:solidFill>
              </a:rPr>
              <a:t>相乘，积为</a:t>
            </a:r>
            <a:r>
              <a:rPr lang="zh-CN" altLang="en-US" sz="2800" b="1" u="sng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b="1" u="sng">
                <a:solidFill>
                  <a:schemeClr val="tx1"/>
                </a:solidFill>
                <a:sym typeface="+mn-ea"/>
              </a:rPr>
              <a:t>      </a:t>
            </a:r>
            <a:r>
              <a:rPr lang="en-US" altLang="zh-CN" sz="2800" b="1">
                <a:solidFill>
                  <a:schemeClr val="tx1"/>
                </a:solidFill>
              </a:rPr>
              <a:t>.</a:t>
            </a:r>
            <a:endParaRPr lang="en-US" altLang="zh-CN" sz="2800" b="1">
              <a:solidFill>
                <a:schemeClr val="tx1"/>
              </a:solidFill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</a:pPr>
            <a:r>
              <a:rPr lang="en-US" altLang="zh-CN" sz="2800" b="1">
                <a:solidFill>
                  <a:schemeClr val="tx1"/>
                </a:solidFill>
              </a:rPr>
              <a:t>2.</a:t>
            </a:r>
            <a:r>
              <a:rPr lang="zh-CN" altLang="en-US" sz="2800" b="1">
                <a:solidFill>
                  <a:schemeClr val="tx1"/>
                </a:solidFill>
              </a:rPr>
              <a:t>几个不为</a:t>
            </a:r>
            <a:r>
              <a:rPr lang="en-US" altLang="zh-CN" sz="2800" b="1">
                <a:solidFill>
                  <a:schemeClr val="tx1"/>
                </a:solidFill>
              </a:rPr>
              <a:t>0</a:t>
            </a:r>
            <a:r>
              <a:rPr lang="zh-CN" altLang="en-US" sz="2800" b="1">
                <a:solidFill>
                  <a:schemeClr val="tx1"/>
                </a:solidFill>
              </a:rPr>
              <a:t>的数相乘，当负因数有奇数个时，积为</a:t>
            </a:r>
            <a:r>
              <a:rPr lang="zh-CN" altLang="en-US" sz="2800" b="1" u="sng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b="1" u="sng">
                <a:solidFill>
                  <a:schemeClr val="tx1"/>
                </a:solidFill>
                <a:sym typeface="+mn-ea"/>
              </a:rPr>
              <a:t>      </a:t>
            </a:r>
            <a:r>
              <a:rPr lang="zh-CN" altLang="en-US" sz="2800" b="1">
                <a:solidFill>
                  <a:schemeClr val="tx1"/>
                </a:solidFill>
              </a:rPr>
              <a:t>；当负因数有偶数个时，积为</a:t>
            </a:r>
            <a:r>
              <a:rPr lang="zh-CN" altLang="en-US" sz="2800" b="1" u="sng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800" b="1" u="sng">
                <a:solidFill>
                  <a:schemeClr val="tx1"/>
                </a:solidFill>
                <a:sym typeface="+mn-ea"/>
              </a:rPr>
              <a:t>      </a:t>
            </a:r>
            <a:r>
              <a:rPr lang="en-US" altLang="zh-CN" sz="2800" b="1">
                <a:solidFill>
                  <a:schemeClr val="tx1"/>
                </a:solidFill>
              </a:rPr>
              <a:t>.</a:t>
            </a:r>
            <a:endParaRPr lang="en-US" altLang="zh-CN" sz="2800" b="1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424930" y="1905000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8543925" y="1915795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负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935730" y="2491740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0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5303520" y="4723765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0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8399780" y="3067685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负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2207260" y="3859530"/>
            <a:ext cx="6705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</a:t>
            </a:r>
            <a:endParaRPr lang="zh-CN" altLang="en-US" sz="3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9839960" y="4796155"/>
            <a:ext cx="8242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-1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5447665" y="5660390"/>
            <a:ext cx="11918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-0.9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10920095" y="5300345"/>
            <a:ext cx="936625" cy="890270"/>
            <a:chOff x="17197" y="7895"/>
            <a:chExt cx="1475" cy="1402"/>
          </a:xfrm>
        </p:grpSpPr>
        <mc:AlternateContent>
          <mc:Choice Requires="a14">
            <p:sp>
              <p:nvSpPr>
                <p:cNvPr id="15" name="文本框 14"/>
                <p:cNvSpPr txBox="1"/>
                <p:nvPr>
                  <p:custDataLst>
                    <p:tags r:id="rId14"/>
                  </p:custDataLst>
                </p:nvPr>
              </p:nvSpPr>
              <p:spPr>
                <a:xfrm>
                  <a:off x="17197" y="7895"/>
                  <a:ext cx="1298" cy="140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</a:rPr>
                              <m:t>𝟕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cs typeface="Cambria Math" panose="02040503050406030204" charset="0"/>
                  </a:endParaRPr>
                </a:p>
              </p:txBody>
            </p:sp>
          </mc:Choice>
          <mc:Fallback>
            <p:sp>
              <p:nvSpPr>
                <p:cNvPr id="15" name="文本框 14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5"/>
                  </p:custDataLst>
                </p:nvPr>
              </p:nvSpPr>
              <p:spPr>
                <a:xfrm>
                  <a:off x="17197" y="7895"/>
                  <a:ext cx="1298" cy="1403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文本框 15"/>
            <p:cNvSpPr txBox="1"/>
            <p:nvPr/>
          </p:nvSpPr>
          <p:spPr>
            <a:xfrm>
              <a:off x="18266" y="8303"/>
              <a:ext cx="406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335280" y="1340485"/>
            <a:ext cx="1872615" cy="583565"/>
          </a:xfrm>
          <a:prstGeom prst="rect">
            <a:avLst/>
          </a:prstGeom>
          <a:solidFill>
            <a:srgbClr val="FAF9E3"/>
          </a:solidFill>
          <a:ln w="53975" cmpd="sng">
            <a:solidFill>
              <a:srgbClr val="00B0F0"/>
            </a:solidFill>
            <a:prstDash val="solid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复习回顾</a:t>
            </a:r>
            <a:endParaRPr lang="zh-CN" altLang="en-US" sz="3200" b="1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MH_SubTitle_4"/>
          <p:cNvSpPr txBox="1"/>
          <p:nvPr>
            <p:custDataLst>
              <p:tags r:id="rId2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一、导入新课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3" name="文本框 102"/>
          <p:cNvSpPr txBox="1"/>
          <p:nvPr>
            <p:custDataLst>
              <p:tags r:id="rId3"/>
            </p:custDataLst>
          </p:nvPr>
        </p:nvSpPr>
        <p:spPr>
          <a:xfrm>
            <a:off x="0" y="1370965"/>
            <a:ext cx="11941810" cy="737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在小学里，我们都知道，数的乘法满足交换律、结合律和分配律，例如：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60980" y="2291080"/>
            <a:ext cx="6583680" cy="2861310"/>
          </a:xfrm>
          <a:prstGeom prst="rect">
            <a:avLst/>
          </a:prstGeom>
          <a:solidFill>
            <a:srgbClr val="F6EDCE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</a:rPr>
              <a:t>3×5=5×3</a:t>
            </a:r>
            <a:endParaRPr lang="en-US" altLang="zh-CN" sz="4000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indent="266700">
              <a:lnSpc>
                <a:spcPct val="150000"/>
              </a:lnSpc>
            </a:pP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(3×5)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×2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=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3×(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5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×2)</a:t>
            </a:r>
            <a:endParaRPr lang="en-US" altLang="zh-CN" sz="4000">
              <a:latin typeface="Times New Roman" panose="02020603050405020304" pitchFamily="18" charset="0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indent="266700">
              <a:lnSpc>
                <a:spcPct val="150000"/>
              </a:lnSpc>
            </a:pP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3</a:t>
            </a:r>
            <a:r>
              <a:rPr lang="en-US" altLang="zh-CN" sz="4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×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(</a:t>
            </a:r>
            <a:r>
              <a:rPr lang="en-US" altLang="zh-CN" sz="40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5+2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)=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3</a:t>
            </a:r>
            <a:r>
              <a:rPr lang="en-US" altLang="zh-CN" sz="4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×</a:t>
            </a:r>
            <a:r>
              <a:rPr lang="en-US" altLang="zh-CN" sz="40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5+</a:t>
            </a:r>
            <a:r>
              <a:rPr lang="en-US" altLang="zh-CN" sz="4000"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3×</a:t>
            </a:r>
            <a:r>
              <a:rPr lang="en-US" altLang="zh-CN" sz="40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Arial" pitchFamily="34" charset="0"/>
              </a:rPr>
              <a:t>2</a:t>
            </a:r>
            <a:endParaRPr lang="en-US" altLang="zh-CN" sz="40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008380" y="5335270"/>
            <a:ext cx="914273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思考：引入负数后，三种运算律是否还成立呢？</a:t>
            </a:r>
            <a:endParaRPr lang="zh-CN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0" y="1925320"/>
            <a:ext cx="11140440" cy="2405380"/>
            <a:chOff x="0" y="3032"/>
            <a:chExt cx="17544" cy="3788"/>
          </a:xfrm>
        </p:grpSpPr>
        <p:sp>
          <p:nvSpPr>
            <p:cNvPr id="8198" name="矩形 190473"/>
            <p:cNvSpPr/>
            <p:nvPr>
              <p:custDataLst>
                <p:tags r:id="rId3"/>
              </p:custDataLst>
            </p:nvPr>
          </p:nvSpPr>
          <p:spPr>
            <a:xfrm>
              <a:off x="2682" y="4201"/>
              <a:ext cx="14863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  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2800" b="1">
                  <a:latin typeface="Times New Roman" panose="02020603050405020304" pitchFamily="18" charset="0"/>
                  <a:sym typeface="+mn-ea"/>
                </a:rPr>
                <a:t>－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7) </a:t>
              </a:r>
              <a:r>
                <a:rPr lang="en-US" altLang="zh-CN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×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8</a:t>
              </a:r>
              <a:r>
                <a:rPr lang="zh-CN" altLang="en-US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＝</a:t>
              </a:r>
              <a:r>
                <a:rPr lang="en-US" altLang="zh-CN" sz="2800" b="1" u="sng">
                  <a:latin typeface="Times New Roman" panose="02020603050405020304" pitchFamily="18" charset="0"/>
                  <a:ea typeface="宋体" panose="02010600030101010101" pitchFamily="2" charset="-122"/>
                </a:rPr>
                <a:t>             </a:t>
              </a:r>
              <a:r>
                <a:rPr lang="en-US" altLang="zh-CN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,</a:t>
              </a:r>
              <a:r>
                <a:rPr lang="zh-CN" altLang="en-US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          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8</a:t>
              </a:r>
              <a:r>
                <a:rPr lang="en-US" altLang="zh-CN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×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(</a:t>
              </a:r>
              <a:r>
                <a:rPr lang="zh-CN" altLang="en-US" sz="2800" b="1">
                  <a:latin typeface="Times New Roman" panose="02020603050405020304" pitchFamily="18" charset="0"/>
                  <a:sym typeface="+mn-ea"/>
                </a:rPr>
                <a:t>－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7)</a:t>
              </a:r>
              <a:r>
                <a:rPr lang="zh-CN" altLang="en-US" sz="2800" b="1">
                  <a:latin typeface="Times New Roman" panose="02020603050405020304" pitchFamily="18" charset="0"/>
                  <a:ea typeface="宋体" panose="02010600030101010101" pitchFamily="2" charset="-122"/>
                </a:rPr>
                <a:t>＝</a:t>
              </a:r>
              <a:r>
                <a:rPr lang="en-US" altLang="zh-CN" sz="2800" b="1" u="sng">
                  <a:latin typeface="Times New Roman" panose="02020603050405020304" pitchFamily="18" charset="0"/>
                  <a:sym typeface="+mn-ea"/>
                </a:rPr>
                <a:t>             </a:t>
              </a:r>
              <a:r>
                <a:rPr lang="zh-CN" altLang="en-US" sz="2800" b="1">
                  <a:latin typeface="Times New Roman" panose="02020603050405020304" pitchFamily="18" charset="0"/>
                  <a:sym typeface="+mn-ea"/>
                </a:rPr>
                <a:t>；</a:t>
              </a:r>
              <a:endPara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03" name="文本框 102"/>
            <p:cNvSpPr txBox="1"/>
            <p:nvPr>
              <p:custDataLst>
                <p:tags r:id="rId4"/>
              </p:custDataLst>
            </p:nvPr>
          </p:nvSpPr>
          <p:spPr>
            <a:xfrm>
              <a:off x="0" y="3032"/>
              <a:ext cx="17043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266700">
                <a:lnSpc>
                  <a:spcPct val="150000"/>
                </a:lnSpc>
              </a:pP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  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做一做：</a:t>
              </a: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(1) 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计算下列各题，并比较它们的结果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mc:AlternateContent>
          <mc:Choice Requires="a14">
            <p:sp>
              <p:nvSpPr>
                <p:cNvPr id="5" name="矩形 190473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1889" y="5400"/>
                  <a:ext cx="14856" cy="1421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       (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𝟓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en-US" altLang="zh-CN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×</a:t>
                  </a:r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𝟗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𝟏𝟎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＝</a:t>
                  </a:r>
                  <a:r>
                    <a:rPr lang="en-US" altLang="zh-CN" sz="2800" b="1" u="sng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             </a:t>
                  </a:r>
                  <a:r>
                    <a:rPr lang="en-US" altLang="zh-CN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,</a:t>
                  </a:r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         </a:t>
                  </a:r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𝟗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𝟏𝟎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)×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 </a:t>
                  </a:r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𝟓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＝</a:t>
                  </a:r>
                  <a:r>
                    <a:rPr lang="en-US" altLang="zh-CN" sz="2800" b="1" u="sng">
                      <a:latin typeface="Times New Roman" panose="02020603050405020304" pitchFamily="18" charset="0"/>
                      <a:sym typeface="+mn-ea"/>
                    </a:rPr>
                    <a:t>             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；</a:t>
                  </a:r>
                  <a:endParaRPr lang="zh-CN" altLang="en-US" sz="2800" b="1">
                    <a:latin typeface="Times New Roman" panose="02020603050405020304" pitchFamily="18" charset="0"/>
                    <a:ea typeface="宋体" panose="02010600030101010101" pitchFamily="2" charset="-122"/>
                    <a:sym typeface="+mn-ea"/>
                  </a:endParaRPr>
                </a:p>
              </p:txBody>
            </p:sp>
          </mc:Choice>
          <mc:Fallback>
            <p:sp>
              <p:nvSpPr>
                <p:cNvPr id="5" name="矩形 190473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6"/>
                  </p:custDataLst>
                </p:nvPr>
              </p:nvSpPr>
              <p:spPr>
                <a:xfrm>
                  <a:off x="1889" y="5400"/>
                  <a:ext cx="14856" cy="142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1270" name="MH_SubTitle_4"/>
          <p:cNvSpPr txBox="1"/>
          <p:nvPr>
            <p:custDataLst>
              <p:tags r:id="rId8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63525" y="1403350"/>
            <a:ext cx="51765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 panose="020b0503020204020204" pitchFamily="34" charset="-122"/>
                <a:sym typeface="宋体" panose="02010600030101010101" pitchFamily="2" charset="-122"/>
              </a:rPr>
              <a:t>探究：有理数乘法的运算律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3721735" y="2636520"/>
            <a:ext cx="4822190" cy="548005"/>
            <a:chOff x="6878" y="4152"/>
            <a:chExt cx="7594" cy="863"/>
          </a:xfrm>
        </p:grpSpPr>
        <p:sp>
          <p:nvSpPr>
            <p:cNvPr id="190475" name="文本框 190474"/>
            <p:cNvSpPr txBox="1"/>
            <p:nvPr>
              <p:custDataLst>
                <p:tags r:id="rId9"/>
              </p:custDataLst>
            </p:nvPr>
          </p:nvSpPr>
          <p:spPr>
            <a:xfrm>
              <a:off x="6878" y="4193"/>
              <a:ext cx="1587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－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56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90476" name="文本框 190475"/>
            <p:cNvSpPr txBox="1"/>
            <p:nvPr>
              <p:custDataLst>
                <p:tags r:id="rId10"/>
              </p:custDataLst>
            </p:nvPr>
          </p:nvSpPr>
          <p:spPr>
            <a:xfrm>
              <a:off x="12890" y="4152"/>
              <a:ext cx="1582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－</a:t>
              </a: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56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463415" y="3184525"/>
            <a:ext cx="5687695" cy="896620"/>
            <a:chOff x="8919" y="5060"/>
            <a:chExt cx="8957" cy="1412"/>
          </a:xfrm>
        </p:grpSpPr>
        <mc:AlternateContent>
          <mc:Choice Requires="a14">
            <p:sp>
              <p:nvSpPr>
                <p:cNvPr id="6" name="文本框 5"/>
                <p:cNvSpPr txBox="1"/>
                <p:nvPr>
                  <p:custDataLst>
                    <p:tags r:id="rId11"/>
                  </p:custDataLst>
                </p:nvPr>
              </p:nvSpPr>
              <p:spPr>
                <a:xfrm>
                  <a:off x="8919" y="5060"/>
                  <a:ext cx="1587" cy="1403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宋体" panose="02010600030101010101" pitchFamily="2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6" name="文本框 5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2"/>
                  </p:custDataLst>
                </p:nvPr>
              </p:nvSpPr>
              <p:spPr>
                <a:xfrm>
                  <a:off x="8919" y="5060"/>
                  <a:ext cx="1587" cy="1403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>
          <mc:Choice Requires="a14">
            <p:sp>
              <p:nvSpPr>
                <p:cNvPr id="8" name="文本框 7"/>
                <p:cNvSpPr txBox="1"/>
                <p:nvPr>
                  <p:custDataLst>
                    <p:tags r:id="rId14"/>
                  </p:custDataLst>
                </p:nvPr>
              </p:nvSpPr>
              <p:spPr>
                <a:xfrm>
                  <a:off x="16290" y="5070"/>
                  <a:ext cx="1587" cy="1403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宋体" panose="02010600030101010101" pitchFamily="2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8" name="文本框 7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5"/>
                  </p:custDataLst>
                </p:nvPr>
              </p:nvSpPr>
              <p:spPr>
                <a:xfrm>
                  <a:off x="16290" y="5070"/>
                  <a:ext cx="1587" cy="1403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3" name="圆角矩形标注 7"/>
          <p:cNvSpPr/>
          <p:nvPr>
            <p:custDataLst>
              <p:tags r:id="rId16"/>
            </p:custDataLst>
          </p:nvPr>
        </p:nvSpPr>
        <p:spPr>
          <a:xfrm>
            <a:off x="1415415" y="4797425"/>
            <a:ext cx="3725545" cy="662940"/>
          </a:xfrm>
          <a:prstGeom prst="wedgeRoundRectCallout">
            <a:avLst>
              <a:gd name="adj1" fmla="val 52485"/>
              <a:gd name="adj2" fmla="val 43894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你有什么发现吗？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2518" name="文本框 192517"/>
          <p:cNvSpPr txBox="1"/>
          <p:nvPr>
            <p:custDataLst>
              <p:tags r:id="rId17"/>
            </p:custDataLst>
          </p:nvPr>
        </p:nvSpPr>
        <p:spPr>
          <a:xfrm>
            <a:off x="1559560" y="5733415"/>
            <a:ext cx="80562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两个数相乘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交换两个因数的位置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积相等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9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192518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23850" y="1340485"/>
            <a:ext cx="11402060" cy="3068320"/>
            <a:chOff x="510" y="2111"/>
            <a:chExt cx="17956" cy="4832"/>
          </a:xfrm>
        </p:grpSpPr>
        <p:sp>
          <p:nvSpPr>
            <p:cNvPr id="8193" name="Text Box 4"/>
            <p:cNvSpPr/>
            <p:nvPr>
              <p:custDataLst>
                <p:tags r:id="rId2"/>
              </p:custDataLst>
            </p:nvPr>
          </p:nvSpPr>
          <p:spPr>
            <a:xfrm>
              <a:off x="1322" y="3131"/>
              <a:ext cx="16088" cy="130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omic Sans MS" panose="030f0702030302020204" pitchFamily="66" charset="0"/>
                  <a:ea typeface="宋体" panose="02010600030101010101" pitchFamily="2" charset="-122"/>
                  <a:cs typeface="+mn-cs"/>
                </a:defRPr>
              </a:lvl1pPr>
              <a:lvl2pPr marL="321945" lvl="1" indent="17145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omic Sans MS" panose="030f0702030302020204" pitchFamily="66" charset="0"/>
                  <a:ea typeface="宋体" panose="02010600030101010101" pitchFamily="2" charset="-122"/>
                  <a:cs typeface="+mn-cs"/>
                </a:defRPr>
              </a:lvl2pPr>
              <a:lvl3pPr marL="645795" lvl="2" indent="36195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omic Sans MS" panose="030f0702030302020204" pitchFamily="66" charset="0"/>
                  <a:ea typeface="宋体" panose="02010600030101010101" pitchFamily="2" charset="-122"/>
                  <a:cs typeface="+mn-cs"/>
                </a:defRPr>
              </a:lvl3pPr>
              <a:lvl4pPr marL="969645" lvl="3" indent="55245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omic Sans MS" panose="030f0702030302020204" pitchFamily="66" charset="0"/>
                  <a:ea typeface="宋体" panose="02010600030101010101" pitchFamily="2" charset="-122"/>
                  <a:cs typeface="+mn-cs"/>
                </a:defRPr>
              </a:lvl4pPr>
              <a:lvl5pPr marL="1293495" lvl="4" indent="74295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omic Sans MS" panose="030f0702030302020204" pitchFamily="66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eaLnBrk="1" hangingPunct="1">
                <a:lnSpc>
                  <a:spcPct val="150000"/>
                </a:lnSpc>
              </a:pPr>
              <a:r>
                <a:rPr lang="en-US" altLang="zh-CN" sz="3200" b="1">
                  <a:solidFill>
                    <a:srgbClr val="000000"/>
                  </a:solidFill>
                  <a:latin typeface="宋体" panose="02010600030101010101" pitchFamily="2" charset="-122"/>
                </a:rPr>
                <a:t>[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(-4)×(-6)</a:t>
              </a:r>
              <a:r>
                <a:rPr lang="en-US" altLang="zh-CN" sz="3200" b="1">
                  <a:solidFill>
                    <a:srgbClr val="000000"/>
                  </a:solidFill>
                  <a:latin typeface="宋体" panose="02010600030101010101" pitchFamily="2" charset="-122"/>
                </a:rPr>
                <a:t>]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×5</a:t>
              </a:r>
              <a:r>
                <a:rPr sz="3200" b="1">
                  <a:latin typeface="Times New Roman" panose="02020603050405020304" pitchFamily="18" charset="0"/>
                  <a:sym typeface="+mn-ea"/>
                </a:rPr>
                <a:t>＝</a:t>
              </a:r>
              <a:r>
                <a:rPr lang="en-US" altLang="zh-CN" sz="3200" b="1" u="sng">
                  <a:latin typeface="Times New Roman" panose="02020603050405020304" pitchFamily="18" charset="0"/>
                  <a:sym typeface="+mn-ea"/>
                </a:rPr>
                <a:t>             </a:t>
              </a:r>
              <a:r>
                <a:rPr lang="en-US" altLang="zh-CN" sz="3200" b="1">
                  <a:latin typeface="Times New Roman" panose="02020603050405020304" pitchFamily="18" charset="0"/>
                  <a:sym typeface="+mn-ea"/>
                </a:rPr>
                <a:t>,</a:t>
              </a:r>
              <a:r>
                <a:rPr sz="3200" b="1">
                  <a:latin typeface="Times New Roman" panose="02020603050405020304" pitchFamily="18" charset="0"/>
                  <a:sym typeface="+mn-ea"/>
                </a:rPr>
                <a:t> 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(-4)×</a:t>
              </a:r>
              <a:r>
                <a:rPr lang="en-US" altLang="zh-CN" sz="3200" b="1">
                  <a:solidFill>
                    <a:srgbClr val="000000"/>
                  </a:solidFill>
                  <a:latin typeface="宋体" panose="02010600030101010101" pitchFamily="2" charset="-122"/>
                </a:rPr>
                <a:t>[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(-6)×5</a:t>
              </a:r>
              <a:r>
                <a:rPr lang="en-US" altLang="zh-CN" sz="3200" b="1">
                  <a:solidFill>
                    <a:srgbClr val="000000"/>
                  </a:solidFill>
                  <a:latin typeface="宋体" panose="02010600030101010101" pitchFamily="2" charset="-122"/>
                </a:rPr>
                <a:t>]</a:t>
              </a:r>
              <a:r>
                <a:rPr lang="en-US" altLang="zh-CN" sz="3200" b="1" u="sng">
                  <a:latin typeface="Times New Roman" panose="02020603050405020304" pitchFamily="18" charset="0"/>
                  <a:sym typeface="+mn-ea"/>
                </a:rPr>
                <a:t>             </a:t>
              </a:r>
              <a:r>
                <a:rPr sz="3200" b="1">
                  <a:latin typeface="Times New Roman" panose="02020603050405020304" pitchFamily="18" charset="0"/>
                  <a:sym typeface="+mn-ea"/>
                </a:rPr>
                <a:t>；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mc:AlternateContent>
          <mc:Choice Requires="a14">
            <p:sp>
              <p:nvSpPr>
                <p:cNvPr id="5" name="矩形 190473"/>
                <p:cNvSpPr/>
                <p:nvPr>
                  <p:custDataLst>
                    <p:tags r:id="rId3"/>
                  </p:custDataLst>
                </p:nvPr>
              </p:nvSpPr>
              <p:spPr>
                <a:xfrm>
                  <a:off x="982" y="4955"/>
                  <a:ext cx="17484" cy="1988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no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 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"/>
                          </m:rPr>
                          <a:rPr lang="en-US" altLang="zh-CN" sz="3200" b="1">
                            <a:latin typeface="Times New Roman" panose="02020603050405020304" pitchFamily="18" charset="0"/>
                            <a:sym typeface="+mn-ea"/>
                          </a:rPr>
                          <m:t>[</m:t>
                        </m:r>
                        <m:f>
                          <m:fPr>
                            <m:type m:val="bar"/>
                            <m:ctrl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32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×</a:t>
                  </a:r>
                  <a:r>
                    <a:rPr lang="en-US" altLang="zh-CN" sz="3200" b="1"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32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𝟕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32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3200" b="1"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]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×(−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)</m:t>
                        </m:r>
                      </m:oMath>
                    </m:oMathPara>
                  </a14:m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＝</a:t>
                  </a:r>
                  <a:r>
                    <a:rPr lang="en-US" altLang="zh-CN" sz="2800" b="1" u="sng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             </a:t>
                  </a:r>
                  <a:r>
                    <a:rPr lang="en-US" altLang="zh-CN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,</a:t>
                  </a:r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        </a:t>
                  </a:r>
                  <a:r>
                    <a:rPr lang="en-US" altLang="zh-CN" sz="3600" b="1">
                      <a:latin typeface="Times New Roman" panose="02020603050405020304" pitchFamily="18" charset="0"/>
                      <a:sym typeface="+mn-ea"/>
                    </a:rPr>
                    <a:t> 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36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36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36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×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"/>
                          </m:rPr>
                          <a:rPr lang="en-US" altLang="zh-CN" sz="2800" b="1">
                            <a:latin typeface="Times New Roman" panose="02020603050405020304" pitchFamily="18" charset="0"/>
                            <a:sym typeface="+mn-ea"/>
                          </a:rPr>
                          <m:t>[</m:t>
                        </m:r>
                      </m:oMath>
                    </m:oMathPara>
                  </a14:m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2800" b="1"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𝟕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)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×(−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𝟒</m:t>
                        </m:r>
                        <m:r>
                          <m:rPr>
                            <m:sty m:val="bi"/>
                          </m:rPr>
                          <a:rPr lang="en-US" altLang="zh-CN" sz="2800" b="1" i="1"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)]</m:t>
                        </m:r>
                      </m:oMath>
                    </m:oMathPara>
                  </a14:m>
                  <a:r>
                    <a:rPr lang="zh-CN" altLang="en-US" sz="2800" b="1">
                      <a:latin typeface="Times New Roman" panose="02020603050405020304" pitchFamily="18" charset="0"/>
                      <a:ea typeface="宋体" panose="02010600030101010101" pitchFamily="2" charset="-122"/>
                    </a:rPr>
                    <a:t>＝</a:t>
                  </a:r>
                  <a:r>
                    <a:rPr lang="en-US" altLang="zh-CN" sz="2800" b="1" u="sng">
                      <a:latin typeface="Times New Roman" panose="02020603050405020304" pitchFamily="18" charset="0"/>
                      <a:sym typeface="+mn-ea"/>
                    </a:rPr>
                    <a:t>             </a:t>
                  </a:r>
                  <a:r>
                    <a:rPr lang="en-US" altLang="zh-CN" sz="2800" b="1">
                      <a:latin typeface="Times New Roman" panose="02020603050405020304" pitchFamily="18" charset="0"/>
                      <a:sym typeface="+mn-ea"/>
                    </a:rPr>
                    <a:t>.</a:t>
                  </a:r>
                  <a:endParaRPr lang="en-US" altLang="zh-CN" sz="2800" b="1">
                    <a:latin typeface="Times New Roman" panose="02020603050405020304" pitchFamily="18" charset="0"/>
                    <a:ea typeface="宋体" panose="02010600030101010101" pitchFamily="2" charset="-122"/>
                    <a:sym typeface="+mn-ea"/>
                  </a:endParaRPr>
                </a:p>
              </p:txBody>
            </p:sp>
          </mc:Choice>
          <mc:Fallback>
            <p:sp>
              <p:nvSpPr>
                <p:cNvPr id="5" name="矩形 190473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4"/>
                  </p:custDataLst>
                </p:nvPr>
              </p:nvSpPr>
              <p:spPr>
                <a:xfrm>
                  <a:off x="982" y="4955"/>
                  <a:ext cx="17484" cy="198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3" name="文本框 102"/>
            <p:cNvSpPr txBox="1"/>
            <p:nvPr>
              <p:custDataLst>
                <p:tags r:id="rId6"/>
              </p:custDataLst>
            </p:nvPr>
          </p:nvSpPr>
          <p:spPr>
            <a:xfrm>
              <a:off x="510" y="2111"/>
              <a:ext cx="11789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266700">
                <a:lnSpc>
                  <a:spcPct val="150000"/>
                </a:lnSpc>
              </a:pP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(2) 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计算下列各题，并比较它们的结果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  <p:sp>
        <p:nvSpPr>
          <p:cNvPr id="11270" name="MH_SubTitle_4"/>
          <p:cNvSpPr txBox="1"/>
          <p:nvPr>
            <p:custDataLst>
              <p:tags r:id="rId7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4370070" y="2144395"/>
            <a:ext cx="5180965" cy="564515"/>
            <a:chOff x="6878" y="4239"/>
            <a:chExt cx="8159" cy="889"/>
          </a:xfrm>
        </p:grpSpPr>
        <p:sp>
          <p:nvSpPr>
            <p:cNvPr id="12" name="文本框 11"/>
            <p:cNvSpPr txBox="1"/>
            <p:nvPr>
              <p:custDataLst>
                <p:tags r:id="rId8"/>
              </p:custDataLst>
            </p:nvPr>
          </p:nvSpPr>
          <p:spPr>
            <a:xfrm>
              <a:off x="6878" y="4306"/>
              <a:ext cx="1587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120</a:t>
              </a:r>
              <a:endPara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9"/>
              </p:custDataLst>
            </p:nvPr>
          </p:nvSpPr>
          <p:spPr>
            <a:xfrm>
              <a:off x="13455" y="4239"/>
              <a:ext cx="1582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120</a:t>
              </a:r>
              <a:endPara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367530" y="2852420"/>
            <a:ext cx="5976620" cy="899795"/>
            <a:chOff x="8919" y="5060"/>
            <a:chExt cx="9412" cy="1417"/>
          </a:xfrm>
        </p:grpSpPr>
        <mc:AlternateContent>
          <mc:Choice Requires="a14">
            <p:sp>
              <p:nvSpPr>
                <p:cNvPr id="3" name="文本框 2"/>
                <p:cNvSpPr txBox="1"/>
                <p:nvPr>
                  <p:custDataLst>
                    <p:tags r:id="rId10"/>
                  </p:custDataLst>
                </p:nvPr>
              </p:nvSpPr>
              <p:spPr>
                <a:xfrm>
                  <a:off x="8919" y="5060"/>
                  <a:ext cx="1587" cy="1407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𝟏𝟒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宋体" panose="02010600030101010101" pitchFamily="2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3" name="文本框 2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1"/>
                  </p:custDataLst>
                </p:nvPr>
              </p:nvSpPr>
              <p:spPr>
                <a:xfrm>
                  <a:off x="8919" y="5060"/>
                  <a:ext cx="1587" cy="1407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mc:AlternateContent>
          <mc:Choice Requires="a14">
            <p:sp>
              <p:nvSpPr>
                <p:cNvPr id="8" name="文本框 7"/>
                <p:cNvSpPr txBox="1"/>
                <p:nvPr>
                  <p:custDataLst>
                    <p:tags r:id="rId13"/>
                  </p:custDataLst>
                </p:nvPr>
              </p:nvSpPr>
              <p:spPr>
                <a:xfrm>
                  <a:off x="16744" y="5070"/>
                  <a:ext cx="1587" cy="1407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𝟏𝟒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den>
                        </m:f>
                      </m:oMath>
                    </m:oMathPara>
                  </a14:m>
                  <a:endParaRPr lang="en-US" altLang="zh-CN" sz="2800" b="1" i="1">
                    <a:solidFill>
                      <a:srgbClr val="FF0000"/>
                    </a:solidFill>
                    <a:latin typeface="Cambria Math" panose="02040503050406030204" charset="0"/>
                    <a:ea typeface="宋体" panose="02010600030101010101" pitchFamily="2" charset="-122"/>
                    <a:cs typeface="Cambria Math" panose="02040503050406030204" charset="0"/>
                    <a:sym typeface="+mn-ea"/>
                  </a:endParaRPr>
                </a:p>
              </p:txBody>
            </p:sp>
          </mc:Choice>
          <mc:Fallback>
            <p:sp>
              <p:nvSpPr>
                <p:cNvPr id="8" name="文本框 7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4"/>
                  </p:custDataLst>
                </p:nvPr>
              </p:nvSpPr>
              <p:spPr>
                <a:xfrm>
                  <a:off x="16744" y="5070"/>
                  <a:ext cx="1587" cy="1407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7" name="圆角矩形标注 7"/>
          <p:cNvSpPr/>
          <p:nvPr>
            <p:custDataLst>
              <p:tags r:id="rId15"/>
            </p:custDataLst>
          </p:nvPr>
        </p:nvSpPr>
        <p:spPr>
          <a:xfrm>
            <a:off x="1415415" y="4221480"/>
            <a:ext cx="3725545" cy="662940"/>
          </a:xfrm>
          <a:prstGeom prst="wedgeRoundRectCallout">
            <a:avLst>
              <a:gd name="adj1" fmla="val 52485"/>
              <a:gd name="adj2" fmla="val 43894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D9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你有什么发现？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2520" name="文本框 192519"/>
          <p:cNvSpPr txBox="1"/>
          <p:nvPr>
            <p:custDataLst>
              <p:tags r:id="rId16"/>
            </p:custDataLst>
          </p:nvPr>
        </p:nvSpPr>
        <p:spPr>
          <a:xfrm>
            <a:off x="479425" y="4940935"/>
            <a:ext cx="1151636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三个数相乘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先把前两个数相乘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或先把后两个数相乘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积相等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2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25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23850" y="1412240"/>
            <a:ext cx="8202295" cy="3544570"/>
            <a:chOff x="510" y="2224"/>
            <a:chExt cx="12917" cy="5582"/>
          </a:xfrm>
        </p:grpSpPr>
        <p:graphicFrame>
          <p:nvGraphicFramePr>
            <p:cNvPr id="6" name="对象 5"/>
            <p:cNvGraphicFramePr>
              <a:graphicFrameLocks noChangeAspect="1"/>
            </p:cNvGraphicFramePr>
            <p:nvPr>
              <p:custDataLst>
                <p:tags r:id="rId2"/>
              </p:custDataLst>
            </p:nvPr>
          </p:nvGraphicFramePr>
          <p:xfrm>
            <a:off x="2639" y="3019"/>
            <a:ext cx="4521" cy="153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3" imgW="32308800" imgH="10972800" progId="Equation.DSMT4">
                    <p:embed/>
                  </p:oleObj>
                </mc:Choice>
                <mc:Fallback>
                  <p:oleObj name="Equation" r:id="rId3" imgW="32308800" imgH="10972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639" y="3019"/>
                          <a:ext cx="4521" cy="1532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3" name="对象 32"/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8239" y="3079"/>
            <a:ext cx="5189" cy="144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Equation" r:id="rId6" imgW="37185600" imgH="10363200" progId="Equation.DSMT4">
                    <p:embed/>
                  </p:oleObj>
                </mc:Choice>
                <mc:Fallback>
                  <p:oleObj name="Equation" r:id="rId6" imgW="37185600" imgH="1036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8239" y="3079"/>
                          <a:ext cx="5189" cy="144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4" name="对象 33"/>
            <p:cNvGraphicFramePr>
              <a:graphicFrameLocks noChangeAspect="1"/>
            </p:cNvGraphicFramePr>
            <p:nvPr>
              <p:custDataLst>
                <p:tags r:id="rId8"/>
              </p:custDataLst>
            </p:nvPr>
          </p:nvGraphicFramePr>
          <p:xfrm>
            <a:off x="3023" y="6430"/>
            <a:ext cx="3450" cy="137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9" imgW="27432000" imgH="10972800" progId="Equation.DSMT4">
                    <p:embed/>
                  </p:oleObj>
                </mc:Choice>
                <mc:Fallback>
                  <p:oleObj name="Equation" r:id="rId9" imgW="27432000" imgH="10972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3023" y="6430"/>
                          <a:ext cx="3450" cy="137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5" name="对象 34"/>
            <p:cNvGraphicFramePr>
              <a:graphicFrameLocks noChangeAspect="1"/>
            </p:cNvGraphicFramePr>
            <p:nvPr>
              <p:custDataLst>
                <p:tags r:id="rId11"/>
              </p:custDataLst>
            </p:nvPr>
          </p:nvGraphicFramePr>
          <p:xfrm>
            <a:off x="8352" y="6282"/>
            <a:ext cx="3405" cy="125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Equation" r:id="rId12" imgW="28041600" imgH="10363200" progId="Equation.DSMT4">
                    <p:embed/>
                  </p:oleObj>
                </mc:Choice>
                <mc:Fallback>
                  <p:oleObj name="Equation" r:id="rId12" imgW="28041600" imgH="103632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8352" y="6282"/>
                          <a:ext cx="3405" cy="125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" name="文本框 102"/>
            <p:cNvSpPr txBox="1"/>
            <p:nvPr>
              <p:custDataLst>
                <p:tags r:id="rId14"/>
              </p:custDataLst>
            </p:nvPr>
          </p:nvSpPr>
          <p:spPr>
            <a:xfrm>
              <a:off x="510" y="2224"/>
              <a:ext cx="11789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266700">
                <a:lnSpc>
                  <a:spcPct val="100000"/>
                </a:lnSpc>
              </a:pPr>
              <a:r>
                <a:rPr lang="en-US" altLang="zh-CN" sz="2800" b="1">
                  <a:latin typeface="Times New Roman" panose="02020603050405020304" pitchFamily="18" charset="0"/>
                  <a:sym typeface="+mn-ea"/>
                </a:rPr>
                <a:t>(3) </a:t>
              </a:r>
              <a:r>
                <a:rPr lang="zh-CN" altLang="en-US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计算下列各题，并比较它们的结果</a:t>
              </a: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  <p:sp>
        <p:nvSpPr>
          <p:cNvPr id="11270" name="MH_SubTitle_4"/>
          <p:cNvSpPr txBox="1"/>
          <p:nvPr>
            <p:custDataLst>
              <p:tags r:id="rId15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6" name="对象 35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2011804" y="2872014"/>
          <a:ext cx="1716088" cy="798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17" imgW="22250400" imgH="10363200" progId="Equation.DSMT4">
                  <p:embed/>
                </p:oleObj>
              </mc:Choice>
              <mc:Fallback>
                <p:oleObj name="Equation" r:id="rId17" imgW="22250400" imgH="1036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011804" y="2872014"/>
                        <a:ext cx="1716088" cy="798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" name="对象 36"/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2011804" y="3706495"/>
          <a:ext cx="469900" cy="374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20" imgW="6096000" imgH="4876800" progId="Equation.DSMT4">
                  <p:embed/>
                </p:oleObj>
              </mc:Choice>
              <mc:Fallback>
                <p:oleObj name="Equation" r:id="rId20" imgW="60960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2011804" y="3706495"/>
                        <a:ext cx="46990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对象 37"/>
          <p:cNvGraphicFramePr>
            <a:graphicFrameLocks noChangeAspect="1"/>
          </p:cNvGraphicFramePr>
          <p:nvPr>
            <p:custDataLst>
              <p:tags r:id="rId22"/>
            </p:custDataLst>
          </p:nvPr>
        </p:nvGraphicFramePr>
        <p:xfrm>
          <a:off x="5468188" y="3032834"/>
          <a:ext cx="846137" cy="376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23" imgW="10972800" imgH="4876800" progId="Equation.DSMT4">
                  <p:embed/>
                </p:oleObj>
              </mc:Choice>
              <mc:Fallback>
                <p:oleObj name="Equation" r:id="rId23" imgW="109728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5468188" y="3032834"/>
                        <a:ext cx="846137" cy="376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对象 38"/>
          <p:cNvGraphicFramePr>
            <a:graphicFrameLocks noChangeAspect="1"/>
          </p:cNvGraphicFramePr>
          <p:nvPr>
            <p:custDataLst>
              <p:tags r:id="rId25"/>
            </p:custDataLst>
          </p:nvPr>
        </p:nvGraphicFramePr>
        <p:xfrm>
          <a:off x="5468188" y="3604872"/>
          <a:ext cx="469900" cy="374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26" imgW="6096000" imgH="4876800" progId="Equation.DSMT4">
                  <p:embed/>
                </p:oleObj>
              </mc:Choice>
              <mc:Fallback>
                <p:oleObj name="Equation" r:id="rId26" imgW="60960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5468188" y="3604872"/>
                        <a:ext cx="46990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对象 39"/>
          <p:cNvGraphicFramePr>
            <a:graphicFrameLocks noChangeAspect="1"/>
          </p:cNvGraphicFramePr>
          <p:nvPr>
            <p:custDataLst>
              <p:tags r:id="rId27"/>
            </p:custDataLst>
          </p:nvPr>
        </p:nvGraphicFramePr>
        <p:xfrm>
          <a:off x="1961639" y="4895519"/>
          <a:ext cx="1481138" cy="798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28" imgW="19202400" imgH="10363200" progId="Equation.DSMT4">
                  <p:embed/>
                </p:oleObj>
              </mc:Choice>
              <mc:Fallback>
                <p:oleObj name="Equation" r:id="rId28" imgW="19202400" imgH="1036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1961639" y="4895519"/>
                        <a:ext cx="1481138" cy="798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对象 40"/>
          <p:cNvGraphicFramePr>
            <a:graphicFrameLocks noChangeAspect="1"/>
          </p:cNvGraphicFramePr>
          <p:nvPr>
            <p:custDataLst>
              <p:tags r:id="rId30"/>
            </p:custDataLst>
          </p:nvPr>
        </p:nvGraphicFramePr>
        <p:xfrm>
          <a:off x="1962274" y="5589523"/>
          <a:ext cx="728662" cy="328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31" imgW="9448800" imgH="4267200" progId="Equation.DSMT4">
                  <p:embed/>
                </p:oleObj>
              </mc:Choice>
              <mc:Fallback>
                <p:oleObj name="Equation" r:id="rId31" imgW="9448800" imgH="426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1962274" y="5589523"/>
                        <a:ext cx="728662" cy="3286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对象 41"/>
          <p:cNvGraphicFramePr>
            <a:graphicFrameLocks noChangeAspect="1"/>
          </p:cNvGraphicFramePr>
          <p:nvPr>
            <p:custDataLst>
              <p:tags r:id="rId33"/>
            </p:custDataLst>
          </p:nvPr>
        </p:nvGraphicFramePr>
        <p:xfrm>
          <a:off x="5396469" y="4958328"/>
          <a:ext cx="1692275" cy="376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34" imgW="21945600" imgH="4876800" progId="Equation.DSMT4">
                  <p:embed/>
                </p:oleObj>
              </mc:Choice>
              <mc:Fallback>
                <p:oleObj name="Equation" r:id="rId34" imgW="219456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5396469" y="4958328"/>
                        <a:ext cx="1692275" cy="3762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3" name="对象 42"/>
          <p:cNvGraphicFramePr>
            <a:graphicFrameLocks noChangeAspect="1"/>
          </p:cNvGraphicFramePr>
          <p:nvPr>
            <p:custDataLst>
              <p:tags r:id="rId36"/>
            </p:custDataLst>
          </p:nvPr>
        </p:nvGraphicFramePr>
        <p:xfrm>
          <a:off x="5396469" y="5506706"/>
          <a:ext cx="798513" cy="374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37" imgW="10363200" imgH="4876800" progId="Equation.DSMT4">
                  <p:embed/>
                </p:oleObj>
              </mc:Choice>
              <mc:Fallback>
                <p:oleObj name="Equation" r:id="rId37" imgW="103632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8"/>
                      <a:stretch>
                        <a:fillRect/>
                      </a:stretch>
                    </p:blipFill>
                    <p:spPr>
                      <a:xfrm>
                        <a:off x="5396469" y="5506706"/>
                        <a:ext cx="798513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3541" name="文本框 193540"/>
          <p:cNvSpPr txBox="1"/>
          <p:nvPr>
            <p:custDataLst>
              <p:tags r:id="rId39"/>
            </p:custDataLst>
          </p:nvPr>
        </p:nvSpPr>
        <p:spPr>
          <a:xfrm>
            <a:off x="412750" y="5948680"/>
            <a:ext cx="117614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一个数同两个数的和相乘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等于把这个数分别同这两个数相乘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再把积相加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3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2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07035" y="1484630"/>
            <a:ext cx="10857865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想一想：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在有理数运算中，乘法的</a:t>
            </a:r>
            <a:r>
              <a:rPr lang="zh-CN" altLang="en-US" sz="32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交换律、乘法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的</a:t>
            </a:r>
            <a:r>
              <a:rPr lang="zh-CN" altLang="en-US" sz="32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结合律、乘法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对加法的分配律还成立吗？换一些数试一试</a:t>
            </a:r>
            <a:r>
              <a:rPr lang="zh-CN" sz="3200" b="1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。</a:t>
            </a:r>
            <a:endParaRPr lang="zh-CN" sz="3200" b="1" smtClean="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983615" y="3789045"/>
            <a:ext cx="94278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乘法的这些运算律在有理数范围内同样适用</a:t>
            </a:r>
            <a:r>
              <a:rPr lang="en-US" altLang="zh-CN" sz="36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</a:t>
            </a:r>
            <a:endParaRPr lang="en-US" altLang="zh-CN" sz="3600" b="1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2514" name="云形标注 192513"/>
          <p:cNvSpPr/>
          <p:nvPr>
            <p:custDataLst>
              <p:tags r:id="rId4"/>
            </p:custDataLst>
          </p:nvPr>
        </p:nvSpPr>
        <p:spPr>
          <a:xfrm>
            <a:off x="9479598" y="1196658"/>
            <a:ext cx="2560638" cy="1317625"/>
          </a:xfrm>
          <a:prstGeom prst="cloudCallout">
            <a:avLst>
              <a:gd name="adj1" fmla="val -107916"/>
              <a:gd name="adj2" fmla="val 48963"/>
            </a:avLst>
          </a:prstGeom>
          <a:solidFill>
            <a:schemeClr val="accent5">
              <a:lumMod val="9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base"/>
            <a:endParaRPr lang="zh-CN" altLang="en-US" sz="2400" strike="noStrike" noProof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18" name="文本框 192517"/>
          <p:cNvSpPr txBox="1"/>
          <p:nvPr>
            <p:custDataLst>
              <p:tags r:id="rId5"/>
            </p:custDataLst>
          </p:nvPr>
        </p:nvSpPr>
        <p:spPr>
          <a:xfrm>
            <a:off x="839470" y="2595245"/>
            <a:ext cx="8056245" cy="583565"/>
          </a:xfrm>
          <a:prstGeom prst="rect">
            <a:avLst/>
          </a:prstGeom>
          <a:solidFill>
            <a:srgbClr val="F6EDCE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两个数相乘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交换两个因数的位置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积相等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19" name="文本框 192518"/>
          <p:cNvSpPr txBox="1"/>
          <p:nvPr>
            <p:custDataLst>
              <p:tags r:id="rId6"/>
            </p:custDataLst>
          </p:nvPr>
        </p:nvSpPr>
        <p:spPr>
          <a:xfrm>
            <a:off x="4945063" y="3240088"/>
            <a:ext cx="1568450" cy="583565"/>
          </a:xfrm>
          <a:prstGeom prst="rect">
            <a:avLst/>
          </a:prstGeom>
          <a:solidFill>
            <a:schemeClr val="accent5">
              <a:lumMod val="9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ab</a:t>
            </a:r>
            <a:r>
              <a:rPr lang="zh-CN" altLang="en-US" sz="3200" b="1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＝</a:t>
            </a: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ba</a:t>
            </a:r>
            <a:endParaRPr lang="en-US" altLang="zh-CN" sz="3200" b="1" i="1" noProof="1" err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192520" name="文本框 192519"/>
          <p:cNvSpPr txBox="1"/>
          <p:nvPr>
            <p:custDataLst>
              <p:tags r:id="rId7"/>
            </p:custDataLst>
          </p:nvPr>
        </p:nvSpPr>
        <p:spPr>
          <a:xfrm>
            <a:off x="393065" y="4440555"/>
            <a:ext cx="11516360" cy="583565"/>
          </a:xfrm>
          <a:prstGeom prst="rect">
            <a:avLst/>
          </a:prstGeom>
          <a:solidFill>
            <a:srgbClr val="F6EDCE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三个数相乘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先把前两个数相乘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或先把后两个数相乘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积相等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21" name="文本框 192520"/>
          <p:cNvSpPr txBox="1"/>
          <p:nvPr>
            <p:custDataLst>
              <p:tags r:id="rId8"/>
            </p:custDataLst>
          </p:nvPr>
        </p:nvSpPr>
        <p:spPr>
          <a:xfrm>
            <a:off x="4581525" y="5041265"/>
            <a:ext cx="2971800" cy="583565"/>
          </a:xfrm>
          <a:prstGeom prst="rect">
            <a:avLst/>
          </a:prstGeom>
          <a:solidFill>
            <a:schemeClr val="accent5">
              <a:lumMod val="9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(</a:t>
            </a: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ab</a:t>
            </a:r>
            <a:r>
              <a:rPr lang="en-US" altLang="zh-CN" sz="3200" b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)</a:t>
            </a: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c </a:t>
            </a:r>
            <a:r>
              <a:rPr lang="zh-CN" altLang="en-US" sz="3200" b="1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＝</a:t>
            </a:r>
            <a:r>
              <a:rPr lang="zh-CN" altLang="en-US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> </a:t>
            </a: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</a:t>
            </a:r>
            <a:r>
              <a:rPr lang="en-US" altLang="zh-CN" sz="3200" b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(</a:t>
            </a:r>
            <a:r>
              <a:rPr lang="en-US" altLang="zh-CN" sz="32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bc</a:t>
            </a:r>
            <a:r>
              <a:rPr lang="en-US" altLang="zh-CN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)</a:t>
            </a:r>
            <a:r>
              <a:rPr lang="en-US" altLang="zh-CN" sz="3200" b="1" i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 </a:t>
            </a:r>
            <a:endParaRPr lang="en-US" altLang="zh-CN" sz="3200" b="1" i="1" noProof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192522" name="文本框 192521"/>
          <p:cNvSpPr txBox="1"/>
          <p:nvPr>
            <p:custDataLst>
              <p:tags r:id="rId9"/>
            </p:custDataLst>
          </p:nvPr>
        </p:nvSpPr>
        <p:spPr>
          <a:xfrm>
            <a:off x="109220" y="5567045"/>
            <a:ext cx="1191450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根据乘法交换律和结合律可以推出：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三个以上有理数相乘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可以任意交换因数的位置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也可先把其中的几个数相乘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23" name="矩形 192522"/>
          <p:cNvSpPr/>
          <p:nvPr/>
        </p:nvSpPr>
        <p:spPr>
          <a:xfrm>
            <a:off x="407035" y="1988820"/>
            <a:ext cx="310896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1.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乘法交换律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: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24" name="矩形 192523"/>
          <p:cNvSpPr/>
          <p:nvPr>
            <p:custDataLst>
              <p:tags r:id="rId10"/>
            </p:custDataLst>
          </p:nvPr>
        </p:nvSpPr>
        <p:spPr>
          <a:xfrm>
            <a:off x="600710" y="3826510"/>
            <a:ext cx="266446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2.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乘法结合律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: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25" name="文本框 192524"/>
          <p:cNvSpPr txBox="1"/>
          <p:nvPr>
            <p:custDataLst>
              <p:tags r:id="rId11"/>
            </p:custDataLst>
          </p:nvPr>
        </p:nvSpPr>
        <p:spPr>
          <a:xfrm>
            <a:off x="9750425" y="1416050"/>
            <a:ext cx="2159000" cy="82994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latin typeface="Times New Roman" panose="02020603050405020304" pitchFamily="18" charset="0"/>
                <a:ea typeface="黑体" panose="02010609060101010101" pitchFamily="49" charset="-122"/>
              </a:rPr>
              <a:t> 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数的范围已扩充到有理数</a:t>
            </a:r>
            <a:r>
              <a:rPr lang="en-US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2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2526" name="圆角矩形标注 192525"/>
          <p:cNvSpPr/>
          <p:nvPr>
            <p:custDataLst>
              <p:tags r:id="rId12"/>
            </p:custDataLst>
          </p:nvPr>
        </p:nvSpPr>
        <p:spPr>
          <a:xfrm>
            <a:off x="7877175" y="3183255"/>
            <a:ext cx="4032250" cy="1312545"/>
          </a:xfrm>
          <a:prstGeom prst="wedgeRoundRectCallout">
            <a:avLst>
              <a:gd name="adj1" fmla="val -78314"/>
              <a:gd name="adj2" fmla="val -13038"/>
              <a:gd name="adj3" fmla="val 16667"/>
            </a:avLst>
          </a:prstGeom>
          <a:solidFill>
            <a:srgbClr val="C4E75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base"/>
            <a:endParaRPr lang="zh-CN" altLang="en-US" sz="2800" b="1" strike="noStrike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2527" name="文本框 192526"/>
          <p:cNvSpPr txBox="1"/>
          <p:nvPr>
            <p:custDataLst>
              <p:tags r:id="rId13"/>
            </p:custDataLst>
          </p:nvPr>
        </p:nvSpPr>
        <p:spPr>
          <a:xfrm>
            <a:off x="8039418" y="3182303"/>
            <a:ext cx="3889375" cy="11988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注意</a:t>
            </a:r>
            <a:r>
              <a:rPr lang="en-US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: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用字母表示乘数时</a:t>
            </a:r>
            <a:r>
              <a:rPr lang="en-US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,“×”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号可以写成“</a:t>
            </a:r>
            <a:r>
              <a:rPr lang="en-US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·”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或省略</a:t>
            </a:r>
            <a:r>
              <a:rPr lang="en-US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, 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如</a:t>
            </a:r>
            <a:r>
              <a:rPr lang="en-US" altLang="zh-CN" sz="2400" b="1" i="1" err="1">
                <a:latin typeface="Times New Roman" panose="02020603050405020304" pitchFamily="18" charset="0"/>
                <a:ea typeface="黑体" panose="02010609060101010101" pitchFamily="49" charset="-122"/>
              </a:rPr>
              <a:t>a</a:t>
            </a:r>
            <a:r>
              <a:rPr lang="en-US" altLang="zh-CN" sz="2400" b="1" err="1">
                <a:latin typeface="Times New Roman" panose="02020603050405020304" pitchFamily="18" charset="0"/>
                <a:ea typeface="黑体" panose="02010609060101010101" pitchFamily="49" charset="-122"/>
              </a:rPr>
              <a:t>×</a:t>
            </a:r>
            <a:r>
              <a:rPr lang="en-US" altLang="zh-CN" sz="2400" b="1" i="1" err="1">
                <a:latin typeface="Times New Roman" panose="02020603050405020304" pitchFamily="18" charset="0"/>
                <a:ea typeface="黑体" panose="02010609060101010101" pitchFamily="49" charset="-122"/>
              </a:rPr>
              <a:t>b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可以写成</a:t>
            </a:r>
            <a:r>
              <a:rPr lang="en-US" altLang="zh-CN" sz="2400" b="1" i="1" err="1">
                <a:latin typeface="Times New Roman" panose="02020603050405020304" pitchFamily="18" charset="0"/>
                <a:ea typeface="黑体" panose="02010609060101010101" pitchFamily="49" charset="-122"/>
              </a:rPr>
              <a:t>a·b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或</a:t>
            </a:r>
            <a:r>
              <a:rPr lang="en-US" altLang="zh-CN" sz="2400" b="1" i="1">
                <a:latin typeface="Times New Roman" panose="02020603050405020304" pitchFamily="18" charset="0"/>
                <a:ea typeface="黑体" panose="02010609060101010101" pitchFamily="49" charset="-122"/>
              </a:rPr>
              <a:t>ab.</a:t>
            </a:r>
            <a:endParaRPr lang="en-US" altLang="zh-CN" sz="2400" b="1" i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4381" name="圆角矩形 31"/>
          <p:cNvSpPr/>
          <p:nvPr/>
        </p:nvSpPr>
        <p:spPr>
          <a:xfrm>
            <a:off x="191135" y="1465580"/>
            <a:ext cx="1649730" cy="428625"/>
          </a:xfrm>
          <a:prstGeom prst="roundRect">
            <a:avLst>
              <a:gd name="adj" fmla="val 16667"/>
            </a:avLst>
          </a:prstGeom>
          <a:solidFill>
            <a:srgbClr val="FFC000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归纳小结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2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2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2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2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2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2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2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2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2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2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4" grpId="0"/>
      <p:bldP spid="192518" grpId="0"/>
      <p:bldP spid="192519" grpId="0"/>
      <p:bldP spid="192520" grpId="0"/>
      <p:bldP spid="192521" grpId="0"/>
      <p:bldP spid="192522" grpId="0"/>
      <p:bldP spid="192524" grpId="0"/>
      <p:bldP spid="192525" grpId="0"/>
      <p:bldP spid="192526" grpId="0"/>
      <p:bldP spid="192527" grpId="0"/>
      <p:bldP spid="14381" grpId="0"/>
      <p:bldP spid="1925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3541" name="文本框 193540"/>
          <p:cNvSpPr txBox="1"/>
          <p:nvPr>
            <p:custDataLst>
              <p:tags r:id="rId4"/>
            </p:custDataLst>
          </p:nvPr>
        </p:nvSpPr>
        <p:spPr>
          <a:xfrm>
            <a:off x="133985" y="2057400"/>
            <a:ext cx="11729085" cy="1076325"/>
          </a:xfrm>
          <a:prstGeom prst="rect">
            <a:avLst/>
          </a:prstGeom>
          <a:solidFill>
            <a:srgbClr val="F6EDCE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一个数同两个数的和相乘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等于把这个数分别同这两个数相乘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再把积相加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3542" name="矩形 193541"/>
          <p:cNvSpPr/>
          <p:nvPr>
            <p:custDataLst>
              <p:tags r:id="rId5"/>
            </p:custDataLst>
          </p:nvPr>
        </p:nvSpPr>
        <p:spPr>
          <a:xfrm>
            <a:off x="705485" y="1233805"/>
            <a:ext cx="5172075" cy="6477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3.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乘法对加法的分配律：</a:t>
            </a:r>
            <a:endParaRPr lang="zh-CN" altLang="en-US" sz="36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3543" name="文本框 193542"/>
          <p:cNvSpPr txBox="1"/>
          <p:nvPr>
            <p:custDataLst>
              <p:tags r:id="rId6"/>
            </p:custDataLst>
          </p:nvPr>
        </p:nvSpPr>
        <p:spPr>
          <a:xfrm>
            <a:off x="-212725" y="4149725"/>
            <a:ext cx="1225423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   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根据分配律可以推出：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    一个数同几个数的和相乘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等于把这个数分别同这几个数相乘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再把积相加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endParaRPr lang="en-US" altLang="zh-CN" sz="2800" b="1" i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93544" name="矩形 193543"/>
          <p:cNvSpPr/>
          <p:nvPr>
            <p:custDataLst>
              <p:tags r:id="rId7"/>
            </p:custDataLst>
          </p:nvPr>
        </p:nvSpPr>
        <p:spPr>
          <a:xfrm>
            <a:off x="2771775" y="3471545"/>
            <a:ext cx="1908175" cy="706755"/>
          </a:xfrm>
          <a:prstGeom prst="rect">
            <a:avLst/>
          </a:prstGeom>
          <a:solidFill>
            <a:schemeClr val="accent5">
              <a:lumMod val="90000"/>
            </a:schemeClr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lnSpc>
                <a:spcPct val="100000"/>
              </a:lnSpc>
            </a:pPr>
            <a:r>
              <a:rPr lang="en-US" altLang="zh-CN" sz="4000" b="1" i="1" strike="noStrike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</a:t>
            </a:r>
            <a:r>
              <a:rPr lang="en-US" altLang="zh-CN" sz="4000" b="1" strike="noStrike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(</a:t>
            </a:r>
            <a:r>
              <a:rPr lang="en-US" altLang="zh-CN" sz="4000" b="1" i="1" strike="noStrike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b</a:t>
            </a:r>
            <a:r>
              <a:rPr lang="zh-CN" altLang="en-US" sz="4000" b="1" strike="noStrike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＋</a:t>
            </a:r>
            <a:r>
              <a:rPr lang="en-US" altLang="zh-CN" sz="4000" b="1" i="1" strike="noStrike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c</a:t>
            </a:r>
            <a:r>
              <a:rPr lang="en-US" altLang="zh-CN" sz="4000" b="1" strike="noStrike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)</a:t>
            </a:r>
            <a:endParaRPr lang="en-US" altLang="zh-CN" sz="4000" b="1" strike="noStrike" noProof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193545" name="矩形 193544"/>
          <p:cNvSpPr/>
          <p:nvPr>
            <p:custDataLst>
              <p:tags r:id="rId8"/>
            </p:custDataLst>
          </p:nvPr>
        </p:nvSpPr>
        <p:spPr>
          <a:xfrm>
            <a:off x="5351145" y="3496310"/>
            <a:ext cx="1913255" cy="706755"/>
          </a:xfrm>
          <a:prstGeom prst="rect">
            <a:avLst/>
          </a:prstGeom>
          <a:solidFill>
            <a:schemeClr val="accent5">
              <a:lumMod val="90000"/>
            </a:schemeClr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lnSpc>
                <a:spcPct val="100000"/>
              </a:lnSpc>
            </a:pPr>
            <a:r>
              <a:rPr lang="en-US" altLang="zh-CN" sz="4000" b="1" i="1" strike="noStrike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ab</a:t>
            </a:r>
            <a:r>
              <a:rPr lang="zh-CN" altLang="en-US" sz="4000" b="1" strike="noStrike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＋</a:t>
            </a:r>
            <a:r>
              <a:rPr lang="en-US" altLang="zh-CN" sz="4000" b="1" i="1" strike="noStrike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ac</a:t>
            </a:r>
            <a:endParaRPr lang="en-US" altLang="zh-CN" sz="4000" b="1" i="1" strike="noStrike" noProof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193546" name="矩形 193545"/>
          <p:cNvSpPr/>
          <p:nvPr>
            <p:custDataLst>
              <p:tags r:id="rId9"/>
            </p:custDataLst>
          </p:nvPr>
        </p:nvSpPr>
        <p:spPr>
          <a:xfrm>
            <a:off x="4657725" y="3281045"/>
            <a:ext cx="693420" cy="101473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lnSpc>
                <a:spcPct val="150000"/>
              </a:lnSpc>
            </a:pPr>
            <a:r>
              <a:rPr lang="zh-CN" altLang="en-US" sz="4000" b="1" strike="noStrike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＝</a:t>
            </a:r>
            <a:endParaRPr lang="zh-CN" altLang="en-US" sz="4000" b="1" strike="noStrike" noProof="1"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黑体" panose="02010609060101010101" pitchFamily="49" charset="-122"/>
              <a:cs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3527108" y="5657215"/>
            <a:ext cx="5018405" cy="645160"/>
          </a:xfrm>
          <a:prstGeom prst="rect">
            <a:avLst/>
          </a:prstGeom>
          <a:solidFill>
            <a:schemeClr val="accent5">
              <a:lumMod val="90000"/>
            </a:schemeClr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buClr>
                <a:srgbClr val="000000"/>
              </a:buClr>
            </a:pPr>
            <a:r>
              <a:rPr lang="en-US" altLang="zh-CN" sz="36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a</a:t>
            </a:r>
            <a:r>
              <a:rPr lang="en-US" altLang="zh-CN" sz="3600" b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(</a:t>
            </a:r>
            <a:r>
              <a:rPr lang="en-US" altLang="zh-CN" sz="36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b</a:t>
            </a:r>
            <a:r>
              <a:rPr lang="zh-CN" altLang="en-US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＋</a:t>
            </a:r>
            <a:r>
              <a:rPr lang="en-US" altLang="zh-CN" sz="3600" b="1" i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c</a:t>
            </a:r>
            <a:r>
              <a:rPr lang="zh-CN" altLang="en-US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＋</a:t>
            </a:r>
            <a:r>
              <a:rPr lang="en-US" altLang="zh-CN" sz="3600" b="1" i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d</a:t>
            </a:r>
            <a:r>
              <a:rPr lang="en-US" altLang="zh-CN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)</a:t>
            </a:r>
            <a:r>
              <a:rPr lang="zh-CN" altLang="en-US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＝</a:t>
            </a:r>
            <a:r>
              <a:rPr lang="en-US" altLang="zh-CN" sz="3600" b="1" i="1" noProof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ab</a:t>
            </a:r>
            <a:r>
              <a:rPr lang="zh-CN" altLang="en-US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＋</a:t>
            </a:r>
            <a:r>
              <a:rPr lang="en-US" altLang="zh-CN" sz="3600" b="1" i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ac</a:t>
            </a:r>
            <a:r>
              <a:rPr lang="zh-CN" altLang="en-US" sz="3600" b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＋</a:t>
            </a:r>
            <a:r>
              <a:rPr lang="en-US" altLang="zh-CN" sz="3600" b="1" i="1" noProof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  <a:sym typeface="+mn-ea"/>
              </a:rPr>
              <a:t>ad</a:t>
            </a:r>
            <a:endParaRPr lang="en-US" altLang="zh-CN" sz="3600" b="1" i="1" noProof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3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3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3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3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3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3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41" grpId="0"/>
      <p:bldP spid="193542" grpId="0"/>
      <p:bldP spid="193543" grpId="0"/>
      <p:bldP spid="193544" grpId="0"/>
      <p:bldP spid="193545" grpId="0"/>
      <p:bldP spid="19354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70" name="MH_SubTitle_4"/>
          <p:cNvSpPr txBox="1"/>
          <p:nvPr>
            <p:custDataLst>
              <p:tags r:id="rId3"/>
            </p:custDataLst>
          </p:nvPr>
        </p:nvSpPr>
        <p:spPr>
          <a:xfrm>
            <a:off x="1200150" y="331788"/>
            <a:ext cx="3765550" cy="633412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4000" b="1">
                <a:solidFill>
                  <a:srgbClr val="F796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二、新知探究</a:t>
            </a:r>
            <a:endParaRPr lang="zh-CN" altLang="en-US" sz="4000" b="1">
              <a:solidFill>
                <a:srgbClr val="F796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7645400" y="2493010"/>
          <a:ext cx="2757488" cy="3714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5" imgW="1206500" imgH="1625600" progId="Equation.DSMT4">
                  <p:embed/>
                </p:oleObj>
              </mc:Choice>
              <mc:Fallback>
                <p:oleObj r:id="rId5" imgW="1206500" imgH="162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645400" y="2493010"/>
                        <a:ext cx="2757488" cy="3714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>
            <p:custDataLst>
              <p:tags r:id="rId7"/>
            </p:custDataLst>
          </p:nvPr>
        </p:nvSpPr>
        <p:spPr>
          <a:xfrm>
            <a:off x="2228850" y="5963920"/>
            <a:ext cx="4125913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你是怎样算的？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91135" y="1465580"/>
            <a:ext cx="10119995" cy="1006475"/>
            <a:chOff x="301" y="2308"/>
            <a:chExt cx="15937" cy="1585"/>
          </a:xfrm>
        </p:grpSpPr>
        <p:grpSp>
          <p:nvGrpSpPr>
            <p:cNvPr id="4" name="组合 3"/>
            <p:cNvGrpSpPr/>
            <p:nvPr/>
          </p:nvGrpSpPr>
          <p:grpSpPr>
            <a:xfrm>
              <a:off x="3510" y="2383"/>
              <a:ext cx="12729" cy="1510"/>
              <a:chOff x="3510" y="2383"/>
              <a:chExt cx="12729" cy="1510"/>
            </a:xfrm>
          </p:grpSpPr>
          <p:sp>
            <p:nvSpPr>
              <p:cNvPr id="12292" name="矩形 194566"/>
              <p:cNvSpPr/>
              <p:nvPr>
                <p:custDataLst>
                  <p:tags r:id="rId8"/>
                </p:custDataLst>
              </p:nvPr>
            </p:nvSpPr>
            <p:spPr>
              <a:xfrm>
                <a:off x="3510" y="2679"/>
                <a:ext cx="2379" cy="82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ctr" anchorCtr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en-US" sz="28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1.</a:t>
                </a:r>
                <a:r>
                  <a:rPr lang="zh-CN" altLang="en-US" sz="28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计算</a:t>
                </a:r>
                <a:r>
                  <a:rPr lang="en-US" altLang="zh-CN" sz="2800" b="1">
                    <a:solidFill>
                      <a:schemeClr val="tx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:</a:t>
                </a:r>
                <a:endParaRPr lang="en-US" altLang="zh-CN" sz="28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graphicFrame>
            <p:nvGraphicFramePr>
              <p:cNvPr id="12294" name="对象 6"/>
              <p:cNvGraphicFramePr>
                <a:graphicFrameLocks noChangeAspect="1"/>
              </p:cNvGraphicFramePr>
              <p:nvPr>
                <p:custDataLst>
                  <p:tags r:id="rId9"/>
                </p:custDataLst>
              </p:nvPr>
            </p:nvGraphicFramePr>
            <p:xfrm>
              <a:off x="5883" y="2383"/>
              <a:ext cx="10357" cy="1510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1" r:id="rId10" imgW="2705100" imgH="393700" progId="Equation.DSMT4">
                      <p:embed/>
                    </p:oleObj>
                  </mc:Choice>
                  <mc:Fallback>
                    <p:oleObj r:id="rId10" imgW="2705100" imgH="393700" progId="Equation.DSMT4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1"/>
                          <a:stretch>
                            <a:fillRect/>
                          </a:stretch>
                        </p:blipFill>
                        <p:spPr>
                          <a:xfrm>
                            <a:off x="5883" y="2383"/>
                            <a:ext cx="10357" cy="1510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4381" name="圆角矩形 31"/>
            <p:cNvSpPr/>
            <p:nvPr>
              <p:custDataLst>
                <p:tags r:id="rId12"/>
              </p:custDataLst>
            </p:nvPr>
          </p:nvSpPr>
          <p:spPr>
            <a:xfrm>
              <a:off x="301" y="2308"/>
              <a:ext cx="2598" cy="675"/>
            </a:xfrm>
            <a:prstGeom prst="roundRect">
              <a:avLst>
                <a:gd name="adj" fmla="val 16667"/>
              </a:avLst>
            </a:prstGeom>
            <a:solidFill>
              <a:srgbClr val="FFC000"/>
            </a:solidFill>
            <a:ln w="25400" cap="flat" cmpd="sng">
              <a:solidFill>
                <a:srgbClr val="0099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跟踪练习</a:t>
              </a:r>
              <a:endPara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194435" y="2421255"/>
            <a:ext cx="6188075" cy="3239770"/>
            <a:chOff x="1881" y="3813"/>
            <a:chExt cx="9745" cy="5102"/>
          </a:xfrm>
        </p:grpSpPr>
        <mc:AlternateContent>
          <mc:Choice Requires="a14">
            <p:sp>
              <p:nvSpPr>
                <p:cNvPr id="7" name="矩形 190473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3130" y="3813"/>
                  <a:ext cx="8496" cy="510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wrap="square" anchor="t" anchorCtr="0"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（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1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）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 (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𝟓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𝟔</m:t>
                            </m:r>
                          </m:den>
                        </m:f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+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𝟖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×（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-24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）</a:t>
                  </a:r>
                  <a:endParaRPr lang="zh-CN" altLang="en-US" sz="2800" b="1">
                    <a:solidFill>
                      <a:srgbClr val="FF0000"/>
                    </a:solidFill>
                    <a:latin typeface="Times New Roman" panose="02020603050405020304" pitchFamily="18" charset="0"/>
                    <a:sym typeface="+mn-ea"/>
                  </a:endParaRPr>
                </a:p>
                <a:p>
                  <a:pPr>
                    <a:lnSpc>
                      <a:spcPct val="150000"/>
                    </a:lnSpc>
                  </a:pP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      =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(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－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𝟓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𝟔</m:t>
                            </m:r>
                          </m:den>
                        </m:f>
                      </m:oMath>
                    </m:oMathPara>
                  </a14:m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)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×（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-24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）</a:t>
                  </a:r>
                  <a14:m>
                    <m:oMathPara>
                      <m:oMathParaPr>
                        <m:jc/>
                      </m:oMathParaPr>
                      <m:oMath>
                        <m:r>
                          <m:rPr>
                            <m:sty m:val="bi"/>
                          </m:rPr>
                          <a:rPr lang="en-US" altLang="zh-CN" sz="2800" b="1" i="1">
                            <a:solidFill>
                              <a:srgbClr val="FF0000"/>
                            </a:solidFill>
                            <a:latin typeface="Cambria Math" panose="02040503050406030204" charset="0"/>
                            <a:cs typeface="Cambria Math" panose="02040503050406030204" charset="0"/>
                            <a:sym typeface="+mn-ea"/>
                          </a:rPr>
                          <m:t>+</m:t>
                        </m:r>
                        <m:f>
                          <m:fPr>
                            <m:type m:val="bar"/>
                            <m:ctrl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𝟑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en-US" altLang="zh-CN" sz="2800" b="1" i="1">
                                <a:solidFill>
                                  <a:srgbClr val="FF0000"/>
                                </a:solidFill>
                                <a:latin typeface="Cambria Math" panose="02040503050406030204" charset="0"/>
                                <a:cs typeface="Cambria Math" panose="02040503050406030204" charset="0"/>
                                <a:sym typeface="+mn-ea"/>
                              </a:rPr>
                              <m:t>𝟖</m:t>
                            </m:r>
                          </m:den>
                        </m:f>
                      </m:oMath>
                    </m:oMathPara>
                  </a14:m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×（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-24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sym typeface="+mn-ea"/>
                    </a:rPr>
                    <a:t>）</a:t>
                  </a:r>
                  <a:endParaRPr lang="zh-CN" altLang="en-US" sz="2800" b="1">
                    <a:solidFill>
                      <a:srgbClr val="FF0000"/>
                    </a:solidFill>
                    <a:latin typeface="Times New Roman" panose="02020603050405020304" pitchFamily="18" charset="0"/>
                    <a:sym typeface="+mn-ea"/>
                  </a:endParaRPr>
                </a:p>
                <a:p>
                  <a:pPr>
                    <a:lnSpc>
                      <a:spcPct val="150000"/>
                    </a:lnSpc>
                  </a:pP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      =20+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（</a:t>
                  </a: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-9</a:t>
                  </a:r>
                  <a:r>
                    <a:rPr lang="zh-CN" altLang="en-US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）</a:t>
                  </a:r>
                  <a:endParaRPr lang="zh-CN" altLang="en-US" sz="28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sym typeface="+mn-ea"/>
                  </a:endParaRPr>
                </a:p>
                <a:p>
                  <a:pPr>
                    <a:lnSpc>
                      <a:spcPct val="150000"/>
                    </a:lnSpc>
                  </a:pPr>
                  <a:r>
                    <a:rPr lang="en-US" altLang="zh-CN" sz="2800" b="1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宋体" panose="02010600030101010101" pitchFamily="2" charset="-122"/>
                      <a:sym typeface="+mn-ea"/>
                    </a:rPr>
                    <a:t>      =11</a:t>
                  </a:r>
                  <a:endParaRPr lang="en-US" altLang="zh-CN" sz="28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sym typeface="+mn-ea"/>
                  </a:endParaRPr>
                </a:p>
              </p:txBody>
            </p:sp>
          </mc:Choice>
          <mc:Fallback>
            <p:sp>
              <p:nvSpPr>
                <p:cNvPr id="7" name="矩形 190473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14"/>
                  </p:custDataLst>
                </p:nvPr>
              </p:nvSpPr>
              <p:spPr>
                <a:xfrm>
                  <a:off x="3130" y="3813"/>
                  <a:ext cx="8496" cy="5102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  <a:ln w="9525"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文本框 8"/>
            <p:cNvSpPr txBox="1"/>
            <p:nvPr/>
          </p:nvSpPr>
          <p:spPr>
            <a:xfrm>
              <a:off x="1881" y="4153"/>
              <a:ext cx="1355" cy="822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解：</a:t>
              </a:r>
              <a:endPara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https://d.book118.com/398070073041006027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宋体</vt:lpstr>
      <vt:lpstr>Times New Roman</vt:lpstr>
      <vt:lpstr>黑体</vt:lpstr>
      <vt:lpstr>微软雅黑</vt:lpstr>
      <vt:lpstr>隶书</vt:lpstr>
      <vt:lpstr>Cambria Math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2024-09-05T00:51:00.823</cp:lastPrinted>
  <dcterms:created xsi:type="dcterms:W3CDTF">2024-09-04T16:51:00Z</dcterms:created>
  <dcterms:modified xsi:type="dcterms:W3CDTF">2024-09-04T16:51:02Z</dcterms:modified>
</cp:coreProperties>
</file>