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2D661D6-499F-4B2D-A7C8-D65BF5C1B0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723A72-E0A5-49AD-9EAC-CD34CECED6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50F1528-530A-4595-AB78-84B21C00D6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2C81BE9-65A9-4F96-9AB4-30147B6FB2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2EA91DE-3CFA-4746-960F-8FEF2E6A666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BA07AFB-F676-499C-86A2-C3811A1E4DE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8EC9668-D277-43A1-AD56-85484FEEA24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BD00794-385C-4E8F-9D9C-C36DCCA20B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421F65B-C884-4E33-9AA3-32806871E8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F38BE3-5DFF-482F-BB24-9353DA0B85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27A05B-1AC8-4F65-89B3-DF7D30081F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8073104101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构建新战略性新兴产业发展保障体系的经济分析与研究</a:t>
            </a:r>
          </a:p>
        </p:txBody>
      </p:sp>
      <p:sp>
        <p:nvSpPr>
          <p:cNvPr id="3" name="TextBox 3"/>
          <p:cNvSpPr txBox="1"/>
          <p:nvPr/>
        </p:nvSpPr>
        <p:spPr>
          <a:xfrm>
            <a:off x="1204346" y="4948612"/>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alpha val="100000"/>
                  </a:schemeClr>
                </a:solidFill>
                <a:latin typeface="Microsoft Yahei"/>
                <a:ea typeface="Microsoft Yahei"/>
                <a:cs typeface="Microsoft Yahei"/>
              </a:rPr>
              <a:t>汇报人：PPT可修改</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04346" y="5502858"/>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alpha val="100000"/>
                  </a:schemeClr>
                </a:solidFill>
                <a:latin typeface="Microsoft Yahei"/>
                <a:ea typeface="Microsoft Yahei"/>
                <a:cs typeface="Microsoft Yahei"/>
              </a:rPr>
              <a:t>2024-01-18</a:t>
            </a:r>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新战略性新兴产业概述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保障体系构建的经济分析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国内外经验借鉴与启示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新战略性新兴产业发展保障体系的构建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实施路径与策略建议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33" b="333"/>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随着科技的不断进步和全球经济的深度融合，新兴产业在全球范围内迅速崛起，成为推动经济增长的重要动力。</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新兴产业快速发展</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传统产业面临资源环境约束和市场竞争压力，急需通过技术创新和模式创新实现转型升级。</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传统产业转型升级</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新兴产业的发展需要政府、企业和社会各方的共同努力，构建完善的保障体系对于促进新兴产业的健康、可持续发展具有重要意义。</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构建保障体系的重要性</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探讨构建保障体系的原则和策略</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在分析问题的基础上，提出构建新兴产业保障体系应遵循的原则和策略，如政府引导、市场主导、创新驱动等。</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提出具体的保障措施和政策建议</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结合实际情况，提出针对性的保障措施和政策建议，如加大财政支持力度、完善法律法规、加强人才培养和引进等。</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分析新兴产业发展的现状和问题</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通过对新兴产业发展的深入调研，总结归纳出当前存在的主要问题，如政策支持不足、技术创新乏力、市场应用推广难等。</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研究目的和任务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6421" r="6421"/>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通过查阅相关文献，了解国内外新兴产业发展的现状、问题和保障体系建设的经验做法。</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文献综述法</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实证分析法</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调研访谈法</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数据来源</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运用统计分析方法，对新兴产业发展的相关数据进行处理和分析，揭示其内在规律和趋势。</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通过深入企业和相关部门进行调研访谈，了解新兴产业发展的实际情况和存在的问题。</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主要包括政府公开数据、行业协会报告、企业年报、专家访谈记录等。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研究方法和数据来源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新战略性新兴产业概述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定义和分类</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新战略性新兴产业是指在国民经济中具有重要战略地位，对经济社会全局和长远发展具有重大引领带动作用的先导产业。</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分类</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根据国家相关规划和政策文件，新战略性新兴产业主要包括新一代信息技术、高端装备制造、新材料、生物、新能源汽车、新能源、节能环保、数字创意等产业。</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我国新战略性新兴产业经历了从无到有、从小到大的发展历程，已经成为推动经济增长、转型升级的重要力量。</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发展历程</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当前，我国新战略性新兴产业规模持续扩大，创新能力不断提升，一些领域已经达到或接近国际先进水平。同时，新战略性新兴产业在促进就业、改善民生等方面也发挥了积极作用。</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现状</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发展历程和现状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735871" y="4184207"/>
            <a:ext cx="2692926" cy="101771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flipH="1">
            <a:off x="4749975" y="1385888"/>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96005" y="2522220"/>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749975" y="3648265"/>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096005" y="4778693"/>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面临的问题和挑战</a:t>
              </a:r>
            </a:p>
          </p:txBody>
        </p:sp>
      </p:grpSp>
      <p:sp>
        <p:nvSpPr>
          <p:cNvPr id="29" name="TextBox 29"/>
          <p:cNvSpPr txBox="1"/>
          <p:nvPr/>
        </p:nvSpPr>
        <p:spPr>
          <a:xfrm>
            <a:off x="1354979" y="101410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技术创新不足</a:t>
            </a:r>
          </a:p>
        </p:txBody>
      </p:sp>
      <p:sp>
        <p:nvSpPr>
          <p:cNvPr id="30" name="TextBox 30"/>
          <p:cNvSpPr txBox="1"/>
          <p:nvPr/>
        </p:nvSpPr>
        <p:spPr>
          <a:xfrm>
            <a:off x="1463704" y="1448856"/>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与发达国家相比，我国新战略性新兴产业在关键核心技术和自主知识产权方面仍存在较大差距。</a:t>
            </a:r>
          </a:p>
        </p:txBody>
      </p:sp>
      <p:sp>
        <p:nvSpPr>
          <p:cNvPr id="31" name="TextBox 31"/>
          <p:cNvSpPr txBox="1"/>
          <p:nvPr/>
        </p:nvSpPr>
        <p:spPr>
          <a:xfrm>
            <a:off x="1354979" y="364826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人才短缺</a:t>
            </a:r>
          </a:p>
        </p:txBody>
      </p:sp>
      <p:sp>
        <p:nvSpPr>
          <p:cNvPr id="32" name="TextBox 32"/>
          <p:cNvSpPr txBox="1"/>
          <p:nvPr/>
        </p:nvSpPr>
        <p:spPr>
          <a:xfrm>
            <a:off x="1463704" y="4083018"/>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新战略性新兴产业的快速发展对高素质人才的需求不断增加，但当前人才供给不足，制约了产业的发展。</a:t>
            </a:r>
          </a:p>
        </p:txBody>
      </p:sp>
      <p:sp>
        <p:nvSpPr>
          <p:cNvPr id="33" name="TextBox 33"/>
          <p:cNvSpPr txBox="1"/>
          <p:nvPr/>
        </p:nvSpPr>
        <p:spPr>
          <a:xfrm>
            <a:off x="7442035" y="199342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2">
                    <a:alpha val="100000"/>
                  </a:schemeClr>
                </a:solidFill>
                <a:latin typeface="Microsoft Yahei"/>
                <a:ea typeface="Microsoft Yahei"/>
                <a:cs typeface="Microsoft Yahei"/>
              </a:rPr>
              <a:t>融资渠道不畅</a:t>
            </a:r>
          </a:p>
        </p:txBody>
      </p:sp>
      <p:sp>
        <p:nvSpPr>
          <p:cNvPr id="34" name="TextBox 34"/>
          <p:cNvSpPr txBox="1"/>
          <p:nvPr/>
        </p:nvSpPr>
        <p:spPr>
          <a:xfrm>
            <a:off x="7550760" y="2428173"/>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新战略性新兴产业多为轻资产、高风险的创新型企业，融资难、融资贵问题较为突出。</a:t>
            </a:r>
          </a:p>
        </p:txBody>
      </p:sp>
      <p:sp>
        <p:nvSpPr>
          <p:cNvPr id="35" name="TextBox 35"/>
          <p:cNvSpPr txBox="1"/>
          <p:nvPr/>
        </p:nvSpPr>
        <p:spPr>
          <a:xfrm>
            <a:off x="7496398" y="440690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2">
                    <a:alpha val="100000"/>
                  </a:schemeClr>
                </a:solidFill>
                <a:latin typeface="Microsoft Yahei"/>
                <a:ea typeface="Microsoft Yahei"/>
                <a:cs typeface="Microsoft Yahei"/>
              </a:rPr>
              <a:t>政策支持不够</a:t>
            </a:r>
          </a:p>
        </p:txBody>
      </p:sp>
      <p:sp>
        <p:nvSpPr>
          <p:cNvPr id="36" name="TextBox 36"/>
          <p:cNvSpPr txBox="1"/>
          <p:nvPr/>
        </p:nvSpPr>
        <p:spPr>
          <a:xfrm>
            <a:off x="7605123" y="4841661"/>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尽管国家出台了一系列支持新战略性新兴产业发展的政策，但在落实和执行过程中仍存在一些问题，如政策碎片化、政策效应不明显等。</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保障体系构建的经济分析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构建保障体系有助于促进新技术、新产业、新业态、新模式的快速发展，推动产业结构优化升级，提高经济增长的质量和效益。</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推动产业升级</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通过构建保障体系，可以加快培育和发展具有国际竞争力的战略性新兴产业，抢占国际经济科技制高点，提升国家整体竞争力。</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提升国际竞争力</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保障体系的建设有助于推动绿色、低碳、循环经济的发展，促进资源节约和环境保护，实现经济社会的可持续发展。</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促进可持续发展</a:t>
            </a:r>
          </a:p>
        </p:txBody>
      </p:sp>
      <p:pic>
        <p:nvPicPr>
          <p:cNvPr id="9" name="Picture 9"/>
          <p:cNvPicPr>
            <a:picLocks noChangeAspect="1"/>
          </p:cNvPicPr>
          <p:nvPr/>
        </p:nvPicPr>
        <p:blipFill>
          <a:blip r:embed="rId2"/>
          <a:srcRect l="14667" r="14667"/>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保障体系构建的必要性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创新驱动效应</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保障体系通过激发企业创新活力，促进科技成果转化和应用，推动新技术、新产品、新服务的不断涌现，形成创新驱动发展的良好局面。</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产业集聚效应</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保障体系的建设有助于促进相关产业在空间上的集聚，形成产业链上下游的紧密合作和协同发展，提高产业整体效益和竞争力。</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就业创造效应</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随着保障体系的不断完善和新兴产业的快速发展，将创造大量的就业机会，缓解就业压力，促进社会稳定和经济发展。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保障体系构建的经济效益</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成本投入</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保障体系的建设需要政府、企业和社会各方面的投入，包括政策扶持、资金投入、人才培养等方面的成本。</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效益评估</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通过对保障体系建设的经济效益、社会效益和环境效益进行综合评估，可以衡量其成本效益情况。同时，需要建立科学的评估指标体系和评估方法，确保评估结果的客观性和准确性。</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持续改进</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在保障体系的建设过程中，需要不断进行成本效益分析和评估，及时发现问题和不足，采取改进措施和优化方案，推动保障体系的不断完善和发展。</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保障体系构建的成本效益分析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04</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国内外经验借鉴与启示</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完善产业链供应链</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加强产业链上下游企业的协同合作，提高本地配套率，形成完整的产业链供应链体系。</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产业政策引导</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通过制定和实施一系列产业政策，鼓励和引导新兴产业的发展，如税收优惠、资金扶持、人才引进等。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创新驱动发展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强化企业创新主体地位，推动产学研深度融合，加快科技成果转化和应用。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国内经验借鉴</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https://d.book118.com/398073104101006035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99</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2024-09-14T12:18:27.098</cp:lastPrinted>
  <dcterms:created xsi:type="dcterms:W3CDTF">2024-09-14T04:18:27Z</dcterms:created>
  <dcterms:modified xsi:type="dcterms:W3CDTF">2024-09-14T04:18:29Z</dcterms:modified>
</cp:coreProperties>
</file>