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ata1.xml" ContentType="application/vnd.openxmlformats-officedocument.drawingml.diagramData+xml"/>
  <Override PartName="/ppt/diagrams/data2.xml" ContentType="application/vnd.openxmlformats-officedocument.drawingml.diagramData+xml"/>
  <Override PartName="/ppt/diagrams/drawing1.xml" ContentType="application/vnd.ms-office.drawingml.diagramDrawing+xml"/>
  <Override PartName="/ppt/diagrams/drawing2.xml" ContentType="application/vnd.ms-office.drawingml.diagramDrawing+xml"/>
  <Override PartName="/ppt/diagrams/layout1.xml" ContentType="application/vnd.openxmlformats-officedocument.drawingml.diagramLayout+xml"/>
  <Override PartName="/ppt/diagrams/layout2.xml" ContentType="application/vnd.openxmlformats-officedocument.drawingml.diagramLayout+xml"/>
  <Override PartName="/ppt/diagrams/quickStyle1.xml" ContentType="application/vnd.openxmlformats-officedocument.drawingml.diagramStyle+xml"/>
  <Override PartName="/ppt/diagrams/quickStyle2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  <p:sldMasterId id="2147483684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7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tags" Target="tags/tag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a="http://schemas.openxmlformats.org/drawingml/2006/main" xmlns:dgm="http://schemas.openxmlformats.org/drawingml/2006/diagram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87617A88-DF88-4E04-B7B0-022A3DE1C4C2}" type="doc">
      <dgm:prSet loTypeId="urn:microsoft.com/office/officeart/2008/layout/VerticalCurvedList" loCatId="list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zh-CN" altLang="en-US"/>
        </a:p>
      </dgm:t>
    </dgm:pt>
    <dgm:pt modelId="{DAFE20D8-8D9A-4E41-A330-73BBE5A66948}" type="parTrans" cxnId="{EC48BB25-EE87-47C4-A787-887E372B7978}">
      <dgm:prSet/>
      <dgm:spPr/>
      <dgm:t>
        <a:bodyPr/>
        <a:lstStyle/>
        <a:p>
          <a:endParaRPr lang="zh-CN" altLang="en-US"/>
        </a:p>
      </dgm:t>
    </dgm:pt>
    <dgm:pt modelId="{E1C5A2D5-BBE4-41FC-A72D-F582A8A9BD97}">
      <dgm:prSet phldrT="[文本]"/>
      <dgm:spPr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algn="l"/>
          <a:r>
            <a:rPr lang="zh-CN" altLang="en-US" b="1">
              <a:latin typeface="微软雅黑" panose="020b0503020204020204" pitchFamily="34" charset="-122"/>
              <a:ea typeface="微软雅黑" panose="020b0503020204020204" pitchFamily="34" charset="-122"/>
            </a:rPr>
            <a:t>制度修订背景</a:t>
          </a:r>
        </a:p>
      </dgm:t>
    </dgm:pt>
    <dgm:pt modelId="{43C6BFF3-E8E1-4245-B602-8EBE208E7C36}" type="sibTrans" cxnId="{EC48BB25-EE87-47C4-A787-887E372B7978}">
      <dgm:prSet/>
      <dgm:spPr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69809A4B-A261-4052-9B77-40845ED4EC0A}" type="parTrans" cxnId="{2FFADCE7-6AEF-43E0-992A-02CFD60C9FC1}">
      <dgm:prSet/>
      <dgm:spPr/>
      <dgm:t>
        <a:bodyPr/>
        <a:lstStyle/>
        <a:p>
          <a:endParaRPr lang="zh-CN" altLang="en-US"/>
        </a:p>
      </dgm:t>
    </dgm:pt>
    <dgm:pt modelId="{4E67EF78-E20A-4949-86A3-CCA9A256DFAF}">
      <dgm:prSet phldrT="[文本]"/>
      <dgm:spPr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algn="l"/>
          <a:r>
            <a:rPr lang="zh-CN" altLang="en-US" b="1">
              <a:latin typeface="微软雅黑" panose="020b0503020204020204" pitchFamily="34" charset="-122"/>
              <a:ea typeface="微软雅黑" panose="020b0503020204020204" pitchFamily="34" charset="-122"/>
            </a:rPr>
            <a:t>政策依据</a:t>
          </a:r>
        </a:p>
      </dgm:t>
    </dgm:pt>
    <dgm:pt modelId="{5B93D6A9-864F-448B-900F-6A8C7F940494}" type="sibTrans" cxnId="{2FFADCE7-6AEF-43E0-992A-02CFD60C9FC1}">
      <dgm:prSet/>
      <dgm:spPr/>
      <dgm:t>
        <a:bodyPr/>
        <a:lstStyle/>
        <a:p>
          <a:endParaRPr lang="zh-CN" altLang="en-US"/>
        </a:p>
      </dgm:t>
    </dgm:pt>
    <dgm:pt modelId="{80CED903-BB26-451F-9B1E-FCE8807C10E6}" type="parTrans" cxnId="{4CDD2833-D8C6-4458-BE57-9987FFC1CEE3}">
      <dgm:prSet/>
      <dgm:spPr/>
      <dgm:t>
        <a:bodyPr/>
        <a:lstStyle/>
        <a:p>
          <a:endParaRPr lang="zh-CN" altLang="en-US"/>
        </a:p>
      </dgm:t>
    </dgm:pt>
    <dgm:pt modelId="{58188DBA-5D1E-4891-A7D1-5C64B443CA5E}">
      <dgm:prSet phldrT="[文本]"/>
      <dgm:spPr>
        <a:solidFill>
          <a:schemeClr val="accent4">
            <a:hueOff val="-4464770"/>
            <a:satOff val="26899"/>
            <a:lumOff val="215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pPr algn="ctr"/>
          <a:r>
            <a:rPr lang="en-US" altLang="zh-CN" b="1">
              <a:latin typeface="微软雅黑" panose="020b0503020204020204" pitchFamily="34" charset="-122"/>
              <a:ea typeface="微软雅黑" panose="020b0503020204020204" pitchFamily="34" charset="-122"/>
            </a:rPr>
            <a:t>《</a:t>
          </a:r>
          <a:r>
            <a:rPr lang="zh-CN" altLang="en-US" b="1">
              <a:latin typeface="微软雅黑" panose="020b0503020204020204" pitchFamily="34" charset="-122"/>
              <a:ea typeface="微软雅黑" panose="020b0503020204020204" pitchFamily="34" charset="-122"/>
            </a:rPr>
            <a:t>手术分级管理办法（</a:t>
          </a:r>
          <a:r>
            <a:rPr lang="en-US" altLang="zh-CN" b="1">
              <a:latin typeface="微软雅黑" panose="020b0503020204020204" pitchFamily="34" charset="-122"/>
              <a:ea typeface="微软雅黑" panose="020b0503020204020204" pitchFamily="34" charset="-122"/>
            </a:rPr>
            <a:t>2022</a:t>
          </a:r>
          <a:r>
            <a:rPr lang="zh-CN" altLang="en-US" b="1">
              <a:latin typeface="微软雅黑" panose="020b0503020204020204" pitchFamily="34" charset="-122"/>
              <a:ea typeface="微软雅黑" panose="020b0503020204020204" pitchFamily="34" charset="-122"/>
            </a:rPr>
            <a:t>版）</a:t>
          </a:r>
          <a:r>
            <a:rPr lang="en-US" altLang="zh-CN" b="1">
              <a:latin typeface="微软雅黑" panose="020b0503020204020204" pitchFamily="34" charset="-122"/>
              <a:ea typeface="微软雅黑" panose="020b0503020204020204" pitchFamily="34" charset="-122"/>
            </a:rPr>
            <a:t>》</a:t>
          </a:r>
          <a:r>
            <a:rPr lang="zh-CN" altLang="en-US" b="1">
              <a:latin typeface="微软雅黑" panose="020b0503020204020204" pitchFamily="34" charset="-122"/>
              <a:ea typeface="微软雅黑" panose="020b0503020204020204" pitchFamily="34" charset="-122"/>
            </a:rPr>
            <a:t>介绍</a:t>
          </a:r>
        </a:p>
      </dgm:t>
    </dgm:pt>
    <dgm:pt modelId="{949CCC21-0A9B-4922-AA92-92E6474F38C5}" type="sibTrans" cxnId="{4CDD2833-D8C6-4458-BE57-9987FFC1CEE3}">
      <dgm:prSet/>
      <dgm:spPr/>
      <dgm:t>
        <a:bodyPr/>
        <a:lstStyle/>
        <a:p>
          <a:endParaRPr lang="zh-CN" altLang="en-US"/>
        </a:p>
      </dgm:t>
    </dgm:pt>
    <dgm:pt modelId="{D9DE6BDF-1353-4447-B1F4-C511CADF6B82}" type="pres">
      <dgm:prSet presAssocID="{87617A88-DF88-4E04-B7B0-022A3DE1C4C2}" presName="Name0">
        <dgm:presLayoutVars>
          <dgm:chMax val="7"/>
          <dgm:chPref val="7"/>
          <dgm:dir/>
        </dgm:presLayoutVars>
      </dgm:prSet>
      <dgm:spPr/>
      <dgm:t>
        <a:bodyPr/>
        <a:lstStyle/>
        <a:p/>
      </dgm:t>
    </dgm:pt>
    <dgm:pt modelId="{80B91A86-A4F5-435D-9131-0D2E1C96EF23}" type="pres">
      <dgm:prSet presAssocID="{87617A88-DF88-4E04-B7B0-022A3DE1C4C2}" presName="Name1"/>
      <dgm:spPr/>
      <dgm:t>
        <a:bodyPr/>
        <a:lstStyle/>
        <a:p/>
      </dgm:t>
    </dgm:pt>
    <dgm:pt modelId="{AE4AD456-DD76-4250-A030-B887B92650B4}" type="pres">
      <dgm:prSet presAssocID="{87617A88-DF88-4E04-B7B0-022A3DE1C4C2}" presName="cycle"/>
      <dgm:spPr/>
      <dgm:t>
        <a:bodyPr/>
        <a:lstStyle/>
        <a:p/>
      </dgm:t>
    </dgm:pt>
    <dgm:pt modelId="{FAB74C10-83BB-4217-B0C2-7B3AF9B93176}" type="pres">
      <dgm:prSet presAssocID="{87617A88-DF88-4E04-B7B0-022A3DE1C4C2}" presName="srcNode" presStyleLbl="node1" presStyleCnt="5"/>
      <dgm:spPr/>
      <dgm:t>
        <a:bodyPr/>
        <a:lstStyle/>
        <a:p/>
      </dgm:t>
    </dgm:pt>
    <dgm:pt modelId="{A4DDC941-B87D-441A-AC13-352E986A2749}" type="pres">
      <dgm:prSet presAssocID="{87617A88-DF88-4E04-B7B0-022A3DE1C4C2}" presName="conn" presStyleLbl="parChTrans1D2" presStyleCnt="1"/>
      <dgm:spPr/>
      <dgm:t>
        <a:bodyPr/>
        <a:lstStyle/>
        <a:p/>
      </dgm:t>
    </dgm:pt>
    <dgm:pt modelId="{DB5B077A-1F58-4810-9D02-250B45EE4C7C}" type="pres">
      <dgm:prSet presAssocID="{87617A88-DF88-4E04-B7B0-022A3DE1C4C2}" presName="extraNode" presStyleLbl="node1" presStyleIdx="1" presStyleCnt="5"/>
      <dgm:spPr/>
      <dgm:t>
        <a:bodyPr/>
        <a:lstStyle/>
        <a:p/>
      </dgm:t>
    </dgm:pt>
    <dgm:pt modelId="{FB978370-8098-4227-B9C7-B1E4A19CC2B8}" type="pres">
      <dgm:prSet presAssocID="{87617A88-DF88-4E04-B7B0-022A3DE1C4C2}" presName="dstNode" presStyleLbl="node1" presStyleIdx="1" presStyleCnt="5"/>
      <dgm:spPr/>
      <dgm:t>
        <a:bodyPr/>
        <a:lstStyle/>
        <a:p/>
      </dgm:t>
    </dgm:pt>
    <dgm:pt modelId="{5C94C024-FAE8-4468-BD6B-F5AD94226414}" type="pres">
      <dgm:prSet presAssocID="{E1C5A2D5-BBE4-41FC-A72D-F582A8A9BD97}" presName="text_1" presStyleLbl="node1" presStyleIdx="2" presStyleCnt="5">
        <dgm:presLayoutVars>
          <dgm:bulletEnabled val="1"/>
        </dgm:presLayoutVars>
      </dgm:prSet>
      <dgm:spPr/>
      <dgm:t>
        <a:bodyPr/>
        <a:lstStyle/>
        <a:p/>
      </dgm:t>
    </dgm:pt>
    <dgm:pt modelId="{EC6167B2-9664-48D4-854E-AFC577D1F770}" type="pres">
      <dgm:prSet presAssocID="{E1C5A2D5-BBE4-41FC-A72D-F582A8A9BD97}" presName="accent_1"/>
      <dgm:spPr/>
      <dgm:t>
        <a:bodyPr/>
        <a:lstStyle/>
        <a:p/>
      </dgm:t>
    </dgm:pt>
    <dgm:pt modelId="{FACA4606-BD38-4E57-BEC1-8838229A2209}" type="pres">
      <dgm:prSet presAssocID="{E1C5A2D5-BBE4-41FC-A72D-F582A8A9BD97}" presName="accentRepeatNode" presStyleLbl="solidFgAcc1" presStyleCnt="3"/>
      <dgm:spPr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F51710C2-2D05-4008-98C1-C4E73F48F686}" type="pres">
      <dgm:prSet presAssocID="{4E67EF78-E20A-4949-86A3-CCA9A256DFAF}" presName="text_2" presStyleLbl="node1" presStyleIdx="3" presStyleCnt="5" custLinFactNeighborX="7298" custLinFactNeighborY="2128">
        <dgm:presLayoutVars>
          <dgm:bulletEnabled val="1"/>
        </dgm:presLayoutVars>
      </dgm:prSet>
      <dgm:spPr/>
      <dgm:t>
        <a:bodyPr/>
        <a:lstStyle/>
        <a:p/>
      </dgm:t>
    </dgm:pt>
    <dgm:pt modelId="{36CD0437-AC52-4EF9-A946-2603CB72C562}" type="pres">
      <dgm:prSet presAssocID="{4E67EF78-E20A-4949-86A3-CCA9A256DFAF}" presName="accent_2"/>
      <dgm:spPr/>
      <dgm:t>
        <a:bodyPr/>
        <a:lstStyle/>
        <a:p/>
      </dgm:t>
    </dgm:pt>
    <dgm:pt modelId="{FB41C7EC-2D58-470E-8363-3C31C4F59E28}" type="pres">
      <dgm:prSet presAssocID="{4E67EF78-E20A-4949-86A3-CCA9A256DFAF}" presName="accentRepeatNode" presStyleLbl="solidFgAcc1" presStyleIdx="1" presStyleCnt="3"/>
      <dgm:spPr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</dgm:spPr>
      <dgm:t>
        <a:bodyPr/>
        <a:lstStyle/>
        <a:p/>
      </dgm:t>
    </dgm:pt>
    <dgm:pt modelId="{E8643949-667E-4C7B-A944-6C47AEBD93C3}" type="pres">
      <dgm:prSet presAssocID="{58188DBA-5D1E-4891-A7D1-5C64B443CA5E}" presName="text_3" presStyleLbl="node1" presStyleIdx="4" presStyleCnt="5">
        <dgm:presLayoutVars>
          <dgm:bulletEnabled val="1"/>
        </dgm:presLayoutVars>
      </dgm:prSet>
      <dgm:spPr/>
      <dgm:t>
        <a:bodyPr/>
        <a:lstStyle/>
        <a:p/>
      </dgm:t>
    </dgm:pt>
    <dgm:pt modelId="{4B7AE2A6-3255-49B5-8938-A1344EC8B3EC}" type="pres">
      <dgm:prSet presAssocID="{58188DBA-5D1E-4891-A7D1-5C64B443CA5E}" presName="accent_3"/>
      <dgm:spPr/>
      <dgm:t>
        <a:bodyPr/>
        <a:lstStyle/>
        <a:p/>
      </dgm:t>
    </dgm:pt>
    <dgm:pt modelId="{085D5C7D-F069-4566-8DA4-9ABE9BB7025F}" type="pres">
      <dgm:prSet presAssocID="{58188DBA-5D1E-4891-A7D1-5C64B443CA5E}" presName="accentRepeatNode" presStyleLbl="solidFgAcc1" presStyleIdx="2" presStyleCnt="3"/>
      <dgm:spPr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</dgm:spPr>
      <dgm:t>
        <a:bodyPr/>
        <a:lstStyle/>
        <a:p/>
      </dgm:t>
    </dgm:pt>
  </dgm:ptLst>
  <dgm:cxnLst>
    <dgm:cxn modelId="{EC48BB25-EE87-47C4-A787-887E372B7978}" srcId="{87617A88-DF88-4E04-B7B0-022A3DE1C4C2}" destId="{E1C5A2D5-BBE4-41FC-A72D-F582A8A9BD97}" srcOrd="0" destOrd="0" parTransId="{DAFE20D8-8D9A-4E41-A330-73BBE5A66948}" sibTransId="{43C6BFF3-E8E1-4245-B602-8EBE208E7C36}"/>
    <dgm:cxn modelId="{2FFADCE7-6AEF-43E0-992A-02CFD60C9FC1}" srcId="{87617A88-DF88-4E04-B7B0-022A3DE1C4C2}" destId="{4E67EF78-E20A-4949-86A3-CCA9A256DFAF}" srcOrd="1" destOrd="0" parTransId="{69809A4B-A261-4052-9B77-40845ED4EC0A}" sibTransId="{5B93D6A9-864F-448B-900F-6A8C7F940494}"/>
    <dgm:cxn modelId="{4CDD2833-D8C6-4458-BE57-9987FFC1CEE3}" srcId="{87617A88-DF88-4E04-B7B0-022A3DE1C4C2}" destId="{58188DBA-5D1E-4891-A7D1-5C64B443CA5E}" srcOrd="2" destOrd="0" parTransId="{80CED903-BB26-451F-9B1E-FCE8807C10E6}" sibTransId="{949CCC21-0A9B-4922-AA92-92E6474F38C5}"/>
    <dgm:cxn modelId="{B2DD2A9A-1D40-4D8F-B4FC-92CC5F08E78B}" type="presOf" srcId="{87617A88-DF88-4E04-B7B0-022A3DE1C4C2}" destId="{D9DE6BDF-1353-4447-B1F4-C511CADF6B82}" srcOrd="0" destOrd="0" presId="urn:microsoft.com/office/officeart/2008/layout/VerticalCurvedList"/>
    <dgm:cxn modelId="{D79EAD5B-7B7D-49C5-8B5F-80A47941F60B}" type="presParOf" srcId="{D9DE6BDF-1353-4447-B1F4-C511CADF6B82}" destId="{80B91A86-A4F5-435D-9131-0D2E1C96EF23}" srcOrd="0" destOrd="0" presId="urn:microsoft.com/office/officeart/2008/layout/VerticalCurvedList"/>
    <dgm:cxn modelId="{1C7C7235-B228-421B-8F69-1E088911CD85}" type="presParOf" srcId="{80B91A86-A4F5-435D-9131-0D2E1C96EF23}" destId="{AE4AD456-DD76-4250-A030-B887B92650B4}" srcOrd="0" destOrd="0" presId="urn:microsoft.com/office/officeart/2008/layout/VerticalCurvedList"/>
    <dgm:cxn modelId="{BF00E71F-C5A4-4A07-BE41-D3878F608508}" type="presParOf" srcId="{AE4AD456-DD76-4250-A030-B887B92650B4}" destId="{FAB74C10-83BB-4217-B0C2-7B3AF9B93176}" srcOrd="0" destOrd="0" presId="urn:microsoft.com/office/officeart/2008/layout/VerticalCurvedList"/>
    <dgm:cxn modelId="{04A21F45-D26C-4DF9-82E4-BEEE18D09F36}" type="presParOf" srcId="{AE4AD456-DD76-4250-A030-B887B92650B4}" destId="{A4DDC941-B87D-441A-AC13-352E986A2749}" srcOrd="1" destOrd="0" presId="urn:microsoft.com/office/officeart/2008/layout/VerticalCurvedList"/>
    <dgm:cxn modelId="{F28AE90D-47C6-4DDD-BB17-3C479E89973D}" type="presOf" srcId="{43C6BFF3-E8E1-4245-B602-8EBE208E7C36}" destId="{A4DDC941-B87D-441A-AC13-352E986A2749}" srcOrd="0" destOrd="0" presId="urn:microsoft.com/office/officeart/2008/layout/VerticalCurvedList"/>
    <dgm:cxn modelId="{3C79B108-3F97-4134-8AC7-D73608A9EC32}" type="presParOf" srcId="{AE4AD456-DD76-4250-A030-B887B92650B4}" destId="{DB5B077A-1F58-4810-9D02-250B45EE4C7C}" srcOrd="2" destOrd="0" presId="urn:microsoft.com/office/officeart/2008/layout/VerticalCurvedList"/>
    <dgm:cxn modelId="{67BF50F9-8A67-43A1-9541-05B9389F2E58}" type="presParOf" srcId="{AE4AD456-DD76-4250-A030-B887B92650B4}" destId="{FB978370-8098-4227-B9C7-B1E4A19CC2B8}" srcOrd="3" destOrd="0" presId="urn:microsoft.com/office/officeart/2008/layout/VerticalCurvedList"/>
    <dgm:cxn modelId="{0E7EE49C-6C32-4369-8813-3C8CB51E465C}" type="presParOf" srcId="{80B91A86-A4F5-435D-9131-0D2E1C96EF23}" destId="{5C94C024-FAE8-4468-BD6B-F5AD94226414}" srcOrd="1" destOrd="0" presId="urn:microsoft.com/office/officeart/2008/layout/VerticalCurvedList"/>
    <dgm:cxn modelId="{E42FE028-DE34-4ECD-BFC7-149950469093}" type="presOf" srcId="{E1C5A2D5-BBE4-41FC-A72D-F582A8A9BD97}" destId="{5C94C024-FAE8-4468-BD6B-F5AD94226414}" srcOrd="0" destOrd="0" presId="urn:microsoft.com/office/officeart/2008/layout/VerticalCurvedList"/>
    <dgm:cxn modelId="{361818E0-307F-4A99-8C6F-4F7524E7E919}" type="presParOf" srcId="{80B91A86-A4F5-435D-9131-0D2E1C96EF23}" destId="{EC6167B2-9664-48D4-854E-AFC577D1F770}" srcOrd="2" destOrd="0" presId="urn:microsoft.com/office/officeart/2008/layout/VerticalCurvedList"/>
    <dgm:cxn modelId="{F5C04004-EC98-4274-B287-8CCB5631FDFF}" type="presParOf" srcId="{EC6167B2-9664-48D4-854E-AFC577D1F770}" destId="{FACA4606-BD38-4E57-BEC1-8838229A2209}" srcOrd="0" destOrd="0" presId="urn:microsoft.com/office/officeart/2008/layout/VerticalCurvedList"/>
    <dgm:cxn modelId="{83BA828B-436D-4AA7-98B8-7A1A71CCEA89}" type="presParOf" srcId="{80B91A86-A4F5-435D-9131-0D2E1C96EF23}" destId="{F51710C2-2D05-4008-98C1-C4E73F48F686}" srcOrd="3" destOrd="0" presId="urn:microsoft.com/office/officeart/2008/layout/VerticalCurvedList"/>
    <dgm:cxn modelId="{FED68E87-23E9-43EE-B768-41268467A37D}" type="presOf" srcId="{4E67EF78-E20A-4949-86A3-CCA9A256DFAF}" destId="{F51710C2-2D05-4008-98C1-C4E73F48F686}" srcOrd="0" destOrd="0" presId="urn:microsoft.com/office/officeart/2008/layout/VerticalCurvedList"/>
    <dgm:cxn modelId="{801875C9-48AC-4B62-A238-EC73BCA7AB50}" type="presParOf" srcId="{80B91A86-A4F5-435D-9131-0D2E1C96EF23}" destId="{36CD0437-AC52-4EF9-A946-2603CB72C562}" srcOrd="4" destOrd="0" presId="urn:microsoft.com/office/officeart/2008/layout/VerticalCurvedList"/>
    <dgm:cxn modelId="{2B9DCA3A-79EF-472E-998D-67800AB68FE2}" type="presParOf" srcId="{36CD0437-AC52-4EF9-A946-2603CB72C562}" destId="{FB41C7EC-2D58-470E-8363-3C31C4F59E28}" srcOrd="0" destOrd="0" presId="urn:microsoft.com/office/officeart/2008/layout/VerticalCurvedList"/>
    <dgm:cxn modelId="{C6415D30-AB99-4195-AA6C-1AEDE466AA4D}" type="presParOf" srcId="{80B91A86-A4F5-435D-9131-0D2E1C96EF23}" destId="{E8643949-667E-4C7B-A944-6C47AEBD93C3}" srcOrd="5" destOrd="0" presId="urn:microsoft.com/office/officeart/2008/layout/VerticalCurvedList"/>
    <dgm:cxn modelId="{9FC2712D-F3A6-4451-958B-E0089337453F}" type="presOf" srcId="{58188DBA-5D1E-4891-A7D1-5C64B443CA5E}" destId="{E8643949-667E-4C7B-A944-6C47AEBD93C3}" srcOrd="0" destOrd="0" presId="urn:microsoft.com/office/officeart/2008/layout/VerticalCurvedList"/>
    <dgm:cxn modelId="{302771F0-CFD0-47F7-A216-A893C556EB91}" type="presParOf" srcId="{80B91A86-A4F5-435D-9131-0D2E1C96EF23}" destId="{4B7AE2A6-3255-49B5-8938-A1344EC8B3EC}" srcOrd="6" destOrd="0" presId="urn:microsoft.com/office/officeart/2008/layout/VerticalCurvedList"/>
    <dgm:cxn modelId="{3AF846B6-5562-4B54-8E39-1362950F39C1}" type="presParOf" srcId="{4B7AE2A6-3255-49B5-8938-A1344EC8B3EC}" destId="{085D5C7D-F069-4566-8DA4-9ABE9BB7025F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ata2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16FB377E-D613-4048-8EE3-7AA48CB414E1}" type="doc">
      <dgm:prSet loTypeId="urn:microsoft.com/office/officeart/2005/8/layout/hierarchy3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CN" altLang="en-US"/>
        </a:p>
      </dgm:t>
    </dgm:pt>
    <dgm:pt modelId="{2EA64112-3FF0-49E6-8B9D-4F89A991FB0E}" type="parTrans" cxnId="{2A527E55-8B29-4143-9D54-3180C02991BC}">
      <dgm:prSet/>
      <dgm:spPr/>
      <dgm:t>
        <a:bodyPr/>
        <a:lstStyle/>
        <a:p>
          <a:endParaRPr lang="zh-CN" altLang="en-US"/>
        </a:p>
      </dgm:t>
    </dgm:pt>
    <dgm:pt modelId="{560D6FAC-A124-4259-B464-1BD11869BE9D}">
      <dgm:prSet phldrT="[文本]"/>
      <dgm:spPr/>
      <dgm:t>
        <a:bodyPr/>
        <a:lstStyle/>
        <a:p>
          <a:r>
            <a:rPr lang="zh-CN" altLang="en-US" b="1">
              <a:latin typeface="微软雅黑" panose="020b0503020204020204" pitchFamily="34" charset="-122"/>
              <a:ea typeface="微软雅黑" panose="020b0503020204020204" pitchFamily="34" charset="-122"/>
            </a:rPr>
            <a:t>问题现状：</a:t>
          </a:r>
          <a:endParaRPr lang="en-US" altLang="zh-CN" b="1"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r>
            <a:rPr lang="zh-CN" altLang="en-US" b="1">
              <a:latin typeface="微软雅黑" panose="020b0503020204020204" pitchFamily="34" charset="-122"/>
              <a:ea typeface="微软雅黑" panose="020b0503020204020204" pitchFamily="34" charset="-122"/>
            </a:rPr>
            <a:t>实际术者与手术申请术者不符</a:t>
          </a:r>
          <a:endParaRPr lang="en-US" altLang="zh-CN" b="1">
            <a:latin typeface="微软雅黑" panose="020b0503020204020204" pitchFamily="34" charset="-122"/>
            <a:ea typeface="微软雅黑" panose="020b0503020204020204" pitchFamily="34" charset="-122"/>
          </a:endParaRPr>
        </a:p>
      </dgm:t>
    </dgm:pt>
    <dgm:pt modelId="{3E445851-EA8D-44DB-9701-619380749985}" type="parTrans" cxnId="{BB94FA91-340E-4A1D-BBB9-FD352F48E38A}">
      <dgm:prSet/>
      <dgm:spPr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343F09F7-DD53-4A7A-B3A0-AA59BEED323E}">
      <dgm:prSet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r>
            <a:rPr lang="en-US" altLang="en-US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1.</a:t>
          </a:r>
          <a:r>
            <a:rPr lang="zh-CN" altLang="en-US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人的原因</a:t>
          </a:r>
          <a:endParaRPr lang="en-US" altLang="zh-CN" b="1">
            <a:solidFill>
              <a:srgbClr val="C00000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r>
            <a:rPr lang="zh-CN" altLang="en-US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违规操作</a:t>
          </a:r>
        </a:p>
      </dgm:t>
    </dgm:pt>
    <dgm:pt modelId="{D70D728D-DAB9-40DB-83AD-CB55B75CBC75}" type="sibTrans" cxnId="{BB94FA91-340E-4A1D-BBB9-FD352F48E38A}">
      <dgm:prSet/>
      <dgm:spPr/>
      <dgm:t>
        <a:bodyPr/>
        <a:lstStyle/>
        <a:p>
          <a:endParaRPr lang="zh-CN" altLang="en-US"/>
        </a:p>
      </dgm:t>
    </dgm:pt>
    <dgm:pt modelId="{2DCF2761-7925-46B7-B5E8-415BDBCD9062}" type="parTrans" cxnId="{8F930F4C-F3DB-49EB-97C1-C09FF707B786}">
      <dgm:prSet/>
      <dgm:spPr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</dgm:spPr>
      <dgm:t>
        <a:bodyPr/>
        <a:lstStyle/>
        <a:p>
          <a:endParaRPr lang="zh-CN" altLang="en-US"/>
        </a:p>
      </dgm:t>
    </dgm:pt>
    <dgm:pt modelId="{9AE1852F-54CF-4DEC-A46D-6B446D39E578}">
      <dgm:prSet/>
      <dgm:spPr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</dgm:spPr>
      <dgm:t>
        <a:bodyPr/>
        <a:lstStyle/>
        <a:p>
          <a:r>
            <a:rPr lang="en-US" altLang="zh-CN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2.</a:t>
          </a:r>
          <a:r>
            <a:rPr lang="zh-CN" altLang="en-US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系统的原因</a:t>
          </a:r>
          <a:endParaRPr lang="en-US" altLang="zh-CN" b="1">
            <a:solidFill>
              <a:srgbClr val="C00000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r>
            <a:rPr lang="en-US" altLang="zh-CN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2017</a:t>
          </a:r>
          <a:r>
            <a:rPr lang="zh-CN" altLang="en-US" b="1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版手术分级管理制度强调职称与手术级别的一一对应关系，使实际有能力的术者不能赋予相应手术权限</a:t>
          </a:r>
        </a:p>
      </dgm:t>
    </dgm:pt>
    <dgm:pt modelId="{9EDB5475-EE08-4CDA-BC3E-DC434A3BA333}" type="sibTrans" cxnId="{8F930F4C-F3DB-49EB-97C1-C09FF707B786}">
      <dgm:prSet/>
      <dgm:spPr/>
      <dgm:t>
        <a:bodyPr/>
        <a:lstStyle/>
        <a:p>
          <a:endParaRPr lang="zh-CN" altLang="en-US"/>
        </a:p>
      </dgm:t>
    </dgm:pt>
    <dgm:pt modelId="{440B19A1-A9BE-45E4-B330-27B29D8B016C}" type="sibTrans" cxnId="{2A527E55-8B29-4143-9D54-3180C02991BC}">
      <dgm:prSet/>
      <dgm:spPr/>
      <dgm:t>
        <a:bodyPr/>
        <a:lstStyle/>
        <a:p>
          <a:endParaRPr lang="zh-CN" altLang="en-US"/>
        </a:p>
      </dgm:t>
    </dgm:pt>
    <dgm:pt modelId="{B167C03F-CBE3-4190-894C-6FC69337981D}" type="pres">
      <dgm:prSet presAssocID="{16FB377E-D613-4048-8EE3-7AA48CB414E1}" presName="diagram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/>
      </dgm:t>
    </dgm:pt>
    <dgm:pt modelId="{8A670236-4C4C-4226-8979-FFB5D22B0104}" type="pres">
      <dgm:prSet presAssocID="{560D6FAC-A124-4259-B464-1BD11869BE9D}" presName="root"/>
      <dgm:spPr/>
      <dgm:t>
        <a:bodyPr/>
        <a:lstStyle/>
        <a:p/>
      </dgm:t>
    </dgm:pt>
    <dgm:pt modelId="{46BAA006-96F1-4884-9953-30F497FD33DF}" type="pres">
      <dgm:prSet presAssocID="{560D6FAC-A124-4259-B464-1BD11869BE9D}" presName="rootComposite"/>
      <dgm:spPr/>
      <dgm:t>
        <a:bodyPr/>
        <a:lstStyle/>
        <a:p/>
      </dgm:t>
    </dgm:pt>
    <dgm:pt modelId="{9978CC08-42FC-419F-92EB-6BAD31C0DF54}" type="pres">
      <dgm:prSet presAssocID="{560D6FAC-A124-4259-B464-1BD11869BE9D}" presName="rootText" presStyleLbl="node1" presStyleCnt="1" custScaleX="119340" custScaleY="58821" custLinFactNeighborX="10664" custLinFactNeighborY="-39"/>
      <dgm:spPr/>
      <dgm:t>
        <a:bodyPr/>
        <a:lstStyle/>
        <a:p/>
      </dgm:t>
    </dgm:pt>
    <dgm:pt modelId="{150357FC-C34A-40F0-8E88-CC6B4BB289A3}" type="pres">
      <dgm:prSet presAssocID="{560D6FAC-A124-4259-B464-1BD11869BE9D}" presName="rootConnector" presStyleLbl="node1" presStyleCnt="1"/>
      <dgm:spPr/>
      <dgm:t>
        <a:bodyPr/>
        <a:lstStyle/>
        <a:p/>
      </dgm:t>
    </dgm:pt>
    <dgm:pt modelId="{3D2F554A-DBC6-4F4B-AE97-9322DA1E9B9B}" type="pres">
      <dgm:prSet presAssocID="{560D6FAC-A124-4259-B464-1BD11869BE9D}" presName="childShape"/>
      <dgm:spPr/>
      <dgm:t>
        <a:bodyPr/>
        <a:lstStyle/>
        <a:p/>
      </dgm:t>
    </dgm:pt>
    <dgm:pt modelId="{7D487743-F0EA-46A9-B8B0-9B4894408F9D}" type="pres">
      <dgm:prSet presAssocID="{3E445851-EA8D-44DB-9701-619380749985}" presName="Name13" presStyleLbl="parChTrans1D2" presStyleCnt="2"/>
      <dgm:spPr/>
      <dgm:t>
        <a:bodyPr/>
        <a:lstStyle/>
        <a:p/>
      </dgm:t>
    </dgm:pt>
    <dgm:pt modelId="{A5E54C9C-9CBC-4B32-B908-9E01E54AAD23}" type="pres">
      <dgm:prSet presAssocID="{343F09F7-DD53-4A7A-B3A0-AA59BEED323E}" presName="childText" presStyleLbl="bgAcc1" presStyleCnt="2" custScaleY="49213" custLinFactNeighborX="9917" custLinFactNeighborY="-5232">
        <dgm:presLayoutVars>
          <dgm:bulletEnabled val="1"/>
        </dgm:presLayoutVars>
      </dgm:prSet>
      <dgm:spPr/>
      <dgm:t>
        <a:bodyPr/>
        <a:lstStyle/>
        <a:p/>
      </dgm:t>
    </dgm:pt>
    <dgm:pt modelId="{53AA8C96-3107-47E7-97C3-563EEBBA775E}" type="pres">
      <dgm:prSet presAssocID="{2DCF2761-7925-46B7-B5E8-415BDBCD9062}" presName="Name13" presStyleLbl="parChTrans1D2" presStyleIdx="1" presStyleCnt="2"/>
      <dgm:spPr/>
      <dgm:t>
        <a:bodyPr/>
        <a:lstStyle/>
        <a:p/>
      </dgm:t>
    </dgm:pt>
    <dgm:pt modelId="{214EF2D3-29BC-430E-ACB5-146E74CEB35B}" type="pres">
      <dgm:prSet presAssocID="{9AE1852F-54CF-4DEC-A46D-6B446D39E578}" presName="childText" presStyleLbl="bgAcc1" presStyleIdx="1" presStyleCnt="2" custLinFactNeighborX="9917" custLinFactNeighborY="-11434">
        <dgm:presLayoutVars>
          <dgm:bulletEnabled val="1"/>
        </dgm:presLayoutVars>
      </dgm:prSet>
      <dgm:spPr/>
      <dgm:t>
        <a:bodyPr/>
        <a:lstStyle/>
        <a:p/>
      </dgm:t>
    </dgm:pt>
  </dgm:ptLst>
  <dgm:cxnLst>
    <dgm:cxn modelId="{2A527E55-8B29-4143-9D54-3180C02991BC}" srcId="{16FB377E-D613-4048-8EE3-7AA48CB414E1}" destId="{560D6FAC-A124-4259-B464-1BD11869BE9D}" srcOrd="0" destOrd="0" parTransId="{2EA64112-3FF0-49E6-8B9D-4F89A991FB0E}" sibTransId="{440B19A1-A9BE-45E4-B330-27B29D8B016C}"/>
    <dgm:cxn modelId="{BB94FA91-340E-4A1D-BBB9-FD352F48E38A}" srcId="{560D6FAC-A124-4259-B464-1BD11869BE9D}" destId="{343F09F7-DD53-4A7A-B3A0-AA59BEED323E}" srcOrd="0" destOrd="0" parTransId="{3E445851-EA8D-44DB-9701-619380749985}" sibTransId="{D70D728D-DAB9-40DB-83AD-CB55B75CBC75}"/>
    <dgm:cxn modelId="{8F930F4C-F3DB-49EB-97C1-C09FF707B786}" srcId="{560D6FAC-A124-4259-B464-1BD11869BE9D}" destId="{9AE1852F-54CF-4DEC-A46D-6B446D39E578}" srcOrd="1" destOrd="0" parTransId="{2DCF2761-7925-46B7-B5E8-415BDBCD9062}" sibTransId="{9EDB5475-EE08-4CDA-BC3E-DC434A3BA333}"/>
    <dgm:cxn modelId="{D349323D-0AAF-44EA-A130-199154B6E2CD}" type="presOf" srcId="{16FB377E-D613-4048-8EE3-7AA48CB414E1}" destId="{B167C03F-CBE3-4190-894C-6FC69337981D}" srcOrd="0" destOrd="0" presId="urn:microsoft.com/office/officeart/2005/8/layout/hierarchy3"/>
    <dgm:cxn modelId="{9BE34E3D-C1DD-416E-A0A6-A4B2AF438B92}" type="presParOf" srcId="{B167C03F-CBE3-4190-894C-6FC69337981D}" destId="{8A670236-4C4C-4226-8979-FFB5D22B0104}" srcOrd="0" destOrd="0" presId="urn:microsoft.com/office/officeart/2005/8/layout/hierarchy3"/>
    <dgm:cxn modelId="{20CE2F00-9633-4BFC-99BC-7CA4ACC67C05}" type="presParOf" srcId="{8A670236-4C4C-4226-8979-FFB5D22B0104}" destId="{46BAA006-96F1-4884-9953-30F497FD33DF}" srcOrd="0" destOrd="0" presId="urn:microsoft.com/office/officeart/2005/8/layout/hierarchy3"/>
    <dgm:cxn modelId="{C5D2EE0A-4351-4E11-AE1F-1866E3085F5B}" type="presParOf" srcId="{46BAA006-96F1-4884-9953-30F497FD33DF}" destId="{9978CC08-42FC-419F-92EB-6BAD31C0DF54}" srcOrd="0" destOrd="0" presId="urn:microsoft.com/office/officeart/2005/8/layout/hierarchy3"/>
    <dgm:cxn modelId="{CCEE1FD1-F298-4BD1-8327-9BD865262478}" type="presOf" srcId="{560D6FAC-A124-4259-B464-1BD11869BE9D}" destId="{9978CC08-42FC-419F-92EB-6BAD31C0DF54}" srcOrd="0" destOrd="0" presId="urn:microsoft.com/office/officeart/2005/8/layout/hierarchy3"/>
    <dgm:cxn modelId="{2214EE28-DEE0-40B9-9A62-E4A69D151F67}" type="presParOf" srcId="{46BAA006-96F1-4884-9953-30F497FD33DF}" destId="{150357FC-C34A-40F0-8E88-CC6B4BB289A3}" srcOrd="1" destOrd="0" presId="urn:microsoft.com/office/officeart/2005/8/layout/hierarchy3"/>
    <dgm:cxn modelId="{F2E1D336-C4C3-43BF-8403-2981FEB46122}" type="presOf" srcId="{560D6FAC-A124-4259-B464-1BD11869BE9D}" destId="{150357FC-C34A-40F0-8E88-CC6B4BB289A3}" srcOrd="1" destOrd="0" presId="urn:microsoft.com/office/officeart/2005/8/layout/hierarchy3"/>
    <dgm:cxn modelId="{508EE94B-D4A7-4E06-8E30-1985EA03DEBD}" type="presParOf" srcId="{8A670236-4C4C-4226-8979-FFB5D22B0104}" destId="{3D2F554A-DBC6-4F4B-AE97-9322DA1E9B9B}" srcOrd="1" destOrd="0" presId="urn:microsoft.com/office/officeart/2005/8/layout/hierarchy3"/>
    <dgm:cxn modelId="{10D74F04-A239-4177-97F3-0076AAC6D16F}" type="presParOf" srcId="{3D2F554A-DBC6-4F4B-AE97-9322DA1E9B9B}" destId="{7D487743-F0EA-46A9-B8B0-9B4894408F9D}" srcOrd="0" destOrd="0" presId="urn:microsoft.com/office/officeart/2005/8/layout/hierarchy3"/>
    <dgm:cxn modelId="{CAE79266-2FFC-4771-B219-F0E0896715C3}" type="presOf" srcId="{3E445851-EA8D-44DB-9701-619380749985}" destId="{7D487743-F0EA-46A9-B8B0-9B4894408F9D}" srcOrd="0" destOrd="0" presId="urn:microsoft.com/office/officeart/2005/8/layout/hierarchy3"/>
    <dgm:cxn modelId="{E64E70F3-B8D0-420A-98BB-8E63CB864914}" type="presParOf" srcId="{3D2F554A-DBC6-4F4B-AE97-9322DA1E9B9B}" destId="{A5E54C9C-9CBC-4B32-B908-9E01E54AAD23}" srcOrd="1" destOrd="0" presId="urn:microsoft.com/office/officeart/2005/8/layout/hierarchy3"/>
    <dgm:cxn modelId="{E87CDED3-0881-49E3-B3DA-BD6C1B16B112}" type="presOf" srcId="{343F09F7-DD53-4A7A-B3A0-AA59BEED323E}" destId="{A5E54C9C-9CBC-4B32-B908-9E01E54AAD23}" srcOrd="0" destOrd="0" presId="urn:microsoft.com/office/officeart/2005/8/layout/hierarchy3"/>
    <dgm:cxn modelId="{6AF00129-BD03-405B-A0F3-B8EDCB6BB6BA}" type="presParOf" srcId="{3D2F554A-DBC6-4F4B-AE97-9322DA1E9B9B}" destId="{53AA8C96-3107-47E7-97C3-563EEBBA775E}" srcOrd="2" destOrd="0" presId="urn:microsoft.com/office/officeart/2005/8/layout/hierarchy3"/>
    <dgm:cxn modelId="{1E8CACD5-84DB-4E4F-8DF9-EA0693C2354D}" type="presOf" srcId="{2DCF2761-7925-46B7-B5E8-415BDBCD9062}" destId="{53AA8C96-3107-47E7-97C3-563EEBBA775E}" srcOrd="0" destOrd="0" presId="urn:microsoft.com/office/officeart/2005/8/layout/hierarchy3"/>
    <dgm:cxn modelId="{AF02ED68-0D1D-4CEE-BAC7-B1EBA392D67B}" type="presParOf" srcId="{3D2F554A-DBC6-4F4B-AE97-9322DA1E9B9B}" destId="{214EF2D3-29BC-430E-ACB5-146E74CEB35B}" srcOrd="3" destOrd="0" presId="urn:microsoft.com/office/officeart/2005/8/layout/hierarchy3"/>
    <dgm:cxn modelId="{CC9D3456-0FCD-413D-91A4-F463A73E7382}" type="presOf" srcId="{9AE1852F-54CF-4DEC-A46D-6B446D39E578}" destId="{214EF2D3-29BC-430E-ACB5-146E74CEB35B}" srcOrd="0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5" name=""/>
      <dsp:cNvGrpSpPr/>
    </dsp:nvGrpSpPr>
    <dsp:grpSpPr/>
    <dsp:sp modelId="{A4DDC941-B87D-441A-AC13-352E986A2749}">
      <dsp:nvSpPr>
        <dsp:cNvPr id="6" name=""/>
        <dsp:cNvSpPr/>
      </dsp:nvSpPr>
      <dsp:spPr>
        <a:xfrm>
          <a:off x="-3825421" y="-587512"/>
          <a:ext cx="4559401" cy="4559401"/>
        </a:xfrm>
        <a:prstGeom prst="blockArc">
          <a:avLst>
            <a:gd name="adj1" fmla="val 18900000"/>
            <a:gd name="adj2" fmla="val 2700000"/>
            <a:gd name="adj3" fmla="val 474"/>
          </a:avLst>
        </a:pr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5C94C024-FAE8-4468-BD6B-F5AD94226414}">
      <dsp:nvSpPr>
        <dsp:cNvPr id="7" name=""/>
        <dsp:cNvSpPr/>
      </dsp:nvSpPr>
      <dsp:spPr>
        <a:xfrm>
          <a:off x="472003" y="338437"/>
          <a:ext cx="5780560" cy="6768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7270" tIns="58420" rIns="58420" bIns="5842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3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制度修订背景</a:t>
          </a:r>
        </a:p>
      </dsp:txBody>
      <dsp:txXfrm>
        <a:off x="472003" y="338437"/>
        <a:ext cx="5780560" cy="676875"/>
      </dsp:txXfrm>
    </dsp:sp>
    <dsp:sp modelId="{FACA4606-BD38-4E57-BEC1-8838229A2209}">
      <dsp:nvSpPr>
        <dsp:cNvPr id="8" name=""/>
        <dsp:cNvSpPr/>
      </dsp:nvSpPr>
      <dsp:spPr>
        <a:xfrm>
          <a:off x="48956" y="253828"/>
          <a:ext cx="846094" cy="8460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F51710C2-2D05-4008-98C1-C4E73F48F686}">
      <dsp:nvSpPr>
        <dsp:cNvPr id="9" name=""/>
        <dsp:cNvSpPr/>
      </dsp:nvSpPr>
      <dsp:spPr>
        <a:xfrm>
          <a:off x="762499" y="1368154"/>
          <a:ext cx="5534516" cy="676875"/>
        </a:xfrm>
        <a:prstGeom prst="rect">
          <a:avLst/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7270" tIns="58420" rIns="58420" bIns="5842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23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政策依据</a:t>
          </a:r>
        </a:p>
      </dsp:txBody>
      <dsp:txXfrm>
        <a:off x="762499" y="1368154"/>
        <a:ext cx="5534516" cy="676875"/>
      </dsp:txXfrm>
    </dsp:sp>
    <dsp:sp modelId="{FB41C7EC-2D58-470E-8363-3C31C4F59E28}">
      <dsp:nvSpPr>
        <dsp:cNvPr id="10" name=""/>
        <dsp:cNvSpPr/>
      </dsp:nvSpPr>
      <dsp:spPr>
        <a:xfrm>
          <a:off x="295000" y="1269141"/>
          <a:ext cx="846094" cy="8460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E8643949-667E-4C7B-A944-6C47AEBD93C3}">
      <dsp:nvSpPr>
        <dsp:cNvPr id="11" name=""/>
        <dsp:cNvSpPr/>
      </dsp:nvSpPr>
      <dsp:spPr>
        <a:xfrm>
          <a:off x="472003" y="2369063"/>
          <a:ext cx="5780560" cy="676875"/>
        </a:xfrm>
        <a:prstGeom prst="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381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37270" tIns="58420" rIns="58420" bIns="5842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23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《</a:t>
          </a:r>
          <a:r>
            <a:rPr lang="zh-CN" altLang="en-US" sz="23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手术分级管理办法（</a:t>
          </a:r>
          <a:r>
            <a:rPr lang="en-US" altLang="zh-CN" sz="23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2022</a:t>
          </a:r>
          <a:r>
            <a:rPr lang="zh-CN" altLang="en-US" sz="23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版）</a:t>
          </a:r>
          <a:r>
            <a:rPr lang="en-US" altLang="zh-CN" sz="23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》</a:t>
          </a:r>
          <a:r>
            <a:rPr lang="zh-CN" altLang="en-US" sz="23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介绍</a:t>
          </a:r>
        </a:p>
      </dsp:txBody>
      <dsp:txXfrm>
        <a:off x="472003" y="2369063"/>
        <a:ext cx="5780560" cy="676875"/>
      </dsp:txXfrm>
    </dsp:sp>
    <dsp:sp modelId="{085D5C7D-F069-4566-8DA4-9ABE9BB7025F}">
      <dsp:nvSpPr>
        <dsp:cNvPr id="12" name=""/>
        <dsp:cNvSpPr/>
      </dsp:nvSpPr>
      <dsp:spPr>
        <a:xfrm>
          <a:off x="48956" y="2284453"/>
          <a:ext cx="846094" cy="846094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</dsp:spTree>
</dsp:drawing>
</file>

<file path=ppt/diagrams/drawing2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12" name=""/>
      <dsp:cNvGrpSpPr/>
    </dsp:nvGrpSpPr>
    <dsp:grpSpPr/>
    <dsp:sp modelId="{9978CC08-42FC-419F-92EB-6BAD31C0DF54}">
      <dsp:nvSpPr>
        <dsp:cNvPr id="13" name=""/>
        <dsp:cNvSpPr/>
      </dsp:nvSpPr>
      <dsp:spPr>
        <a:xfrm>
          <a:off x="1810384" y="710"/>
          <a:ext cx="3394616" cy="83657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575" tIns="19050" rIns="28575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5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问题现状：</a:t>
          </a:r>
          <a:endParaRPr lang="en-US" altLang="zh-CN" sz="1500" b="1" kern="1200"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500" b="1" kern="1200">
              <a:latin typeface="微软雅黑" panose="020b0503020204020204" pitchFamily="34" charset="-122"/>
              <a:ea typeface="微软雅黑" panose="020b0503020204020204" pitchFamily="34" charset="-122"/>
            </a:rPr>
            <a:t>实际术者与手术申请术者不符</a:t>
          </a:r>
          <a:endParaRPr lang="en-US" altLang="zh-CN" sz="1500" b="1" kern="1200">
            <a:latin typeface="微软雅黑" panose="020b0503020204020204" pitchFamily="34" charset="-122"/>
            <a:ea typeface="微软雅黑" panose="020b0503020204020204" pitchFamily="34" charset="-122"/>
          </a:endParaRPr>
        </a:p>
      </dsp:txBody>
      <dsp:txXfrm>
        <a:off x="1834887" y="25213"/>
        <a:ext cx="3345611" cy="787574"/>
      </dsp:txXfrm>
    </dsp:sp>
    <dsp:sp modelId="{7D487743-F0EA-46A9-B8B0-9B4894408F9D}">
      <dsp:nvSpPr>
        <dsp:cNvPr id="14" name=""/>
        <dsp:cNvSpPr/>
      </dsp:nvSpPr>
      <dsp:spPr>
        <a:xfrm>
          <a:off x="2149845" y="837289"/>
          <a:ext cx="261795" cy="631669"/>
        </a:xfrm>
        <a:custGeom>
          <a:rect l="0" t="0" r="0" b="0"/>
          <a:pathLst>
            <a:path>
              <a:moveTo>
                <a:pt x="0" y="0"/>
              </a:moveTo>
              <a:lnTo>
                <a:pt x="0" y="631669"/>
              </a:lnTo>
              <a:lnTo>
                <a:pt x="261795" y="631669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A5E54C9C-9CBC-4B32-B908-9E01E54AAD23}">
      <dsp:nvSpPr>
        <dsp:cNvPr id="15" name=""/>
        <dsp:cNvSpPr/>
      </dsp:nvSpPr>
      <dsp:spPr>
        <a:xfrm>
          <a:off x="2411641" y="1118993"/>
          <a:ext cx="2275593" cy="69992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en-US" sz="1200" b="1" kern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1.</a:t>
          </a:r>
          <a:r>
            <a:rPr lang="zh-CN" altLang="en-US" sz="1200" b="1" kern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人的原因</a:t>
          </a:r>
          <a:endParaRPr lang="en-US" altLang="zh-CN" sz="1200" b="1" kern="1200">
            <a:solidFill>
              <a:srgbClr val="C00000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zh-CN" altLang="en-US" sz="1200" b="1" kern="12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违规操作</a:t>
          </a:r>
        </a:p>
      </dsp:txBody>
      <dsp:txXfrm>
        <a:off x="2432141" y="1139493"/>
        <a:ext cx="2234592" cy="658929"/>
      </dsp:txXfrm>
    </dsp:sp>
    <dsp:sp modelId="{53AA8C96-3107-47E7-97C3-563EEBBA775E}">
      <dsp:nvSpPr>
        <dsp:cNvPr id="16" name=""/>
        <dsp:cNvSpPr/>
      </dsp:nvSpPr>
      <dsp:spPr>
        <a:xfrm>
          <a:off x="2149845" y="837289"/>
          <a:ext cx="261795" cy="1960110"/>
        </a:xfrm>
        <a:custGeom>
          <a:rect l="0" t="0" r="0" b="0"/>
          <a:pathLst>
            <a:path>
              <a:moveTo>
                <a:pt x="0" y="0"/>
              </a:moveTo>
              <a:lnTo>
                <a:pt x="0" y="1960110"/>
              </a:lnTo>
              <a:lnTo>
                <a:pt x="261795" y="1960110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/>
        <a:lstStyle/>
        <a:p/>
      </dsp:txBody>
    </dsp:sp>
    <dsp:sp modelId="{214EF2D3-29BC-430E-ACB5-146E74CEB35B}">
      <dsp:nvSpPr>
        <dsp:cNvPr id="17" name=""/>
        <dsp:cNvSpPr/>
      </dsp:nvSpPr>
      <dsp:spPr>
        <a:xfrm>
          <a:off x="2411641" y="2086277"/>
          <a:ext cx="2275593" cy="1422245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860" tIns="15240" rIns="2286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b="1" kern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2.</a:t>
          </a:r>
          <a:r>
            <a:rPr lang="zh-CN" altLang="en-US" sz="1200" b="1" kern="1200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系统的原因</a:t>
          </a:r>
          <a:endParaRPr lang="en-US" altLang="zh-CN" sz="1200" b="1" kern="1200">
            <a:solidFill>
              <a:srgbClr val="C00000"/>
            </a:solidFill>
            <a:latin typeface="微软雅黑" panose="020b0503020204020204" pitchFamily="34" charset="-122"/>
            <a:ea typeface="微软雅黑" panose="020b0503020204020204" pitchFamily="34" charset="-122"/>
          </a:endParaRP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200" b="1" kern="12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2017</a:t>
          </a:r>
          <a:r>
            <a:rPr lang="zh-CN" altLang="en-US" sz="1200" b="1" kern="12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rPr>
            <a:t>版手术分级管理制度强调职称与手术级别的一一对应关系，使实际有能力的术者不能赋予相应手术权限</a:t>
          </a:r>
        </a:p>
      </dsp:txBody>
      <dsp:txXfrm>
        <a:off x="2453297" y="2127933"/>
        <a:ext cx="2192281" cy="1338933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r:blip="">
      <dgm:adjLst/>
    </dgm:shape>
    <dgm:constrLst>
      <dgm:constr type="w" for="ch" refType="h" refFor="ch" op="gte" fact="0.8"/>
    </dgm:constrLst>
    <dgm:layoutNode name="Name1">
      <dgm:alg type="composite"/>
      <dgm:shape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type="rect" r:blip="" hideGeom="1">
            <dgm:adjLst/>
          </dgm:shape>
          <dgm:presOf/>
        </dgm:layoutNode>
        <dgm:layoutNode name="dstNode">
          <dgm:alg type="sp"/>
          <dgm:shape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1">
          <dgm:alg type="sp"/>
          <dgm:shape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2">
          <dgm:alg type="sp"/>
          <dgm:shape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3">
          <dgm:alg type="sp"/>
          <dgm:shape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4">
          <dgm:alg type="sp"/>
          <dgm:shape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5">
          <dgm:alg type="sp"/>
          <dgm:shape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6">
          <dgm:alg type="sp"/>
          <dgm:shape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/>
          </dgm:ruleLst>
        </dgm:layoutNode>
        <dgm:layoutNode name="accent_7">
          <dgm:alg type="sp"/>
          <dgm:shape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/>
              </dgm:ruleLst>
            </dgm:layoutNode>
            <dgm:layoutNode name="rootConnector" moveWith="rootText">
              <dgm:alg type="sp"/>
              <dgm:shape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a="http://schemas.openxmlformats.org/drawingml/2006/main" xmlns:dgm="http://schemas.openxmlformats.org/drawingml/2006/diagram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5B0E01-61E3-44DC-9426-D2F74814A798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2D7463-0F21-4330-A5DE-446FDC371962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2D7463-0F21-4330-A5DE-446FDC371962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58928768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DD65CB-75DB-4E26-9596-406067C7C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0C39D-FCDD-405A-AC33-E6F6CB567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37C25-F98B-476F-AB32-724D0BCC1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B9E509-93B8-4D65-BC45-5606466E6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260501-E46F-44BF-8CD4-13D0A1F3C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17CBF1-A2EA-45B5-BEBB-FB70E054E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1FC607-0F0C-4405-B7D1-7E3D4A4A2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E6C561-8D75-4540-9210-47D272E02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D0BDF7-884E-403D-82C2-0FB163C0F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C456CA-8DDE-4716-B500-789431D45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C53AC-D440-48CD-A9FC-9D65A5382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67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88125" y="6356350"/>
            <a:ext cx="2133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28775"/>
            <a:ext cx="8229600" cy="4525963"/>
          </a:xfrm>
        </p:spPr>
        <p:txBody>
          <a:bodyPr/>
          <a:lstStyle>
            <a:lvl1pPr>
              <a:def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3pPr>
              <a:defRPr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5pPr>
              <a:defRPr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67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88125" y="6356350"/>
            <a:ext cx="2133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2880" userDrawn="1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67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88125" y="6356350"/>
            <a:ext cx="2133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1pPr>
            <a:lvl2pPr>
              <a:def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>
              <a:def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>
              <a:def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>
              <a:defRPr sz="2400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67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88125" y="6356350"/>
            <a:ext cx="2133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67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6588125" y="6356350"/>
            <a:ext cx="2133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67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6588125" y="6356350"/>
            <a:ext cx="2133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67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88125" y="6356350"/>
            <a:ext cx="2133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67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88125" y="6356350"/>
            <a:ext cx="2133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67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6588125" y="6356350"/>
            <a:ext cx="2133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67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88125" y="6356350"/>
            <a:ext cx="2133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6775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88125" y="6356350"/>
            <a:ext cx="21336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theme" Target="../theme/theme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8287F812-47C5-417F-A42A-E392DD735090}" type="datetimeFigureOut">
              <a:rPr lang="zh-CN" altLang="en-US" smtClean="0"/>
              <a:t>2023/4/23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616FDE0-4825-4EBC-A1C3-EED6A8F1F133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67995" y="40417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一级标题（微软雅黑</a:t>
            </a:r>
            <a:r>
              <a:rPr lang="en-US" altLang="zh-CN"/>
              <a:t>20-30</a:t>
            </a:r>
            <a:r>
              <a:rPr lang="zh-CN" altLang="en-US"/>
              <a:t>号字）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1"/>
            <a:r>
              <a:rPr lang="zh-CN" altLang="en-US"/>
              <a:t>二级标题（微软雅黑）</a:t>
            </a:r>
          </a:p>
          <a:p>
            <a:pPr lvl="3"/>
            <a:r>
              <a:rPr lang="zh-CN" altLang="en-US"/>
              <a:t>三级标题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3000" b="1" kern="1200">
          <a:solidFill>
            <a:schemeClr val="tx1">
              <a:lumMod val="65000"/>
              <a:lumOff val="35000"/>
            </a:schemeClr>
          </a:solidFill>
          <a:latin typeface="微软雅黑" panose="020b0503020204020204" pitchFamily="34" charset="-122"/>
          <a:ea typeface="微软雅黑" panose="020b0503020204020204" pitchFamily="34" charset="-122"/>
          <a:cs typeface="微软雅黑" panose="020b0503020204020204" pitchFamily="34" charset="-122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buFont typeface="Arial" pitchFamily="34" charset="0"/>
        <a:buNone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rgbClr val="A60000"/>
        </a:buClr>
        <a:buFont typeface="Wingdings" panose="05000000000000000000" charset="0"/>
        <a:buChar char="n"/>
        <a:defRPr sz="2400" b="1" kern="1200">
          <a:solidFill>
            <a:schemeClr val="tx1">
              <a:lumMod val="65000"/>
              <a:lumOff val="35000"/>
            </a:schemeClr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b="1" kern="1200">
          <a:solidFill>
            <a:schemeClr val="tx1">
              <a:lumMod val="65000"/>
              <a:lumOff val="35000"/>
            </a:schemeClr>
          </a:solidFill>
          <a:latin typeface="微软雅黑" panose="020b0503020204020204" pitchFamily="34" charset="-122"/>
          <a:ea typeface="微软雅黑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288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microsoft.com/office/2007/relationships/diagramDrawing" Target="../diagrams/drawing2.xml" /><Relationship Id="rId3" Type="http://schemas.openxmlformats.org/officeDocument/2006/relationships/diagramData" Target="../diagrams/data2.xml" /><Relationship Id="rId4" Type="http://schemas.openxmlformats.org/officeDocument/2006/relationships/diagramLayout" Target="../diagrams/layout2.xml" /><Relationship Id="rId5" Type="http://schemas.openxmlformats.org/officeDocument/2006/relationships/diagramQuickStyle" Target="../diagrams/quickStyle2.xml" /><Relationship Id="rId6" Type="http://schemas.openxmlformats.org/officeDocument/2006/relationships/diagramColors" Target="../diagrams/colors2.xml" /><Relationship Id="rId7" Type="http://schemas.openxmlformats.org/officeDocument/2006/relationships/image" Target="../media/image3.png" /><Relationship Id="rId8" Type="http://schemas.openxmlformats.org/officeDocument/2006/relationships/image" Target="../media/image4.jpeg" /><Relationship Id="rId9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7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7706301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70" name="标题 1"/>
          <p:cNvSpPr>
            <a:spLocks noGrp="1" noChangeArrowheads="1"/>
          </p:cNvSpPr>
          <p:nvPr>
            <p:ph type="title" idx="4294967295"/>
          </p:nvPr>
        </p:nvSpPr>
        <p:spPr>
          <a:xfrm>
            <a:off x="395536" y="2624286"/>
            <a:ext cx="8715436" cy="164941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US" altLang="zh-CN" sz="4000" b="1">
                <a:solidFill>
                  <a:srgbClr val="A6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《</a:t>
            </a:r>
            <a:r>
              <a:rPr lang="zh-CN" altLang="en-US" sz="4000" b="1">
                <a:solidFill>
                  <a:srgbClr val="A6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手术分级管理办法（</a:t>
            </a:r>
            <a:r>
              <a:rPr lang="en-US" altLang="zh-CN" sz="4000" b="1">
                <a:solidFill>
                  <a:srgbClr val="A6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2022</a:t>
            </a:r>
            <a:r>
              <a:rPr lang="zh-CN" altLang="en-US" sz="4000" b="1">
                <a:solidFill>
                  <a:srgbClr val="A6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版）</a:t>
            </a:r>
            <a:r>
              <a:rPr lang="en-US" altLang="zh-CN" sz="4000" b="1">
                <a:solidFill>
                  <a:srgbClr val="A6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微软雅黑" panose="020b0503020204020204" pitchFamily="34" charset="-122"/>
              </a:rPr>
              <a:t>》</a:t>
            </a:r>
            <a:endParaRPr lang="zh-CN" altLang="en-US" sz="4000" b="1">
              <a:solidFill>
                <a:srgbClr val="A6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pic>
        <p:nvPicPr>
          <p:cNvPr id="3" name="Picture 4" descr="C:\Users\c\Desktop\ppt模板（红）3.png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51520" y="260648"/>
            <a:ext cx="3584576" cy="603250"/>
          </a:xfrm>
          <a:prstGeom prst="rect">
            <a:avLst/>
          </a:prstGeom>
          <a:noFill/>
        </p:spPr>
      </p:pic>
      <p:pic>
        <p:nvPicPr>
          <p:cNvPr id="5" name="Picture 3" descr="C:\Users\c\Desktop\ppt模板（红）.png"/>
          <p:cNvPicPr>
            <a:picLocks noChangeAspect="1" noChangeArrowheads="1"/>
          </p:cNvPicPr>
          <p:nvPr/>
        </p:nvPicPr>
        <p:blipFill>
          <a:blip r:embed="rId3"/>
          <a:stretch>
            <a:fillRect/>
          </a:stretch>
        </p:blipFill>
        <p:spPr bwMode="auto">
          <a:xfrm>
            <a:off x="3203848" y="5680408"/>
            <a:ext cx="5775847" cy="1006812"/>
          </a:xfrm>
          <a:prstGeom prst="rect">
            <a:avLst/>
          </a:prstGeom>
          <a:noFill/>
        </p:spPr>
      </p:pic>
      <p:sp>
        <p:nvSpPr>
          <p:cNvPr id="6" name="标题 1"/>
          <p:cNvSpPr txBox="1">
            <a:spLocks noChangeArrowheads="1"/>
          </p:cNvSpPr>
          <p:nvPr/>
        </p:nvSpPr>
        <p:spPr>
          <a:xfrm>
            <a:off x="467966" y="3642993"/>
            <a:ext cx="8286750" cy="16494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2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3600" b="1" i="0" u="none" strike="noStrike" kern="1200" cap="none" spc="0" normalizeH="0" baseline="0" noProof="0">
              <a:ln>
                <a:noFill/>
              </a:ln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j-cs"/>
              <a:sym typeface="微软雅黑" panose="020b0503020204020204" pitchFamily="34" charset="-122"/>
            </a:endParaRPr>
          </a:p>
        </p:txBody>
      </p:sp>
    </p:spTree>
  </p:cSld>
  <p:clrMapOvr>
    <a:masterClrMapping/>
  </p:clrMapOvr>
  <p:transition spd="slow"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r>
              <a:rPr lang="zh-CN" altLang="en-US" sz="4000">
                <a:solidFill>
                  <a:srgbClr val="132674"/>
                </a:solidFill>
              </a:rPr>
              <a:t>主要内容</a:t>
            </a:r>
          </a:p>
        </p:txBody>
      </p:sp>
      <p:graphicFrame>
        <p:nvGraphicFramePr>
          <p:cNvPr id="4" name="图示 3"/>
          <p:cNvGraphicFramePr/>
          <p:nvPr>
            <p:extLst>
              <p:ext uri="{D42A27DB-BD31-4B8C-83A1-F6EECF244321}">
                <p14:modId xmlns:p14="http://schemas.microsoft.com/office/powerpoint/2010/main" val="1594652195"/>
              </p:ext>
            </p:extLst>
          </p:nvPr>
        </p:nvGraphicFramePr>
        <p:xfrm>
          <a:off x="1361828" y="1916832"/>
          <a:ext cx="6297016" cy="3384376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34154947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图示 1"/>
          <p:cNvGraphicFramePr/>
          <p:nvPr>
            <p:extLst>
              <p:ext uri="{D42A27DB-BD31-4B8C-83A1-F6EECF244321}">
                <p14:modId xmlns:p14="http://schemas.microsoft.com/office/powerpoint/2010/main" val="465209102"/>
              </p:ext>
            </p:extLst>
          </p:nvPr>
        </p:nvGraphicFramePr>
        <p:xfrm>
          <a:off x="-1476671" y="1844824"/>
          <a:ext cx="6408712" cy="3672408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sp>
        <p:nvSpPr>
          <p:cNvPr id="3" name="标题 1">
            <a:extLst>
              <a:ext uri="{FF2B5EF4-FFF2-40B4-BE49-F238E27FC236}">
                <a16:creationId xmlns:a16="http://schemas.microsoft.com/office/drawing/2014/main" id="{0EB219E6-7CDD-2AE4-2200-417D5A3D1374}"/>
              </a:ext>
            </a:extLst>
          </p:cNvPr>
          <p:cNvSpPr txBox="1">
            <a:spLocks noChangeArrowheads="1"/>
          </p:cNvSpPr>
          <p:nvPr/>
        </p:nvSpPr>
        <p:spPr>
          <a:xfrm>
            <a:off x="539552" y="557194"/>
            <a:ext cx="7886700" cy="994172"/>
          </a:xfrm>
          <a:prstGeom prst="rect">
            <a:avLst/>
          </a:prstGeom>
        </p:spPr>
        <p:txBody>
          <a:bodyPr>
            <a:normAutofit fontScale="97500"/>
          </a:bodyPr>
          <a:lstStyle>
            <a:defPPr>
              <a:defRPr lang="zh-CN"/>
            </a:defPPr>
            <a:lvl1pPr marL="0" algn="ctr" defTabSz="914400" rtl="0" eaLnBrk="1" latinLnBrk="0" hangingPunct="1">
              <a:spcBef>
                <a:spcPct val="0"/>
              </a:spcBef>
              <a:buNone/>
              <a:defRPr sz="30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>
                <a:solidFill>
                  <a:srgbClr val="132674"/>
                </a:solidFill>
              </a:rPr>
              <a:t>制度修订背景</a:t>
            </a:r>
          </a:p>
        </p:txBody>
      </p:sp>
      <p:pic>
        <p:nvPicPr>
          <p:cNvPr id="7" name="图片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1841805"/>
            <a:ext cx="4608512" cy="1043540"/>
          </a:xfrm>
          <a:prstGeom prst="rect">
            <a:avLst/>
          </a:prstGeom>
          <a:ln w="38100">
            <a:solidFill>
              <a:schemeClr val="accent4">
                <a:lumMod val="75000"/>
              </a:schemeClr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8" name="图片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0508" y="3284984"/>
            <a:ext cx="2304256" cy="3240360"/>
          </a:xfrm>
          <a:prstGeom prst="rect">
            <a:avLst/>
          </a:prstGeom>
          <a:ln w="38100">
            <a:solidFill>
              <a:schemeClr val="accent5"/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9" name="图片 8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94325" y="3284984"/>
            <a:ext cx="2254139" cy="3240360"/>
          </a:xfrm>
          <a:prstGeom prst="rect">
            <a:avLst/>
          </a:prstGeom>
          <a:ln w="38100">
            <a:solidFill>
              <a:schemeClr val="accent5"/>
            </a:solidFill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10" name="文本框 9"/>
          <p:cNvSpPr txBox="1"/>
          <p:nvPr/>
        </p:nvSpPr>
        <p:spPr>
          <a:xfrm>
            <a:off x="4139952" y="6237312"/>
            <a:ext cx="2236510" cy="338554"/>
          </a:xfrm>
          <a:prstGeom prst="rect">
            <a:avLst/>
          </a:prstGeom>
          <a:solidFill>
            <a:srgbClr val="A60000"/>
          </a:solidFill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将手术医师划分为七级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6433279" y="6268089"/>
            <a:ext cx="2542171" cy="276999"/>
          </a:xfrm>
          <a:prstGeom prst="rect">
            <a:avLst/>
          </a:prstGeom>
          <a:solidFill>
            <a:srgbClr val="A60000"/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600" kern="12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/>
              <a:t>各级手术权限对应相应的职称级别</a:t>
            </a:r>
          </a:p>
        </p:txBody>
      </p:sp>
    </p:spTree>
    <p:extLst>
      <p:ext uri="{BB962C8B-B14F-4D97-AF65-F5344CB8AC3E}">
        <p14:creationId xmlns:p14="http://schemas.microsoft.com/office/powerpoint/2010/main" val="2757956304"/>
      </p:ext>
    </p:ext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标题 1">
            <a:extLst>
              <a:ext uri="{FF2B5EF4-FFF2-40B4-BE49-F238E27FC236}">
                <a16:creationId xmlns:a16="http://schemas.microsoft.com/office/drawing/2014/main" id="{0EB219E6-7CDD-2AE4-2200-417D5A3D137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39552" y="635135"/>
            <a:ext cx="7886700" cy="994172"/>
          </a:xfrm>
        </p:spPr>
        <p:txBody>
          <a:bodyPr>
            <a:normAutofit fontScale="90000"/>
          </a:bodyPr>
          <a:lstStyle/>
          <a:p>
            <a:br>
              <a:rPr lang="en-US" altLang="zh-CN" sz="2800"/>
            </a:br>
            <a:r>
              <a:rPr lang="zh-CN" altLang="en-US" sz="4400">
                <a:solidFill>
                  <a:srgbClr val="132674"/>
                </a:solidFill>
              </a:rPr>
              <a:t>强化手术分级管理实施路径</a:t>
            </a:r>
            <a:r>
              <a:rPr lang="en-US" altLang="zh-CN" sz="4400">
                <a:solidFill>
                  <a:srgbClr val="132674"/>
                </a:solidFill>
              </a:rPr>
              <a:t> </a:t>
            </a:r>
            <a:endParaRPr lang="zh-CN" altLang="en-US" sz="4400">
              <a:solidFill>
                <a:srgbClr val="132674"/>
              </a:solidFill>
            </a:endParaRPr>
          </a:p>
        </p:txBody>
      </p:sp>
      <p:grpSp>
        <p:nvGrpSpPr>
          <p:cNvPr id="4" name="组合 3">
            <a:extLst>
              <a:ext uri="{FF2B5EF4-FFF2-40B4-BE49-F238E27FC236}">
                <a16:creationId xmlns:a16="http://schemas.microsoft.com/office/drawing/2014/main" id="{DDDB2BEE-F62F-89E7-CD64-3426C1CBF98D}"/>
              </a:ext>
            </a:extLst>
          </p:cNvPr>
          <p:cNvGrpSpPr/>
          <p:nvPr/>
        </p:nvGrpSpPr>
        <p:grpSpPr>
          <a:xfrm>
            <a:off x="251520" y="2167256"/>
            <a:ext cx="7704856" cy="3391898"/>
            <a:chOff x="3832029" y="2154191"/>
            <a:chExt cx="6214910" cy="3268649"/>
          </a:xfrm>
        </p:grpSpPr>
        <p:sp>
          <p:nvSpPr>
            <p:cNvPr id="5" name="MH_Other_1">
              <a:extLst>
                <a:ext uri="{FF2B5EF4-FFF2-40B4-BE49-F238E27FC236}">
                  <a16:creationId xmlns:a16="http://schemas.microsoft.com/office/drawing/2014/main" id="{D70CD839-3E84-7333-91DB-820CBC403444}"/>
                </a:ext>
              </a:extLst>
            </p:cNvPr>
            <p:cNvSpPr/>
            <p:nvPr>
              <p:custDataLst>
                <p:tags r:id="rId2"/>
              </p:custDataLst>
            </p:nvPr>
          </p:nvSpPr>
          <p:spPr>
            <a:xfrm>
              <a:off x="4343764" y="3792540"/>
              <a:ext cx="1703430" cy="365124"/>
            </a:xfrm>
            <a:prstGeom prst="cube">
              <a:avLst>
                <a:gd name="adj" fmla="val 42396"/>
              </a:avLst>
            </a:prstGeom>
            <a:solidFill>
              <a:schemeClr val="accent1"/>
            </a:solidFill>
            <a:ln w="12700" cap="flat" cmpd="sng" algn="ctr">
              <a:noFill/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013" kern="0">
                <a:solidFill>
                  <a:sysClr val="window" lastClr="FFFFFF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  <p:sp>
          <p:nvSpPr>
            <p:cNvPr id="6" name="MH_Other_2">
              <a:extLst>
                <a:ext uri="{FF2B5EF4-FFF2-40B4-BE49-F238E27FC236}">
                  <a16:creationId xmlns:a16="http://schemas.microsoft.com/office/drawing/2014/main" id="{D5A9242E-8B1B-7589-1096-D76C196FEE66}"/>
                </a:ext>
              </a:extLst>
            </p:cNvPr>
            <p:cNvSpPr/>
            <p:nvPr>
              <p:custDataLst>
                <p:tags r:id="rId3"/>
              </p:custDataLst>
            </p:nvPr>
          </p:nvSpPr>
          <p:spPr>
            <a:xfrm>
              <a:off x="3832029" y="4044984"/>
              <a:ext cx="1363449" cy="1377856"/>
            </a:xfrm>
            <a:custGeom>
              <a:gdLst>
                <a:gd name="connsiteX0" fmla="*/ 266339 w 1764788"/>
                <a:gd name="connsiteY0" fmla="*/ 1384475 h 1844266"/>
                <a:gd name="connsiteX1" fmla="*/ 203546 w 1764788"/>
                <a:gd name="connsiteY1" fmla="*/ 1500210 h 1844266"/>
                <a:gd name="connsiteX2" fmla="*/ 1022270 w 1764788"/>
                <a:gd name="connsiteY2" fmla="*/ 1500210 h 1844266"/>
                <a:gd name="connsiteX3" fmla="*/ 1043597 w 1764788"/>
                <a:gd name="connsiteY3" fmla="*/ 1509044 h 1844266"/>
                <a:gd name="connsiteX4" fmla="*/ 1096331 w 1764788"/>
                <a:gd name="connsiteY4" fmla="*/ 1388011 h 1844266"/>
                <a:gd name="connsiteX5" fmla="*/ 274875 w 1764788"/>
                <a:gd name="connsiteY5" fmla="*/ 1388010 h 1844266"/>
                <a:gd name="connsiteX6" fmla="*/ 366671 w 1764788"/>
                <a:gd name="connsiteY6" fmla="*/ 1199549 h 1844266"/>
                <a:gd name="connsiteX7" fmla="*/ 309259 w 1764788"/>
                <a:gd name="connsiteY7" fmla="*/ 1305367 h 1844266"/>
                <a:gd name="connsiteX8" fmla="*/ 1096846 w 1764788"/>
                <a:gd name="connsiteY8" fmla="*/ 1305367 h 1844266"/>
                <a:gd name="connsiteX9" fmla="*/ 1126065 w 1764788"/>
                <a:gd name="connsiteY9" fmla="*/ 1317470 h 1844266"/>
                <a:gd name="connsiteX10" fmla="*/ 1126553 w 1764788"/>
                <a:gd name="connsiteY10" fmla="*/ 1318647 h 1844266"/>
                <a:gd name="connsiteX11" fmla="*/ 1178443 w 1764788"/>
                <a:gd name="connsiteY11" fmla="*/ 1199550 h 1844266"/>
                <a:gd name="connsiteX12" fmla="*/ 471281 w 1764788"/>
                <a:gd name="connsiteY12" fmla="*/ 1006740 h 1844266"/>
                <a:gd name="connsiteX13" fmla="*/ 411510 w 1764788"/>
                <a:gd name="connsiteY13" fmla="*/ 1116906 h 1844266"/>
                <a:gd name="connsiteX14" fmla="*/ 1184995 w 1764788"/>
                <a:gd name="connsiteY14" fmla="*/ 1116906 h 1844266"/>
                <a:gd name="connsiteX15" fmla="*/ 1209948 w 1764788"/>
                <a:gd name="connsiteY15" fmla="*/ 1127242 h 1844266"/>
                <a:gd name="connsiteX16" fmla="*/ 1262450 w 1764788"/>
                <a:gd name="connsiteY16" fmla="*/ 1006741 h 1844266"/>
                <a:gd name="connsiteX17" fmla="*/ 580254 w 1764788"/>
                <a:gd name="connsiteY17" fmla="*/ 805889 h 1844266"/>
                <a:gd name="connsiteX18" fmla="*/ 516120 w 1764788"/>
                <a:gd name="connsiteY18" fmla="*/ 924097 h 1844266"/>
                <a:gd name="connsiteX19" fmla="*/ 1278926 w 1764788"/>
                <a:gd name="connsiteY19" fmla="*/ 924097 h 1844266"/>
                <a:gd name="connsiteX20" fmla="*/ 1295472 w 1764788"/>
                <a:gd name="connsiteY20" fmla="*/ 930951 h 1844266"/>
                <a:gd name="connsiteX21" fmla="*/ 1348350 w 1764788"/>
                <a:gd name="connsiteY21" fmla="*/ 809586 h 1844266"/>
                <a:gd name="connsiteX22" fmla="*/ 589177 w 1764788"/>
                <a:gd name="connsiteY22" fmla="*/ 809585 h 1844266"/>
                <a:gd name="connsiteX23" fmla="*/ 682497 w 1764788"/>
                <a:gd name="connsiteY23" fmla="*/ 617441 h 1844266"/>
                <a:gd name="connsiteX24" fmla="*/ 623087 w 1764788"/>
                <a:gd name="connsiteY24" fmla="*/ 726942 h 1844266"/>
                <a:gd name="connsiteX25" fmla="*/ 1358207 w 1764788"/>
                <a:gd name="connsiteY25" fmla="*/ 726942 h 1844266"/>
                <a:gd name="connsiteX26" fmla="*/ 1380360 w 1764788"/>
                <a:gd name="connsiteY26" fmla="*/ 736118 h 1844266"/>
                <a:gd name="connsiteX27" fmla="*/ 1430342 w 1764788"/>
                <a:gd name="connsiteY27" fmla="*/ 621402 h 1844266"/>
                <a:gd name="connsiteX28" fmla="*/ 692058 w 1764788"/>
                <a:gd name="connsiteY28" fmla="*/ 621401 h 1844266"/>
                <a:gd name="connsiteX29" fmla="*/ 772212 w 1764788"/>
                <a:gd name="connsiteY29" fmla="*/ 452085 h 1844266"/>
                <a:gd name="connsiteX30" fmla="*/ 725187 w 1764788"/>
                <a:gd name="connsiteY30" fmla="*/ 538758 h 1844266"/>
                <a:gd name="connsiteX31" fmla="*/ 1440437 w 1764788"/>
                <a:gd name="connsiteY31" fmla="*/ 538758 h 1844266"/>
                <a:gd name="connsiteX32" fmla="*/ 1462388 w 1764788"/>
                <a:gd name="connsiteY32" fmla="*/ 547851 h 1844266"/>
                <a:gd name="connsiteX33" fmla="*/ 1504113 w 1764788"/>
                <a:gd name="connsiteY33" fmla="*/ 452086 h 1844266"/>
                <a:gd name="connsiteX34" fmla="*/ 948027 w 1764788"/>
                <a:gd name="connsiteY34" fmla="*/ 1225 h 1844266"/>
                <a:gd name="connsiteX35" fmla="*/ 970529 w 1764788"/>
                <a:gd name="connsiteY35" fmla="*/ 3582 h 1844266"/>
                <a:gd name="connsiteX36" fmla="*/ 979328 w 1764788"/>
                <a:gd name="connsiteY36" fmla="*/ 8357 h 1844266"/>
                <a:gd name="connsiteX37" fmla="*/ 991214 w 1764788"/>
                <a:gd name="connsiteY37" fmla="*/ 48437 h 1844266"/>
                <a:gd name="connsiteX38" fmla="*/ 817051 w 1764788"/>
                <a:gd name="connsiteY38" fmla="*/ 369442 h 1844266"/>
                <a:gd name="connsiteX39" fmla="*/ 1509024 w 1764788"/>
                <a:gd name="connsiteY39" fmla="*/ 369442 h 1844266"/>
                <a:gd name="connsiteX40" fmla="*/ 1535367 w 1764788"/>
                <a:gd name="connsiteY40" fmla="*/ 380354 h 1844266"/>
                <a:gd name="connsiteX41" fmla="*/ 1690663 w 1764788"/>
                <a:gd name="connsiteY41" fmla="*/ 23922 h 1844266"/>
                <a:gd name="connsiteX42" fmla="*/ 1734464 w 1764788"/>
                <a:gd name="connsiteY42" fmla="*/ 6707 h 1844266"/>
                <a:gd name="connsiteX43" fmla="*/ 1744794 w 1764788"/>
                <a:gd name="connsiteY43" fmla="*/ 11207 h 1844266"/>
                <a:gd name="connsiteX44" fmla="*/ 1762010 w 1764788"/>
                <a:gd name="connsiteY44" fmla="*/ 55008 h 1844266"/>
                <a:gd name="connsiteX45" fmla="*/ 991143 w 1764788"/>
                <a:gd name="connsiteY45" fmla="*/ 1824272 h 1844266"/>
                <a:gd name="connsiteX46" fmla="*/ 947342 w 1764788"/>
                <a:gd name="connsiteY46" fmla="*/ 1841488 h 1844266"/>
                <a:gd name="connsiteX47" fmla="*/ 937012 w 1764788"/>
                <a:gd name="connsiteY47" fmla="*/ 1836987 h 1844266"/>
                <a:gd name="connsiteX48" fmla="*/ 919797 w 1764788"/>
                <a:gd name="connsiteY48" fmla="*/ 1793186 h 1844266"/>
                <a:gd name="connsiteX49" fmla="*/ 1011438 w 1764788"/>
                <a:gd name="connsiteY49" fmla="*/ 1582854 h 1844266"/>
                <a:gd name="connsiteX50" fmla="*/ 181299 w 1764788"/>
                <a:gd name="connsiteY50" fmla="*/ 1582853 h 1844266"/>
                <a:gd name="connsiteX51" fmla="*/ 162853 w 1764788"/>
                <a:gd name="connsiteY51" fmla="*/ 1575213 h 1844266"/>
                <a:gd name="connsiteX52" fmla="*/ 64349 w 1764788"/>
                <a:gd name="connsiteY52" fmla="*/ 1756769 h 1844266"/>
                <a:gd name="connsiteX53" fmla="*/ 24268 w 1764788"/>
                <a:gd name="connsiteY53" fmla="*/ 1768655 h 1844266"/>
                <a:gd name="connsiteX54" fmla="*/ 15469 w 1764788"/>
                <a:gd name="connsiteY54" fmla="*/ 1763881 h 1844266"/>
                <a:gd name="connsiteX55" fmla="*/ 3583 w 1764788"/>
                <a:gd name="connsiteY55" fmla="*/ 1723800 h 1844266"/>
                <a:gd name="connsiteX56" fmla="*/ 930448 w 1764788"/>
                <a:gd name="connsiteY56" fmla="*/ 15468 h 1844266"/>
                <a:gd name="connsiteX57" fmla="*/ 948027 w 1764788"/>
                <a:gd name="connsiteY57" fmla="*/ 1225 h 18442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1764788" h="1844266">
                  <a:moveTo>
                    <a:pt x="266339" y="1384475"/>
                  </a:moveTo>
                  <a:lnTo>
                    <a:pt x="203546" y="1500210"/>
                  </a:lnTo>
                  <a:lnTo>
                    <a:pt x="1022270" y="1500210"/>
                  </a:lnTo>
                  <a:lnTo>
                    <a:pt x="1043597" y="1509044"/>
                  </a:lnTo>
                  <a:lnTo>
                    <a:pt x="1096331" y="1388011"/>
                  </a:lnTo>
                  <a:lnTo>
                    <a:pt x="274875" y="1388010"/>
                  </a:lnTo>
                  <a:close/>
                  <a:moveTo>
                    <a:pt x="366671" y="1199549"/>
                  </a:moveTo>
                  <a:lnTo>
                    <a:pt x="309259" y="1305367"/>
                  </a:lnTo>
                  <a:lnTo>
                    <a:pt x="1096846" y="1305367"/>
                  </a:lnTo>
                  <a:cubicBezTo>
                    <a:pt x="1108257" y="1305367"/>
                    <a:pt x="1118588" y="1309992"/>
                    <a:pt x="1126065" y="1317470"/>
                  </a:cubicBezTo>
                  <a:lnTo>
                    <a:pt x="1126553" y="1318647"/>
                  </a:lnTo>
                  <a:lnTo>
                    <a:pt x="1178443" y="1199550"/>
                  </a:lnTo>
                  <a:close/>
                  <a:moveTo>
                    <a:pt x="471281" y="1006740"/>
                  </a:moveTo>
                  <a:lnTo>
                    <a:pt x="411510" y="1116906"/>
                  </a:lnTo>
                  <a:lnTo>
                    <a:pt x="1184995" y="1116906"/>
                  </a:lnTo>
                  <a:lnTo>
                    <a:pt x="1209948" y="1127242"/>
                  </a:lnTo>
                  <a:lnTo>
                    <a:pt x="1262450" y="1006741"/>
                  </a:lnTo>
                  <a:close/>
                  <a:moveTo>
                    <a:pt x="580254" y="805889"/>
                  </a:moveTo>
                  <a:lnTo>
                    <a:pt x="516120" y="924097"/>
                  </a:lnTo>
                  <a:lnTo>
                    <a:pt x="1278926" y="924097"/>
                  </a:lnTo>
                  <a:lnTo>
                    <a:pt x="1295472" y="930951"/>
                  </a:lnTo>
                  <a:lnTo>
                    <a:pt x="1348350" y="809586"/>
                  </a:lnTo>
                  <a:lnTo>
                    <a:pt x="589177" y="809585"/>
                  </a:lnTo>
                  <a:close/>
                  <a:moveTo>
                    <a:pt x="682497" y="617441"/>
                  </a:moveTo>
                  <a:lnTo>
                    <a:pt x="623087" y="726942"/>
                  </a:lnTo>
                  <a:lnTo>
                    <a:pt x="1358207" y="726942"/>
                  </a:lnTo>
                  <a:lnTo>
                    <a:pt x="1380360" y="736118"/>
                  </a:lnTo>
                  <a:lnTo>
                    <a:pt x="1430342" y="621402"/>
                  </a:lnTo>
                  <a:lnTo>
                    <a:pt x="692058" y="621401"/>
                  </a:lnTo>
                  <a:close/>
                  <a:moveTo>
                    <a:pt x="772212" y="452085"/>
                  </a:moveTo>
                  <a:lnTo>
                    <a:pt x="725187" y="538758"/>
                  </a:lnTo>
                  <a:lnTo>
                    <a:pt x="1440437" y="538758"/>
                  </a:lnTo>
                  <a:lnTo>
                    <a:pt x="1462388" y="547851"/>
                  </a:lnTo>
                  <a:lnTo>
                    <a:pt x="1504113" y="452086"/>
                  </a:lnTo>
                  <a:close/>
                  <a:moveTo>
                    <a:pt x="948027" y="1225"/>
                  </a:moveTo>
                  <a:cubicBezTo>
                    <a:pt x="955280" y="-926"/>
                    <a:pt x="963354" y="-310"/>
                    <a:pt x="970529" y="3582"/>
                  </a:cubicBezTo>
                  <a:lnTo>
                    <a:pt x="979328" y="8357"/>
                  </a:lnTo>
                  <a:cubicBezTo>
                    <a:pt x="993678" y="16142"/>
                    <a:pt x="999000" y="34087"/>
                    <a:pt x="991214" y="48437"/>
                  </a:cubicBezTo>
                  <a:lnTo>
                    <a:pt x="817051" y="369442"/>
                  </a:lnTo>
                  <a:lnTo>
                    <a:pt x="1509024" y="369442"/>
                  </a:lnTo>
                  <a:lnTo>
                    <a:pt x="1535367" y="380354"/>
                  </a:lnTo>
                  <a:lnTo>
                    <a:pt x="1690663" y="23922"/>
                  </a:lnTo>
                  <a:cubicBezTo>
                    <a:pt x="1698005" y="7073"/>
                    <a:pt x="1717615" y="-635"/>
                    <a:pt x="1734464" y="6707"/>
                  </a:cubicBezTo>
                  <a:lnTo>
                    <a:pt x="1744794" y="11207"/>
                  </a:lnTo>
                  <a:cubicBezTo>
                    <a:pt x="1761643" y="18549"/>
                    <a:pt x="1769351" y="38159"/>
                    <a:pt x="1762010" y="55008"/>
                  </a:cubicBezTo>
                  <a:lnTo>
                    <a:pt x="991143" y="1824272"/>
                  </a:lnTo>
                  <a:cubicBezTo>
                    <a:pt x="983802" y="1841121"/>
                    <a:pt x="964192" y="1848829"/>
                    <a:pt x="947342" y="1841488"/>
                  </a:cubicBezTo>
                  <a:lnTo>
                    <a:pt x="937012" y="1836987"/>
                  </a:lnTo>
                  <a:cubicBezTo>
                    <a:pt x="920163" y="1829646"/>
                    <a:pt x="912456" y="1810036"/>
                    <a:pt x="919797" y="1793186"/>
                  </a:cubicBezTo>
                  <a:lnTo>
                    <a:pt x="1011438" y="1582854"/>
                  </a:lnTo>
                  <a:lnTo>
                    <a:pt x="181299" y="1582853"/>
                  </a:lnTo>
                  <a:lnTo>
                    <a:pt x="162853" y="1575213"/>
                  </a:lnTo>
                  <a:lnTo>
                    <a:pt x="64349" y="1756769"/>
                  </a:lnTo>
                  <a:cubicBezTo>
                    <a:pt x="56563" y="1771119"/>
                    <a:pt x="38618" y="1776440"/>
                    <a:pt x="24268" y="1768655"/>
                  </a:cubicBezTo>
                  <a:lnTo>
                    <a:pt x="15469" y="1763881"/>
                  </a:lnTo>
                  <a:cubicBezTo>
                    <a:pt x="1119" y="1756095"/>
                    <a:pt x="-4203" y="1738150"/>
                    <a:pt x="3583" y="1723800"/>
                  </a:cubicBezTo>
                  <a:lnTo>
                    <a:pt x="930448" y="15468"/>
                  </a:lnTo>
                  <a:cubicBezTo>
                    <a:pt x="934341" y="8293"/>
                    <a:pt x="940774" y="3375"/>
                    <a:pt x="948027" y="1225"/>
                  </a:cubicBezTo>
                  <a:close/>
                </a:path>
              </a:pathLst>
            </a:custGeom>
            <a:solidFill>
              <a:sysClr val="window" lastClr="FFFFFF">
                <a:lumMod val="75000"/>
              </a:sysClr>
            </a:solidFill>
            <a:ln w="25400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013" kern="0">
                <a:solidFill>
                  <a:sysClr val="window" lastClr="FFFFFF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  <p:sp>
          <p:nvSpPr>
            <p:cNvPr id="7" name="MH_Other_3">
              <a:extLst>
                <a:ext uri="{FF2B5EF4-FFF2-40B4-BE49-F238E27FC236}">
                  <a16:creationId xmlns:a16="http://schemas.microsoft.com/office/drawing/2014/main" id="{D6ECDCAE-E3D7-022B-84FF-A969E4D5210E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>
              <a:off x="5497514" y="2457450"/>
              <a:ext cx="1533525" cy="349250"/>
            </a:xfrm>
            <a:prstGeom prst="cube">
              <a:avLst>
                <a:gd name="adj" fmla="val 42396"/>
              </a:avLst>
            </a:prstGeom>
            <a:solidFill>
              <a:schemeClr val="accent1"/>
            </a:solidFill>
            <a:ln w="12700" cap="flat" cmpd="sng" algn="ctr">
              <a:noFill/>
              <a:prstDash val="solid"/>
            </a:ln>
            <a:effectLst/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013" kern="0">
                <a:solidFill>
                  <a:sysClr val="window" lastClr="FFFFFF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  <p:sp>
          <p:nvSpPr>
            <p:cNvPr id="8" name="MH_Other_4">
              <a:extLst>
                <a:ext uri="{FF2B5EF4-FFF2-40B4-BE49-F238E27FC236}">
                  <a16:creationId xmlns:a16="http://schemas.microsoft.com/office/drawing/2014/main" id="{A2EAF652-61E3-A5F4-F21C-24797BACFFFC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 rot="1646432">
              <a:off x="5556263" y="2361493"/>
              <a:ext cx="635194" cy="1724947"/>
            </a:xfrm>
            <a:custGeom>
              <a:gdLst>
                <a:gd name="connsiteX0" fmla="*/ 48944 w 648542"/>
                <a:gd name="connsiteY0" fmla="*/ 1353790 h 1674582"/>
                <a:gd name="connsiteX1" fmla="*/ 48944 w 648542"/>
                <a:gd name="connsiteY1" fmla="*/ 1447008 h 1674582"/>
                <a:gd name="connsiteX2" fmla="*/ 558414 w 648542"/>
                <a:gd name="connsiteY2" fmla="*/ 1170592 h 1674582"/>
                <a:gd name="connsiteX3" fmla="*/ 574668 w 648542"/>
                <a:gd name="connsiteY3" fmla="*/ 1168889 h 1674582"/>
                <a:gd name="connsiteX4" fmla="*/ 566620 w 648542"/>
                <a:gd name="connsiteY4" fmla="*/ 1075769 h 1674582"/>
                <a:gd name="connsiteX5" fmla="*/ 55448 w 648542"/>
                <a:gd name="connsiteY5" fmla="*/ 1353108 h 1674582"/>
                <a:gd name="connsiteX6" fmla="*/ 48944 w 648542"/>
                <a:gd name="connsiteY6" fmla="*/ 1204840 h 1674582"/>
                <a:gd name="connsiteX7" fmla="*/ 48944 w 648542"/>
                <a:gd name="connsiteY7" fmla="*/ 1290072 h 1674582"/>
                <a:gd name="connsiteX8" fmla="*/ 539037 w 648542"/>
                <a:gd name="connsiteY8" fmla="*/ 1024169 h 1674582"/>
                <a:gd name="connsiteX9" fmla="*/ 561306 w 648542"/>
                <a:gd name="connsiteY9" fmla="*/ 1021836 h 1674582"/>
                <a:gd name="connsiteX10" fmla="*/ 562007 w 648542"/>
                <a:gd name="connsiteY10" fmla="*/ 1022405 h 1674582"/>
                <a:gd name="connsiteX11" fmla="*/ 554088 w 648542"/>
                <a:gd name="connsiteY11" fmla="*/ 930771 h 1674582"/>
                <a:gd name="connsiteX12" fmla="*/ 48944 w 648542"/>
                <a:gd name="connsiteY12" fmla="*/ 1049543 h 1674582"/>
                <a:gd name="connsiteX13" fmla="*/ 48944 w 648542"/>
                <a:gd name="connsiteY13" fmla="*/ 1138276 h 1674582"/>
                <a:gd name="connsiteX14" fmla="*/ 530262 w 648542"/>
                <a:gd name="connsiteY14" fmla="*/ 877134 h 1674582"/>
                <a:gd name="connsiteX15" fmla="*/ 549280 w 648542"/>
                <a:gd name="connsiteY15" fmla="*/ 875141 h 1674582"/>
                <a:gd name="connsiteX16" fmla="*/ 541268 w 648542"/>
                <a:gd name="connsiteY16" fmla="*/ 782430 h 1674582"/>
                <a:gd name="connsiteX17" fmla="*/ 48944 w 648542"/>
                <a:gd name="connsiteY17" fmla="*/ 887768 h 1674582"/>
                <a:gd name="connsiteX18" fmla="*/ 48944 w 648542"/>
                <a:gd name="connsiteY18" fmla="*/ 982978 h 1674582"/>
                <a:gd name="connsiteX19" fmla="*/ 523618 w 648542"/>
                <a:gd name="connsiteY19" fmla="*/ 725441 h 1674582"/>
                <a:gd name="connsiteX20" fmla="*/ 536228 w 648542"/>
                <a:gd name="connsiteY20" fmla="*/ 724119 h 1674582"/>
                <a:gd name="connsiteX21" fmla="*/ 528158 w 648542"/>
                <a:gd name="connsiteY21" fmla="*/ 630744 h 1674582"/>
                <a:gd name="connsiteX22" fmla="*/ 55744 w 648542"/>
                <a:gd name="connsiteY22" fmla="*/ 887055 h 1674582"/>
                <a:gd name="connsiteX23" fmla="*/ 48944 w 648542"/>
                <a:gd name="connsiteY23" fmla="*/ 735983 h 1674582"/>
                <a:gd name="connsiteX24" fmla="*/ 48944 w 648542"/>
                <a:gd name="connsiteY24" fmla="*/ 824180 h 1674582"/>
                <a:gd name="connsiteX25" fmla="*/ 506389 w 648542"/>
                <a:gd name="connsiteY25" fmla="*/ 575990 h 1674582"/>
                <a:gd name="connsiteX26" fmla="*/ 523273 w 648542"/>
                <a:gd name="connsiteY26" fmla="*/ 574221 h 1674582"/>
                <a:gd name="connsiteX27" fmla="*/ 515645 w 648542"/>
                <a:gd name="connsiteY27" fmla="*/ 485961 h 1674582"/>
                <a:gd name="connsiteX28" fmla="*/ 56230 w 648542"/>
                <a:gd name="connsiteY28" fmla="*/ 735219 h 1674582"/>
                <a:gd name="connsiteX29" fmla="*/ 48944 w 648542"/>
                <a:gd name="connsiteY29" fmla="*/ 602797 h 1674582"/>
                <a:gd name="connsiteX30" fmla="*/ 48944 w 648542"/>
                <a:gd name="connsiteY30" fmla="*/ 672607 h 1674582"/>
                <a:gd name="connsiteX31" fmla="*/ 494024 w 648542"/>
                <a:gd name="connsiteY31" fmla="*/ 431126 h 1674582"/>
                <a:gd name="connsiteX32" fmla="*/ 510754 w 648542"/>
                <a:gd name="connsiteY32" fmla="*/ 429373 h 1674582"/>
                <a:gd name="connsiteX33" fmla="*/ 504386 w 648542"/>
                <a:gd name="connsiteY33" fmla="*/ 355694 h 1674582"/>
                <a:gd name="connsiteX34" fmla="*/ 6130 w 648542"/>
                <a:gd name="connsiteY34" fmla="*/ 262880 h 1674582"/>
                <a:gd name="connsiteX35" fmla="*/ 20928 w 648542"/>
                <a:gd name="connsiteY35" fmla="*/ 256750 h 1674582"/>
                <a:gd name="connsiteX36" fmla="*/ 28016 w 648542"/>
                <a:gd name="connsiteY36" fmla="*/ 256750 h 1674582"/>
                <a:gd name="connsiteX37" fmla="*/ 48944 w 648542"/>
                <a:gd name="connsiteY37" fmla="*/ 277678 h 1674582"/>
                <a:gd name="connsiteX38" fmla="*/ 48944 w 648542"/>
                <a:gd name="connsiteY38" fmla="*/ 536232 h 1674582"/>
                <a:gd name="connsiteX39" fmla="*/ 479540 w 648542"/>
                <a:gd name="connsiteY39" fmla="*/ 302609 h 1674582"/>
                <a:gd name="connsiteX40" fmla="*/ 499617 w 648542"/>
                <a:gd name="connsiteY40" fmla="*/ 300505 h 1674582"/>
                <a:gd name="connsiteX41" fmla="*/ 475916 w 648542"/>
                <a:gd name="connsiteY41" fmla="*/ 26276 h 1674582"/>
                <a:gd name="connsiteX42" fmla="*/ 481356 w 648542"/>
                <a:gd name="connsiteY42" fmla="*/ 9085 h 1674582"/>
                <a:gd name="connsiteX43" fmla="*/ 497359 w 648542"/>
                <a:gd name="connsiteY43" fmla="*/ 776 h 1674582"/>
                <a:gd name="connsiteX44" fmla="*/ 505308 w 648542"/>
                <a:gd name="connsiteY44" fmla="*/ 88 h 1674582"/>
                <a:gd name="connsiteX45" fmla="*/ 530808 w 648542"/>
                <a:gd name="connsiteY45" fmla="*/ 21531 h 1674582"/>
                <a:gd name="connsiteX46" fmla="*/ 648454 w 648542"/>
                <a:gd name="connsiteY46" fmla="*/ 1382757 h 1674582"/>
                <a:gd name="connsiteX47" fmla="*/ 627011 w 648542"/>
                <a:gd name="connsiteY47" fmla="*/ 1408257 h 1674582"/>
                <a:gd name="connsiteX48" fmla="*/ 619062 w 648542"/>
                <a:gd name="connsiteY48" fmla="*/ 1408944 h 1674582"/>
                <a:gd name="connsiteX49" fmla="*/ 593561 w 648542"/>
                <a:gd name="connsiteY49" fmla="*/ 1387501 h 1674582"/>
                <a:gd name="connsiteX50" fmla="*/ 579576 w 648542"/>
                <a:gd name="connsiteY50" fmla="*/ 1225676 h 1674582"/>
                <a:gd name="connsiteX51" fmla="*/ 63001 w 648542"/>
                <a:gd name="connsiteY51" fmla="*/ 1505946 h 1674582"/>
                <a:gd name="connsiteX52" fmla="*/ 48944 w 648542"/>
                <a:gd name="connsiteY52" fmla="*/ 1507419 h 1674582"/>
                <a:gd name="connsiteX53" fmla="*/ 48944 w 648542"/>
                <a:gd name="connsiteY53" fmla="*/ 1653654 h 1674582"/>
                <a:gd name="connsiteX54" fmla="*/ 28016 w 648542"/>
                <a:gd name="connsiteY54" fmla="*/ 1674582 h 1674582"/>
                <a:gd name="connsiteX55" fmla="*/ 20928 w 648542"/>
                <a:gd name="connsiteY55" fmla="*/ 1674582 h 1674582"/>
                <a:gd name="connsiteX56" fmla="*/ 0 w 648542"/>
                <a:gd name="connsiteY56" fmla="*/ 1653654 h 1674582"/>
                <a:gd name="connsiteX57" fmla="*/ 0 w 648542"/>
                <a:gd name="connsiteY57" fmla="*/ 277678 h 1674582"/>
                <a:gd name="connsiteX58" fmla="*/ 6130 w 648542"/>
                <a:gd name="connsiteY58" fmla="*/ 262880 h 167458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648542" h="1674582">
                  <a:moveTo>
                    <a:pt x="48944" y="1353790"/>
                  </a:moveTo>
                  <a:lnTo>
                    <a:pt x="48944" y="1447008"/>
                  </a:lnTo>
                  <a:lnTo>
                    <a:pt x="558414" y="1170592"/>
                  </a:lnTo>
                  <a:lnTo>
                    <a:pt x="574668" y="1168889"/>
                  </a:lnTo>
                  <a:lnTo>
                    <a:pt x="566620" y="1075769"/>
                  </a:lnTo>
                  <a:lnTo>
                    <a:pt x="55448" y="1353108"/>
                  </a:lnTo>
                  <a:close/>
                  <a:moveTo>
                    <a:pt x="48944" y="1204840"/>
                  </a:moveTo>
                  <a:lnTo>
                    <a:pt x="48944" y="1290072"/>
                  </a:lnTo>
                  <a:lnTo>
                    <a:pt x="539037" y="1024169"/>
                  </a:lnTo>
                  <a:cubicBezTo>
                    <a:pt x="546138" y="1020317"/>
                    <a:pt x="554128" y="1019707"/>
                    <a:pt x="561306" y="1021836"/>
                  </a:cubicBezTo>
                  <a:lnTo>
                    <a:pt x="562007" y="1022405"/>
                  </a:lnTo>
                  <a:lnTo>
                    <a:pt x="554088" y="930771"/>
                  </a:lnTo>
                  <a:close/>
                  <a:moveTo>
                    <a:pt x="48944" y="1049543"/>
                  </a:moveTo>
                  <a:lnTo>
                    <a:pt x="48944" y="1138276"/>
                  </a:lnTo>
                  <a:lnTo>
                    <a:pt x="530262" y="877134"/>
                  </a:lnTo>
                  <a:lnTo>
                    <a:pt x="549280" y="875141"/>
                  </a:lnTo>
                  <a:lnTo>
                    <a:pt x="541268" y="782430"/>
                  </a:lnTo>
                  <a:close/>
                  <a:moveTo>
                    <a:pt x="48944" y="887768"/>
                  </a:moveTo>
                  <a:lnTo>
                    <a:pt x="48944" y="982978"/>
                  </a:lnTo>
                  <a:lnTo>
                    <a:pt x="523618" y="725441"/>
                  </a:lnTo>
                  <a:lnTo>
                    <a:pt x="536228" y="724119"/>
                  </a:lnTo>
                  <a:lnTo>
                    <a:pt x="528158" y="630744"/>
                  </a:lnTo>
                  <a:lnTo>
                    <a:pt x="55744" y="887055"/>
                  </a:lnTo>
                  <a:close/>
                  <a:moveTo>
                    <a:pt x="48944" y="735983"/>
                  </a:moveTo>
                  <a:lnTo>
                    <a:pt x="48944" y="824180"/>
                  </a:lnTo>
                  <a:lnTo>
                    <a:pt x="506389" y="575990"/>
                  </a:lnTo>
                  <a:lnTo>
                    <a:pt x="523273" y="574221"/>
                  </a:lnTo>
                  <a:lnTo>
                    <a:pt x="515645" y="485961"/>
                  </a:lnTo>
                  <a:lnTo>
                    <a:pt x="56230" y="735219"/>
                  </a:lnTo>
                  <a:close/>
                  <a:moveTo>
                    <a:pt x="48944" y="602797"/>
                  </a:moveTo>
                  <a:lnTo>
                    <a:pt x="48944" y="672607"/>
                  </a:lnTo>
                  <a:lnTo>
                    <a:pt x="494024" y="431126"/>
                  </a:lnTo>
                  <a:lnTo>
                    <a:pt x="510754" y="429373"/>
                  </a:lnTo>
                  <a:lnTo>
                    <a:pt x="504386" y="355694"/>
                  </a:lnTo>
                  <a:close/>
                  <a:moveTo>
                    <a:pt x="6130" y="262880"/>
                  </a:moveTo>
                  <a:cubicBezTo>
                    <a:pt x="9917" y="259093"/>
                    <a:pt x="15149" y="256750"/>
                    <a:pt x="20928" y="256750"/>
                  </a:cubicBezTo>
                  <a:lnTo>
                    <a:pt x="28016" y="256750"/>
                  </a:lnTo>
                  <a:cubicBezTo>
                    <a:pt x="39574" y="256750"/>
                    <a:pt x="48944" y="266120"/>
                    <a:pt x="48944" y="277678"/>
                  </a:cubicBezTo>
                  <a:lnTo>
                    <a:pt x="48944" y="536232"/>
                  </a:lnTo>
                  <a:lnTo>
                    <a:pt x="479540" y="302609"/>
                  </a:lnTo>
                  <a:lnTo>
                    <a:pt x="499617" y="300505"/>
                  </a:lnTo>
                  <a:lnTo>
                    <a:pt x="475916" y="26276"/>
                  </a:lnTo>
                  <a:cubicBezTo>
                    <a:pt x="475356" y="19794"/>
                    <a:pt x="477476" y="13699"/>
                    <a:pt x="481356" y="9085"/>
                  </a:cubicBezTo>
                  <a:cubicBezTo>
                    <a:pt x="485236" y="4470"/>
                    <a:pt x="490877" y="1336"/>
                    <a:pt x="497359" y="776"/>
                  </a:cubicBezTo>
                  <a:lnTo>
                    <a:pt x="505308" y="88"/>
                  </a:lnTo>
                  <a:cubicBezTo>
                    <a:pt x="518271" y="-1032"/>
                    <a:pt x="529688" y="8569"/>
                    <a:pt x="530808" y="21531"/>
                  </a:cubicBezTo>
                  <a:lnTo>
                    <a:pt x="648454" y="1382757"/>
                  </a:lnTo>
                  <a:cubicBezTo>
                    <a:pt x="649574" y="1395720"/>
                    <a:pt x="639974" y="1407137"/>
                    <a:pt x="627011" y="1408257"/>
                  </a:cubicBezTo>
                  <a:lnTo>
                    <a:pt x="619062" y="1408944"/>
                  </a:lnTo>
                  <a:cubicBezTo>
                    <a:pt x="606099" y="1410064"/>
                    <a:pt x="594682" y="1400464"/>
                    <a:pt x="593561" y="1387501"/>
                  </a:cubicBezTo>
                  <a:lnTo>
                    <a:pt x="579576" y="1225676"/>
                  </a:lnTo>
                  <a:lnTo>
                    <a:pt x="63001" y="1505946"/>
                  </a:lnTo>
                  <a:lnTo>
                    <a:pt x="48944" y="1507419"/>
                  </a:lnTo>
                  <a:lnTo>
                    <a:pt x="48944" y="1653654"/>
                  </a:lnTo>
                  <a:cubicBezTo>
                    <a:pt x="48944" y="1665212"/>
                    <a:pt x="39574" y="1674582"/>
                    <a:pt x="28016" y="1674582"/>
                  </a:cubicBezTo>
                  <a:lnTo>
                    <a:pt x="20928" y="1674582"/>
                  </a:lnTo>
                  <a:cubicBezTo>
                    <a:pt x="9370" y="1674582"/>
                    <a:pt x="0" y="1665212"/>
                    <a:pt x="0" y="1653654"/>
                  </a:cubicBezTo>
                  <a:lnTo>
                    <a:pt x="0" y="277678"/>
                  </a:lnTo>
                  <a:cubicBezTo>
                    <a:pt x="0" y="271899"/>
                    <a:pt x="2342" y="266667"/>
                    <a:pt x="6130" y="262880"/>
                  </a:cubicBezTo>
                  <a:close/>
                </a:path>
              </a:pathLst>
            </a:custGeom>
            <a:solidFill>
              <a:sysClr val="window" lastClr="FFFFFF">
                <a:lumMod val="75000"/>
              </a:sysClr>
            </a:solidFill>
            <a:ln w="25400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8700000"/>
              </a:lightRig>
            </a:scene3d>
            <a:sp3d>
              <a:bevelT w="190500" h="38100"/>
            </a:sp3d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 sz="1013" kern="0">
                <a:solidFill>
                  <a:sysClr val="window" lastClr="FFFFFF"/>
                </a:solidFill>
                <a:latin typeface="Calibri"/>
                <a:ea typeface="微软雅黑" panose="020b0503020204020204" pitchFamily="34" charset="-122"/>
              </a:endParaRPr>
            </a:p>
          </p:txBody>
        </p:sp>
        <p:sp>
          <p:nvSpPr>
            <p:cNvPr id="9" name="MH_SubTitle_1">
              <a:extLst>
                <a:ext uri="{FF2B5EF4-FFF2-40B4-BE49-F238E27FC236}">
                  <a16:creationId xmlns:a16="http://schemas.microsoft.com/office/drawing/2014/main" id="{03111E80-BCB4-E4E4-5447-A19E408C1F02}"/>
                </a:ext>
              </a:extLst>
            </p:cNvPr>
            <p:cNvSpPr txBox="1"/>
            <p:nvPr>
              <p:custDataLst>
                <p:tags r:id="rId6"/>
              </p:custDataLst>
            </p:nvPr>
          </p:nvSpPr>
          <p:spPr>
            <a:xfrm>
              <a:off x="7142776" y="2154191"/>
              <a:ext cx="2718795" cy="533400"/>
            </a:xfrm>
            <a:prstGeom prst="rect">
              <a:avLst/>
            </a:prstGeom>
            <a:noFill/>
          </p:spPr>
          <p:txBody>
            <a:bodyPr lIns="0" tIns="0" rIns="0" bIns="0" anchor="b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30000"/>
                </a:lnSpc>
                <a:defRPr/>
              </a:pPr>
              <a:r>
                <a:rPr lang="en-US" altLang="zh-CN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2. </a:t>
              </a:r>
              <a:r>
                <a:rPr lang="zh-CN" altLang="en-US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手术分级人员授权管理</a:t>
              </a:r>
              <a:endParaRPr lang="en-US" altLang="zh-CN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MH_SubTitle_2">
              <a:extLst>
                <a:ext uri="{FF2B5EF4-FFF2-40B4-BE49-F238E27FC236}">
                  <a16:creationId xmlns:a16="http://schemas.microsoft.com/office/drawing/2014/main" id="{63258653-B8B5-A2D4-6B55-5F095F703AE6}"/>
                </a:ext>
              </a:extLst>
            </p:cNvPr>
            <p:cNvSpPr txBox="1">
              <a:spLocks noChangeArrowheads="1"/>
            </p:cNvSpPr>
            <p:nvPr>
              <p:custDataLst>
                <p:tags r:id="rId7"/>
              </p:custDataLst>
            </p:nvPr>
          </p:nvSpPr>
          <p:spPr bwMode="auto">
            <a:xfrm>
              <a:off x="4877528" y="4338027"/>
              <a:ext cx="5169411" cy="5349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 anchor="b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 Narrow" panose="020b0606020202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 Narrow" panose="020b0606020202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 Narrow" panose="020b0606020202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 Narrow" panose="020b0606020202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Arial Narrow" panose="020b0606020202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 Narrow" panose="020b0606020202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 Narrow" panose="020b0606020202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 Narrow" panose="020b0606020202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sz="1800" kern="1200">
                  <a:solidFill>
                    <a:schemeClr val="tx1"/>
                  </a:solidFill>
                  <a:latin typeface="Arial Narrow" panose="020b0606020202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marL="1485900" lvl="2" indent="-342900">
                <a:lnSpc>
                  <a:spcPct val="150000"/>
                </a:lnSpc>
                <a:buAutoNum type="arabicPeriod"/>
                <a:defRPr/>
              </a:pPr>
              <a:r>
                <a:rPr lang="zh-CN" altLang="en-US" sz="1600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更新手术医嘱库，完成手术术种分级工作（</a:t>
              </a:r>
              <a:r>
                <a:rPr lang="en-US" altLang="zh-CN" sz="1600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7</a:t>
              </a:r>
              <a:r>
                <a:rPr lang="zh-CN" altLang="en-US" sz="1600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月</a:t>
              </a:r>
              <a:r>
                <a:rPr lang="en-US" altLang="zh-CN" sz="1600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20</a:t>
              </a:r>
              <a:r>
                <a:rPr lang="zh-CN" altLang="en-US" sz="1600" b="1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日）</a:t>
              </a:r>
              <a:endParaRPr lang="en-US" altLang="zh-CN" sz="16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" name="矩形 1"/>
          <p:cNvSpPr/>
          <p:nvPr/>
        </p:nvSpPr>
        <p:spPr>
          <a:xfrm>
            <a:off x="3995936" y="2790300"/>
            <a:ext cx="4572000" cy="1118255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(1) 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形成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手术分级管理办法（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2022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版）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征求意见稿</a:t>
            </a:r>
          </a:p>
          <a:p>
            <a:pPr>
              <a:lnSpc>
                <a:spcPts val="2000"/>
              </a:lnSpc>
            </a:pP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(2) 10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月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9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日召开手术事务委员会对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办法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进行审议</a:t>
            </a:r>
            <a:endParaRPr lang="en-US" altLang="zh-CN" sz="1400"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(3) 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会同信息部，逐步完善</a:t>
            </a:r>
            <a:r>
              <a:rPr lang="en-US" altLang="zh-CN" sz="1400">
                <a:latin typeface="微软雅黑" panose="020b0503020204020204" pitchFamily="34" charset="-122"/>
                <a:ea typeface="微软雅黑" panose="020b0503020204020204" pitchFamily="34" charset="-122"/>
              </a:rPr>
              <a:t>HIS</a:t>
            </a:r>
            <a:r>
              <a:rPr lang="zh-CN" altLang="en-US" sz="1400">
                <a:latin typeface="微软雅黑" panose="020b0503020204020204" pitchFamily="34" charset="-122"/>
                <a:ea typeface="微软雅黑" panose="020b0503020204020204" pitchFamily="34" charset="-122"/>
              </a:rPr>
              <a:t>系统手术申请权限管理平台建设</a:t>
            </a:r>
          </a:p>
        </p:txBody>
      </p:sp>
    </p:spTree>
    <p:extLst>
      <p:ext uri="{BB962C8B-B14F-4D97-AF65-F5344CB8AC3E}">
        <p14:creationId xmlns:p14="http://schemas.microsoft.com/office/powerpoint/2010/main" val="3724743817"/>
      </p:ext>
    </p:ext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75252" y="834479"/>
            <a:ext cx="8229600" cy="1143000"/>
          </a:xfrm>
        </p:spPr>
        <p:txBody>
          <a:bodyPr>
            <a:normAutofit/>
          </a:bodyPr>
          <a:lstStyle/>
          <a:p>
            <a:r>
              <a:rPr lang="zh-CN" altLang="en-US" sz="4400">
                <a:solidFill>
                  <a:srgbClr val="132674"/>
                </a:solidFill>
              </a:rPr>
              <a:t>政策依据</a:t>
            </a:r>
          </a:p>
        </p:txBody>
      </p:sp>
      <p:grpSp>
        <p:nvGrpSpPr>
          <p:cNvPr id="4" name="组合 3"/>
          <p:cNvGrpSpPr/>
          <p:nvPr/>
        </p:nvGrpSpPr>
        <p:grpSpPr>
          <a:xfrm>
            <a:off x="467545" y="1916832"/>
            <a:ext cx="8137308" cy="4443064"/>
            <a:chOff x="1104775" y="1988840"/>
            <a:chExt cx="7500077" cy="4371056"/>
          </a:xfrm>
        </p:grpSpPr>
        <p:sp>
          <p:nvSpPr>
            <p:cNvPr id="5" name="形状 4"/>
            <p:cNvSpPr/>
            <p:nvPr/>
          </p:nvSpPr>
          <p:spPr>
            <a:xfrm>
              <a:off x="1104775" y="1988840"/>
              <a:ext cx="6502400" cy="4064000"/>
            </a:xfrm>
            <a:prstGeom prst="swooshArrow">
              <a:avLst>
                <a:gd name="adj1" fmla="val 25000"/>
                <a:gd name="adj2" fmla="val 25000"/>
              </a:avLst>
            </a:prstGeom>
          </p:spPr>
          <p:style>
            <a:lnRef idx="0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椭圆 5"/>
            <p:cNvSpPr/>
            <p:nvPr/>
          </p:nvSpPr>
          <p:spPr>
            <a:xfrm>
              <a:off x="1930580" y="4793812"/>
              <a:ext cx="169062" cy="169062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任意多边形 6"/>
            <p:cNvSpPr/>
            <p:nvPr/>
          </p:nvSpPr>
          <p:spPr>
            <a:xfrm>
              <a:off x="1446877" y="5085184"/>
              <a:ext cx="2964034" cy="1174496"/>
            </a:xfrm>
            <a:custGeom>
              <a:gdLst>
                <a:gd name="connsiteX0" fmla="*/ 0 w 1515059"/>
                <a:gd name="connsiteY0" fmla="*/ 0 h 1174496"/>
                <a:gd name="connsiteX1" fmla="*/ 1515059 w 1515059"/>
                <a:gd name="connsiteY1" fmla="*/ 0 h 1174496"/>
                <a:gd name="connsiteX2" fmla="*/ 1515059 w 1515059"/>
                <a:gd name="connsiteY2" fmla="*/ 1174496 h 1174496"/>
                <a:gd name="connsiteX3" fmla="*/ 0 w 1515059"/>
                <a:gd name="connsiteY3" fmla="*/ 1174496 h 1174496"/>
                <a:gd name="connsiteX4" fmla="*/ 0 w 1515059"/>
                <a:gd name="connsiteY4" fmla="*/ 0 h 117449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5059" h="1174496">
                  <a:moveTo>
                    <a:pt x="0" y="0"/>
                  </a:moveTo>
                  <a:lnTo>
                    <a:pt x="1515059" y="0"/>
                  </a:lnTo>
                  <a:lnTo>
                    <a:pt x="1515059" y="1174496"/>
                  </a:lnTo>
                  <a:lnTo>
                    <a:pt x="0" y="117449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89583" tIns="0" rIns="0" bIns="0" numCol="1" spcCol="1270" anchor="t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2009</a:t>
              </a:r>
              <a:r>
                <a:rPr lang="zh-CN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年</a:t>
              </a:r>
              <a:r>
                <a:rPr lang="en-US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5</a:t>
              </a:r>
              <a:r>
                <a:rPr lang="zh-CN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月</a:t>
              </a:r>
              <a:r>
                <a:rPr lang="en-US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r>
                <a:rPr lang="zh-CN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日  </a:t>
              </a:r>
              <a:endParaRPr lang="en-US" altLang="zh-CN" sz="1600" b="1" kern="12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lvl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altLang="en-US" sz="1600" kern="1200">
                  <a:latin typeface="微软雅黑" panose="020b0503020204020204" pitchFamily="34" charset="-122"/>
                  <a:ea typeface="微软雅黑" panose="020b0503020204020204" pitchFamily="34" charset="-122"/>
                </a:rPr>
                <a:t>《</a:t>
              </a:r>
              <a:r>
                <a:rPr lang="zh-CN" altLang="en-US" sz="1600" kern="1200">
                  <a:latin typeface="微软雅黑" panose="020b0503020204020204" pitchFamily="34" charset="-122"/>
                  <a:ea typeface="微软雅黑" panose="020b0503020204020204" pitchFamily="34" charset="-122"/>
                </a:rPr>
                <a:t>医疗技术临床应用管理办法</a:t>
              </a:r>
              <a:r>
                <a:rPr lang="en-US" altLang="en-US" sz="1600" kern="1200">
                  <a:latin typeface="微软雅黑" panose="020b0503020204020204" pitchFamily="34" charset="-122"/>
                  <a:ea typeface="微软雅黑" panose="020b0503020204020204" pitchFamily="34" charset="-122"/>
                </a:rPr>
                <a:t>》</a:t>
              </a:r>
              <a:endParaRPr lang="zh-CN" altLang="en-US" sz="1600" kern="12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椭圆 7"/>
            <p:cNvSpPr/>
            <p:nvPr/>
          </p:nvSpPr>
          <p:spPr>
            <a:xfrm>
              <a:off x="3422881" y="3689217"/>
              <a:ext cx="305612" cy="305612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任意多边形 8"/>
            <p:cNvSpPr/>
            <p:nvPr/>
          </p:nvSpPr>
          <p:spPr>
            <a:xfrm>
              <a:off x="3097320" y="4149080"/>
              <a:ext cx="3588600" cy="2210816"/>
            </a:xfrm>
            <a:custGeom>
              <a:gdLst>
                <a:gd name="connsiteX0" fmla="*/ 0 w 1560576"/>
                <a:gd name="connsiteY0" fmla="*/ 0 h 2210816"/>
                <a:gd name="connsiteX1" fmla="*/ 1560576 w 1560576"/>
                <a:gd name="connsiteY1" fmla="*/ 0 h 2210816"/>
                <a:gd name="connsiteX2" fmla="*/ 1560576 w 1560576"/>
                <a:gd name="connsiteY2" fmla="*/ 2210816 h 2210816"/>
                <a:gd name="connsiteX3" fmla="*/ 0 w 1560576"/>
                <a:gd name="connsiteY3" fmla="*/ 2210816 h 2210816"/>
                <a:gd name="connsiteX4" fmla="*/ 0 w 1560576"/>
                <a:gd name="connsiteY4" fmla="*/ 0 h 221081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0576" h="2210816">
                  <a:moveTo>
                    <a:pt x="0" y="0"/>
                  </a:moveTo>
                  <a:lnTo>
                    <a:pt x="1560576" y="0"/>
                  </a:lnTo>
                  <a:lnTo>
                    <a:pt x="1560576" y="2210816"/>
                  </a:lnTo>
                  <a:lnTo>
                    <a:pt x="0" y="221081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61938" tIns="0" rIns="0" bIns="0" numCol="1" spcCol="1270" anchor="t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2012</a:t>
              </a:r>
              <a:r>
                <a:rPr lang="zh-CN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年</a:t>
              </a:r>
              <a:r>
                <a:rPr lang="en-US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10</a:t>
              </a:r>
              <a:r>
                <a:rPr lang="zh-CN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月</a:t>
              </a:r>
              <a:r>
                <a:rPr lang="en-US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1</a:t>
              </a:r>
              <a:r>
                <a:rPr lang="zh-CN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日  </a:t>
              </a:r>
              <a:endParaRPr lang="en-US" altLang="zh-CN" sz="1600" b="1" kern="12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lvl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altLang="en-US" sz="1600" kern="1200">
                  <a:latin typeface="微软雅黑" panose="020b0503020204020204" pitchFamily="34" charset="-122"/>
                  <a:ea typeface="微软雅黑" panose="020b0503020204020204" pitchFamily="34" charset="-122"/>
                </a:rPr>
                <a:t>《</a:t>
              </a:r>
              <a:r>
                <a:rPr lang="zh-CN" altLang="en-US" sz="1600" kern="1200">
                  <a:latin typeface="微软雅黑" panose="020b0503020204020204" pitchFamily="34" charset="-122"/>
                  <a:ea typeface="微软雅黑" panose="020b0503020204020204" pitchFamily="34" charset="-122"/>
                </a:rPr>
                <a:t>医疗机构手术分级管理办法</a:t>
              </a:r>
              <a:r>
                <a:rPr lang="en-US" altLang="en-US" sz="1600" kern="1200">
                  <a:latin typeface="微软雅黑" panose="020b0503020204020204" pitchFamily="34" charset="-122"/>
                  <a:ea typeface="微软雅黑" panose="020b0503020204020204" pitchFamily="34" charset="-122"/>
                </a:rPr>
                <a:t>》</a:t>
              </a:r>
              <a:endParaRPr lang="zh-CN" altLang="en-US" sz="1600" kern="12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椭圆 9"/>
            <p:cNvSpPr/>
            <p:nvPr/>
          </p:nvSpPr>
          <p:spPr>
            <a:xfrm>
              <a:off x="5217544" y="3017031"/>
              <a:ext cx="422656" cy="422656"/>
            </a:xfrm>
            <a:prstGeom prst="ellipse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任意多边形 10"/>
            <p:cNvSpPr/>
            <p:nvPr/>
          </p:nvSpPr>
          <p:spPr>
            <a:xfrm>
              <a:off x="5428871" y="3228359"/>
              <a:ext cx="3175981" cy="2824480"/>
            </a:xfrm>
            <a:custGeom>
              <a:gdLst>
                <a:gd name="connsiteX0" fmla="*/ 0 w 1560576"/>
                <a:gd name="connsiteY0" fmla="*/ 0 h 2824480"/>
                <a:gd name="connsiteX1" fmla="*/ 1560576 w 1560576"/>
                <a:gd name="connsiteY1" fmla="*/ 0 h 2824480"/>
                <a:gd name="connsiteX2" fmla="*/ 1560576 w 1560576"/>
                <a:gd name="connsiteY2" fmla="*/ 2824480 h 2824480"/>
                <a:gd name="connsiteX3" fmla="*/ 0 w 1560576"/>
                <a:gd name="connsiteY3" fmla="*/ 2824480 h 2824480"/>
                <a:gd name="connsiteX4" fmla="*/ 0 w 1560576"/>
                <a:gd name="connsiteY4" fmla="*/ 0 h 28244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60576" h="2824480">
                  <a:moveTo>
                    <a:pt x="0" y="0"/>
                  </a:moveTo>
                  <a:lnTo>
                    <a:pt x="1560576" y="0"/>
                  </a:lnTo>
                  <a:lnTo>
                    <a:pt x="1560576" y="2824480"/>
                  </a:lnTo>
                  <a:lnTo>
                    <a:pt x="0" y="282448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223957" tIns="0" rIns="0" bIns="0" numCol="1" spcCol="1270" anchor="t" anchorCtr="0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lvl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2018</a:t>
              </a:r>
              <a:r>
                <a:rPr lang="zh-CN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年</a:t>
              </a:r>
              <a:r>
                <a:rPr lang="en-US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4</a:t>
              </a:r>
              <a:r>
                <a:rPr lang="zh-CN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月</a:t>
              </a:r>
              <a:r>
                <a:rPr lang="en-US" altLang="zh-CN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21</a:t>
              </a:r>
              <a:r>
                <a:rPr lang="zh-CN" altLang="en-US" sz="1600" b="1" kern="1200">
                  <a:solidFill>
                    <a:srgbClr val="C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日 </a:t>
              </a:r>
              <a:endParaRPr lang="en-US" altLang="zh-CN" sz="1600" b="1" kern="12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  <a:p>
              <a:pPr lvl="0" algn="l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altLang="en-US" sz="1600" kern="1200">
                  <a:latin typeface="微软雅黑" panose="020b0503020204020204" pitchFamily="34" charset="-122"/>
                  <a:ea typeface="微软雅黑" panose="020b0503020204020204" pitchFamily="34" charset="-122"/>
                </a:rPr>
                <a:t>《</a:t>
              </a:r>
              <a:r>
                <a:rPr lang="zh-CN" altLang="en-US" sz="1600" kern="1200">
                  <a:latin typeface="微软雅黑" panose="020b0503020204020204" pitchFamily="34" charset="-122"/>
                  <a:ea typeface="微软雅黑" panose="020b0503020204020204" pitchFamily="34" charset="-122"/>
                </a:rPr>
                <a:t>医疗质量安全核心制度要点</a:t>
              </a:r>
              <a:r>
                <a:rPr lang="en-US" altLang="en-US" sz="1600" kern="1200">
                  <a:latin typeface="微软雅黑" panose="020b0503020204020204" pitchFamily="34" charset="-122"/>
                  <a:ea typeface="微软雅黑" panose="020b0503020204020204" pitchFamily="34" charset="-122"/>
                </a:rPr>
                <a:t>》</a:t>
              </a:r>
              <a:endParaRPr lang="zh-CN" altLang="en-US" sz="1600" kern="1200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019513234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12428" y="332656"/>
            <a:ext cx="8507288" cy="1143000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en-US" altLang="zh-CN" sz="3200">
                <a:solidFill>
                  <a:srgbClr val="132674"/>
                </a:solidFill>
              </a:rPr>
              <a:t>2009</a:t>
            </a:r>
            <a:r>
              <a:rPr lang="zh-CN" altLang="en-US" sz="3200">
                <a:solidFill>
                  <a:srgbClr val="132674"/>
                </a:solidFill>
              </a:rPr>
              <a:t>年</a:t>
            </a:r>
            <a:r>
              <a:rPr lang="en-US" altLang="zh-CN" sz="3200">
                <a:solidFill>
                  <a:srgbClr val="132674"/>
                </a:solidFill>
              </a:rPr>
              <a:t>5</a:t>
            </a:r>
            <a:r>
              <a:rPr lang="zh-CN" altLang="en-US" sz="3200">
                <a:solidFill>
                  <a:srgbClr val="132674"/>
                </a:solidFill>
              </a:rPr>
              <a:t>月</a:t>
            </a:r>
            <a:r>
              <a:rPr lang="en-US" altLang="zh-CN" sz="3200">
                <a:solidFill>
                  <a:srgbClr val="132674"/>
                </a:solidFill>
              </a:rPr>
              <a:t>1</a:t>
            </a:r>
            <a:r>
              <a:rPr lang="zh-CN" altLang="en-US" sz="3200">
                <a:solidFill>
                  <a:srgbClr val="132674"/>
                </a:solidFill>
              </a:rPr>
              <a:t>日  </a:t>
            </a:r>
            <a:r>
              <a:rPr lang="en-US" altLang="zh-CN" sz="3200">
                <a:solidFill>
                  <a:srgbClr val="132674"/>
                </a:solidFill>
              </a:rPr>
              <a:t>《</a:t>
            </a:r>
            <a:r>
              <a:rPr lang="zh-CN" altLang="en-US" sz="3200">
                <a:solidFill>
                  <a:srgbClr val="132674"/>
                </a:solidFill>
              </a:rPr>
              <a:t>医疗技术临床应用管理办法</a:t>
            </a:r>
            <a:r>
              <a:rPr lang="en-US" altLang="zh-CN" sz="3200">
                <a:solidFill>
                  <a:srgbClr val="132674"/>
                </a:solidFill>
              </a:rPr>
              <a:t>》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80042" y="3501008"/>
            <a:ext cx="8229600" cy="4525963"/>
          </a:xfrm>
        </p:spPr>
        <p:txBody>
          <a:bodyPr/>
          <a:lstStyle/>
          <a:p>
            <a:r>
              <a:rPr lang="zh-CN" altLang="en-US"/>
              <a:t>第</a:t>
            </a:r>
            <a:r>
              <a:rPr lang="en-US" altLang="zh-CN"/>
              <a:t>38</a:t>
            </a:r>
            <a:r>
              <a:rPr lang="zh-CN" altLang="en-US"/>
              <a:t>条：医疗机构应当建立手术分级管理制度。根据风险性</a:t>
            </a:r>
            <a:endParaRPr lang="en-US" altLang="zh-CN"/>
          </a:p>
          <a:p>
            <a:r>
              <a:rPr lang="en-US" altLang="zh-CN"/>
              <a:t>              </a:t>
            </a:r>
            <a:r>
              <a:rPr lang="zh-CN" altLang="en-US"/>
              <a:t>和难易程度不同，</a:t>
            </a:r>
            <a:r>
              <a:rPr lang="zh-CN" altLang="en-US">
                <a:solidFill>
                  <a:srgbClr val="C00000"/>
                </a:solidFill>
              </a:rPr>
              <a:t>手术分为四级</a:t>
            </a:r>
            <a:r>
              <a:rPr lang="zh-CN" altLang="en-US"/>
              <a:t>：</a:t>
            </a:r>
            <a:r>
              <a:rPr lang="en-US" altLang="zh-CN"/>
              <a:t>……</a:t>
            </a:r>
          </a:p>
          <a:p>
            <a:endParaRPr lang="en-US" altLang="zh-CN"/>
          </a:p>
          <a:p>
            <a:r>
              <a:rPr lang="zh-CN" altLang="en-US"/>
              <a:t>第</a:t>
            </a:r>
            <a:r>
              <a:rPr lang="en-US" altLang="zh-CN"/>
              <a:t>39</a:t>
            </a:r>
            <a:r>
              <a:rPr lang="zh-CN" altLang="en-US"/>
              <a:t>条：医疗机构应当对具有不同</a:t>
            </a:r>
            <a:r>
              <a:rPr lang="zh-CN" altLang="en-US">
                <a:solidFill>
                  <a:srgbClr val="C00000"/>
                </a:solidFill>
              </a:rPr>
              <a:t>专业技术职务任职资格</a:t>
            </a:r>
            <a:endParaRPr lang="en-US" altLang="zh-CN">
              <a:solidFill>
                <a:srgbClr val="C00000"/>
              </a:solidFill>
            </a:endParaRPr>
          </a:p>
          <a:p>
            <a:r>
              <a:rPr lang="en-US" altLang="zh-CN"/>
              <a:t>              </a:t>
            </a:r>
            <a:r>
              <a:rPr lang="zh-CN" altLang="en-US"/>
              <a:t>的医师开展不同级别的手术进行限定，并对其专 </a:t>
            </a:r>
            <a:endParaRPr lang="en-US" altLang="zh-CN"/>
          </a:p>
          <a:p>
            <a:r>
              <a:rPr lang="en-US" altLang="zh-CN"/>
              <a:t>              </a:t>
            </a:r>
            <a:r>
              <a:rPr lang="zh-CN" altLang="en-US"/>
              <a:t>业能力进行审核后授予相应</a:t>
            </a:r>
            <a:r>
              <a:rPr lang="zh-CN" altLang="en-US">
                <a:solidFill>
                  <a:srgbClr val="C00000"/>
                </a:solidFill>
              </a:rPr>
              <a:t>手术权限。</a:t>
            </a:r>
            <a:endParaRPr lang="zh-CN" altLang="en-US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600" y="1556792"/>
            <a:ext cx="6913522" cy="151216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19235225"/>
      </p:ext>
    </p:ext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09655" y="305986"/>
            <a:ext cx="8750471" cy="11430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altLang="zh-CN" sz="3200">
                <a:solidFill>
                  <a:srgbClr val="132674"/>
                </a:solidFill>
              </a:rPr>
              <a:t>2012</a:t>
            </a:r>
            <a:r>
              <a:rPr lang="zh-CN" altLang="en-US" sz="3200">
                <a:solidFill>
                  <a:srgbClr val="132674"/>
                </a:solidFill>
              </a:rPr>
              <a:t>年</a:t>
            </a:r>
            <a:r>
              <a:rPr lang="en-US" altLang="zh-CN" sz="3200">
                <a:solidFill>
                  <a:srgbClr val="132674"/>
                </a:solidFill>
              </a:rPr>
              <a:t>10</a:t>
            </a:r>
            <a:r>
              <a:rPr lang="zh-CN" altLang="en-US" sz="3200">
                <a:solidFill>
                  <a:srgbClr val="132674"/>
                </a:solidFill>
              </a:rPr>
              <a:t>月</a:t>
            </a:r>
            <a:r>
              <a:rPr lang="en-US" altLang="zh-CN" sz="3200">
                <a:solidFill>
                  <a:srgbClr val="132674"/>
                </a:solidFill>
              </a:rPr>
              <a:t>1</a:t>
            </a:r>
            <a:r>
              <a:rPr lang="zh-CN" altLang="en-US" sz="3200">
                <a:solidFill>
                  <a:srgbClr val="132674"/>
                </a:solidFill>
              </a:rPr>
              <a:t>日 </a:t>
            </a:r>
            <a:r>
              <a:rPr lang="en-US" altLang="zh-CN" sz="3200">
                <a:solidFill>
                  <a:srgbClr val="132674"/>
                </a:solidFill>
              </a:rPr>
              <a:t>《</a:t>
            </a:r>
            <a:r>
              <a:rPr lang="zh-CN" altLang="en-US" sz="3200">
                <a:solidFill>
                  <a:srgbClr val="132674"/>
                </a:solidFill>
              </a:rPr>
              <a:t>医疗机构手术分级管理办法</a:t>
            </a:r>
            <a:r>
              <a:rPr lang="en-US" altLang="zh-CN" sz="3200">
                <a:solidFill>
                  <a:srgbClr val="132674"/>
                </a:solidFill>
              </a:rPr>
              <a:t>》</a:t>
            </a:r>
          </a:p>
        </p:txBody>
      </p:sp>
      <p:sp>
        <p:nvSpPr>
          <p:cNvPr id="4" name="矩形 3"/>
          <p:cNvSpPr/>
          <p:nvPr/>
        </p:nvSpPr>
        <p:spPr>
          <a:xfrm>
            <a:off x="431539" y="1583897"/>
            <a:ext cx="8280920" cy="36933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第十条   三级医院重点开展三、四级手术。</a:t>
            </a:r>
            <a:endParaRPr lang="en-US" altLang="zh-CN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ct val="20000"/>
              </a:spcBef>
            </a:pPr>
            <a:endParaRPr lang="en-US" altLang="zh-CN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第十五条   遇有</a:t>
            </a: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危急重症患者</a:t>
            </a: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确需行急诊手术以挽救生命时，医疗机构可以越级</a:t>
            </a:r>
            <a:endParaRPr lang="en-US" altLang="zh-CN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开展手术</a:t>
            </a:r>
            <a:r>
              <a:rPr lang="en-US" altLang="zh-CN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,</a:t>
            </a: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并做好以下工作</a:t>
            </a:r>
            <a:r>
              <a:rPr lang="en-US" altLang="zh-CN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……</a:t>
            </a:r>
          </a:p>
          <a:p>
            <a:pPr>
              <a:spcBef>
                <a:spcPct val="20000"/>
              </a:spcBef>
            </a:pPr>
            <a:endParaRPr lang="zh-CN" altLang="en-US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第十六条  医疗机构应当根据手术级别、专业特点、医师实际被聘任的专业技术</a:t>
            </a:r>
            <a:endParaRPr lang="en-US" altLang="zh-CN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岗位和手术技能，组织本机构专家组对医师进行临床应用能力技术审核，审核合</a:t>
            </a:r>
            <a:endParaRPr lang="en-US" altLang="zh-CN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格后</a:t>
            </a: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授予相应的手术权限</a:t>
            </a: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ct val="20000"/>
              </a:spcBef>
            </a:pPr>
            <a:endParaRPr lang="en-US" altLang="zh-CN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第十七条   医疗机构应当</a:t>
            </a: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定期评估医师技术能力</a:t>
            </a: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，适时调整医师手术权限，并纳</a:t>
            </a:r>
            <a:endParaRPr lang="en-US" altLang="zh-CN" b="1">
              <a:solidFill>
                <a:schemeClr val="tx1">
                  <a:lumMod val="65000"/>
                  <a:lumOff val="3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spcBef>
                <a:spcPct val="20000"/>
              </a:spcBef>
            </a:pPr>
            <a:r>
              <a:rPr lang="zh-CN" altLang="en-US" b="1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入医师技术档案管理。</a:t>
            </a: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9132" y="5410324"/>
            <a:ext cx="5438103" cy="1084493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232274190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7984" y="1713716"/>
            <a:ext cx="2365453" cy="2456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51520" y="359835"/>
            <a:ext cx="8569522" cy="1461965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en-US" altLang="zh-CN" sz="3200">
                <a:solidFill>
                  <a:srgbClr val="132674"/>
                </a:solidFill>
              </a:rPr>
              <a:t>2018</a:t>
            </a:r>
            <a:r>
              <a:rPr lang="zh-CN" altLang="en-US" sz="3200">
                <a:solidFill>
                  <a:srgbClr val="132674"/>
                </a:solidFill>
              </a:rPr>
              <a:t>年</a:t>
            </a:r>
            <a:r>
              <a:rPr lang="en-US" altLang="zh-CN" sz="3200">
                <a:solidFill>
                  <a:srgbClr val="132674"/>
                </a:solidFill>
              </a:rPr>
              <a:t>4</a:t>
            </a:r>
            <a:r>
              <a:rPr lang="zh-CN" altLang="en-US" sz="3200">
                <a:solidFill>
                  <a:srgbClr val="132674"/>
                </a:solidFill>
              </a:rPr>
              <a:t>月 </a:t>
            </a:r>
            <a:r>
              <a:rPr lang="en-US" altLang="zh-CN" sz="3200">
                <a:solidFill>
                  <a:srgbClr val="132674"/>
                </a:solidFill>
              </a:rPr>
              <a:t>《</a:t>
            </a:r>
            <a:r>
              <a:rPr lang="zh-CN" altLang="en-US" sz="3200">
                <a:solidFill>
                  <a:srgbClr val="132674"/>
                </a:solidFill>
              </a:rPr>
              <a:t>医疗质量安全核心制度要点</a:t>
            </a:r>
            <a:r>
              <a:rPr lang="en-US" altLang="zh-CN" sz="3200">
                <a:solidFill>
                  <a:srgbClr val="132674"/>
                </a:solidFill>
              </a:rPr>
              <a:t>》</a:t>
            </a:r>
            <a:br>
              <a:rPr lang="en-US" altLang="zh-CN" sz="3200">
                <a:solidFill>
                  <a:srgbClr val="132674"/>
                </a:solidFill>
              </a:rPr>
            </a:br>
            <a:endParaRPr lang="zh-CN" altLang="en-US" sz="3200">
              <a:solidFill>
                <a:srgbClr val="132674"/>
              </a:solidFill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133" y="1713716"/>
            <a:ext cx="3599949" cy="99329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8133" y="2748843"/>
            <a:ext cx="3599949" cy="1573889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" name="文本框 6"/>
          <p:cNvSpPr txBox="1"/>
          <p:nvPr/>
        </p:nvSpPr>
        <p:spPr>
          <a:xfrm>
            <a:off x="4922894" y="4201053"/>
            <a:ext cx="4105772" cy="18876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2000"/>
              </a:lnSpc>
            </a:pPr>
            <a:r>
              <a:rPr lang="zh-CN" altLang="en-US" sz="14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手术分级管理与医师职称有何关系？</a:t>
            </a:r>
            <a:endParaRPr lang="en-US" altLang="zh-CN" sz="1400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答：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1. 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手术分级授权与医师职称并非完全对应；</a:t>
            </a:r>
            <a:endParaRPr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2. 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授权评估应根据医师手术能力、已开展手 </a:t>
            </a:r>
            <a:endParaRPr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术效果、发生的手术并发症以及存在的风险、 </a:t>
            </a:r>
            <a:endParaRPr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隐患等情况进行</a:t>
            </a:r>
            <a:r>
              <a:rPr lang="zh-CN" altLang="en-US" sz="1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综合评估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。</a:t>
            </a:r>
            <a:endParaRPr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3. 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医师职称可作为手术资质评估的参考条件 </a:t>
            </a:r>
            <a:endParaRPr lang="en-US" altLang="zh-CN" sz="1400">
              <a:solidFill>
                <a:schemeClr val="tx1">
                  <a:lumMod val="75000"/>
                  <a:lumOff val="2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2000"/>
              </a:lnSpc>
            </a:pPr>
            <a:r>
              <a:rPr lang="en-US" altLang="zh-CN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       </a:t>
            </a:r>
            <a:r>
              <a:rPr lang="zh-CN" altLang="en-US" sz="1400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之一，但</a:t>
            </a:r>
            <a:r>
              <a:rPr lang="zh-CN" altLang="en-US" sz="1400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不以职称为唯一依据</a:t>
            </a:r>
          </a:p>
        </p:txBody>
      </p:sp>
      <p:sp>
        <p:nvSpPr>
          <p:cNvPr id="9" name="文本框 8"/>
          <p:cNvSpPr txBox="1"/>
          <p:nvPr/>
        </p:nvSpPr>
        <p:spPr>
          <a:xfrm>
            <a:off x="6439712" y="3445430"/>
            <a:ext cx="26942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2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《</a:t>
            </a:r>
            <a:r>
              <a:rPr lang="zh-CN" alt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要点释义</a:t>
            </a:r>
            <a:r>
              <a:rPr lang="en-US" altLang="zh-CN" sz="12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》</a:t>
            </a:r>
          </a:p>
          <a:p>
            <a:r>
              <a:rPr lang="zh-CN" altLang="en-US" sz="1200" b="1">
                <a:solidFill>
                  <a:schemeClr val="tx1">
                    <a:lumMod val="75000"/>
                    <a:lumOff val="2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国家卫生健康委员会医政医管司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323528" y="4705919"/>
            <a:ext cx="25932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建立制度</a:t>
            </a:r>
            <a:endParaRPr lang="en-US" altLang="zh-CN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建立术种分级目录</a:t>
            </a:r>
            <a:endParaRPr lang="en-US" altLang="zh-CN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建立授权监管机制</a:t>
            </a:r>
            <a:endParaRPr lang="en-US" altLang="zh-CN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建立医师技术档案</a:t>
            </a:r>
            <a:endParaRPr lang="en-US" altLang="zh-CN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2920381" y="4904167"/>
            <a:ext cx="2593270" cy="8744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动态评估</a:t>
            </a:r>
            <a:endParaRPr lang="en-US" altLang="zh-CN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ct val="150000"/>
              </a:lnSpc>
            </a:pPr>
            <a:r>
              <a:rPr lang="zh-CN" altLang="en-US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动态调整</a:t>
            </a:r>
            <a:endParaRPr lang="en-US" altLang="zh-CN" b="1">
              <a:solidFill>
                <a:srgbClr val="C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cxnSp>
        <p:nvCxnSpPr>
          <p:cNvPr id="13" name="直接连接符 12"/>
          <p:cNvCxnSpPr/>
          <p:nvPr/>
        </p:nvCxnSpPr>
        <p:spPr>
          <a:xfrm flipH="1">
            <a:off x="4509354" y="1530589"/>
            <a:ext cx="0" cy="4536504"/>
          </a:xfrm>
          <a:prstGeom prst="line">
            <a:avLst/>
          </a:prstGeom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0742440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>
            <a:normAutofit/>
          </a:bodyPr>
          <a:lstStyle/>
          <a:p>
            <a:r>
              <a:rPr lang="zh-CN" altLang="en-US" sz="4400">
                <a:solidFill>
                  <a:srgbClr val="132674"/>
                </a:solidFill>
              </a:rPr>
              <a:t>手术分级管理办法（</a:t>
            </a:r>
            <a:r>
              <a:rPr lang="en-US" altLang="zh-CN" sz="4400">
                <a:solidFill>
                  <a:srgbClr val="132674"/>
                </a:solidFill>
              </a:rPr>
              <a:t>2022</a:t>
            </a:r>
            <a:r>
              <a:rPr lang="zh-CN" altLang="en-US" sz="4400">
                <a:solidFill>
                  <a:srgbClr val="132674"/>
                </a:solidFill>
              </a:rPr>
              <a:t>版）</a:t>
            </a:r>
          </a:p>
        </p:txBody>
      </p:sp>
    </p:spTree>
    <p:extLst>
      <p:ext uri="{BB962C8B-B14F-4D97-AF65-F5344CB8AC3E}">
        <p14:creationId xmlns:p14="http://schemas.microsoft.com/office/powerpoint/2010/main" val="451249711"/>
      </p:ext>
    </p:ext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3200">
                <a:solidFill>
                  <a:srgbClr val="132674"/>
                </a:solidFill>
              </a:rPr>
              <a:t>制度修订要点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755576" y="1628800"/>
            <a:ext cx="8229600" cy="452596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CN" altLang="en-US"/>
              <a:t>一、强化、细化科室层面的组织管理职责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/>
              <a:t>二、明确医院手术术种分级的依据与路径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/>
              <a:t>三、细化手术分级人员授权评估内容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/>
              <a:t>四、进一步明确院、科两级监管职责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2874635" y="5229200"/>
            <a:ext cx="3416320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20000"/>
              </a:spcBef>
            </a:pPr>
            <a:r>
              <a:rPr lang="zh-CN" altLang="en-US" sz="2800" b="1">
                <a:solidFill>
                  <a:srgbClr val="C0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管理重点：四级手术</a:t>
            </a:r>
          </a:p>
        </p:txBody>
      </p:sp>
    </p:spTree>
    <p:extLst>
      <p:ext uri="{BB962C8B-B14F-4D97-AF65-F5344CB8AC3E}">
        <p14:creationId xmlns:p14="http://schemas.microsoft.com/office/powerpoint/2010/main" val="1452065177"/>
      </p:ext>
    </p:ext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60810" y="548680"/>
            <a:ext cx="8229600" cy="1143000"/>
          </a:xfrm>
        </p:spPr>
        <p:txBody>
          <a:bodyPr>
            <a:noAutofit/>
          </a:bodyPr>
          <a:lstStyle/>
          <a:p>
            <a:r>
              <a:rPr lang="zh-CN" altLang="en-US" sz="3600">
                <a:solidFill>
                  <a:srgbClr val="132674"/>
                </a:solidFill>
              </a:rPr>
              <a:t>主要内容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11560" y="1916832"/>
            <a:ext cx="8229600" cy="259228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CN" altLang="en-US"/>
              <a:t>第一章：总则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/>
              <a:t>第二章：组织管理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/>
              <a:t>第三章：手术术种分级管理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/>
              <a:t>第四章：手术分级人员授权管理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/>
              <a:t>第五章：监督管理</a:t>
            </a:r>
            <a:endParaRPr lang="en-US" altLang="zh-CN"/>
          </a:p>
          <a:p>
            <a:pPr>
              <a:lnSpc>
                <a:spcPct val="150000"/>
              </a:lnSpc>
            </a:pPr>
            <a:r>
              <a:rPr lang="zh-CN" altLang="en-US"/>
              <a:t>第六章：附则</a:t>
            </a:r>
          </a:p>
        </p:txBody>
      </p:sp>
    </p:spTree>
    <p:extLst>
      <p:ext uri="{BB962C8B-B14F-4D97-AF65-F5344CB8AC3E}">
        <p14:creationId xmlns:p14="http://schemas.microsoft.com/office/powerpoint/2010/main" val="1338040652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3600">
                <a:solidFill>
                  <a:srgbClr val="132674"/>
                </a:solidFill>
              </a:rPr>
              <a:t>第一章  总则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33782" y="1412776"/>
            <a:ext cx="8910218" cy="4525963"/>
          </a:xfrm>
        </p:spPr>
        <p:txBody>
          <a:bodyPr>
            <a:noAutofit/>
          </a:bodyPr>
          <a:lstStyle/>
          <a:p>
            <a:pPr>
              <a:lnSpc>
                <a:spcPts val="3500"/>
              </a:lnSpc>
            </a:pPr>
            <a:r>
              <a:rPr lang="zh-CN" altLang="en-US">
                <a:solidFill>
                  <a:srgbClr val="C00000"/>
                </a:solidFill>
              </a:rPr>
              <a:t>一、依据</a:t>
            </a:r>
            <a:r>
              <a:rPr lang="zh-CN" altLang="en-US">
                <a:solidFill>
                  <a:srgbClr val="C00000"/>
                </a:solidFill>
                <a:sym typeface="Wingdings" panose="05000000000000000000" pitchFamily="2" charset="2"/>
              </a:rPr>
              <a:t>：</a:t>
            </a:r>
            <a:r>
              <a:rPr lang="en-US" altLang="zh-CN" sz="1600">
                <a:sym typeface="Wingdings" panose="05000000000000000000" pitchFamily="2" charset="2"/>
              </a:rPr>
              <a:t>《</a:t>
            </a:r>
            <a:r>
              <a:rPr lang="zh-CN" altLang="en-US" sz="1600">
                <a:sym typeface="Wingdings" panose="05000000000000000000" pitchFamily="2" charset="2"/>
              </a:rPr>
              <a:t>中华人民共和国医师法</a:t>
            </a:r>
            <a:r>
              <a:rPr lang="en-US" altLang="zh-CN" sz="1600">
                <a:sym typeface="Wingdings" panose="05000000000000000000" pitchFamily="2" charset="2"/>
              </a:rPr>
              <a:t>》</a:t>
            </a:r>
            <a:r>
              <a:rPr lang="zh-CN" altLang="zh-CN" sz="1600"/>
              <a:t>《医疗技术临床应用管理办法》《医疗质量管理办法》《医疗质量安全核心制度要点》《医疗机构手术分级管理办法</a:t>
            </a:r>
            <a:r>
              <a:rPr lang="en-US" altLang="zh-CN" sz="1600"/>
              <a:t>(</a:t>
            </a:r>
            <a:r>
              <a:rPr lang="zh-CN" altLang="zh-CN" sz="1600"/>
              <a:t>试行</a:t>
            </a:r>
            <a:r>
              <a:rPr lang="en-US" altLang="zh-CN" sz="1600"/>
              <a:t>)</a:t>
            </a:r>
            <a:r>
              <a:rPr lang="zh-CN" altLang="zh-CN" sz="1600"/>
              <a:t>》等规定</a:t>
            </a:r>
            <a:endParaRPr lang="en-US" altLang="zh-CN" sz="1600"/>
          </a:p>
          <a:p>
            <a:pPr>
              <a:lnSpc>
                <a:spcPts val="3500"/>
              </a:lnSpc>
            </a:pPr>
            <a:endParaRPr lang="en-US" altLang="zh-CN"/>
          </a:p>
          <a:p>
            <a:pPr>
              <a:lnSpc>
                <a:spcPts val="3500"/>
              </a:lnSpc>
            </a:pPr>
            <a:r>
              <a:rPr lang="zh-CN" altLang="en-US">
                <a:solidFill>
                  <a:srgbClr val="C00000"/>
                </a:solidFill>
              </a:rPr>
              <a:t>二、定义：</a:t>
            </a:r>
            <a:r>
              <a:rPr lang="en-US" altLang="zh-CN"/>
              <a:t>1. </a:t>
            </a:r>
            <a:r>
              <a:rPr lang="zh-CN" altLang="en-US"/>
              <a:t>手术</a:t>
            </a:r>
            <a:endParaRPr lang="en-US" altLang="zh-CN"/>
          </a:p>
          <a:p>
            <a:pPr>
              <a:lnSpc>
                <a:spcPts val="3500"/>
              </a:lnSpc>
            </a:pPr>
            <a:r>
              <a:rPr lang="en-US" altLang="zh-CN"/>
              <a:t>                 2. </a:t>
            </a:r>
            <a:r>
              <a:rPr lang="zh-CN" altLang="en-US"/>
              <a:t>手术分级管理</a:t>
            </a:r>
            <a:r>
              <a:rPr lang="zh-CN" altLang="en-US" sz="1600"/>
              <a:t>（</a:t>
            </a:r>
            <a:r>
              <a:rPr lang="zh-CN" altLang="zh-CN" sz="1600"/>
              <a:t>指以保障手术质量安全为目的，根据手术风险程度、</a:t>
            </a:r>
            <a:r>
              <a:rPr lang="en-US" altLang="zh-CN" sz="1600"/>
              <a:t>      </a:t>
            </a:r>
          </a:p>
          <a:p>
            <a:pPr>
              <a:lnSpc>
                <a:spcPts val="2900"/>
              </a:lnSpc>
            </a:pPr>
            <a:r>
              <a:rPr lang="en-US" altLang="zh-CN" sz="1600"/>
              <a:t>                         </a:t>
            </a:r>
            <a:r>
              <a:rPr lang="zh-CN" altLang="zh-CN" sz="1600"/>
              <a:t>难易程度、资源消耗，对本机构开展的手术进行分级，并对不同级别</a:t>
            </a:r>
            <a:r>
              <a:rPr lang="zh-CN" altLang="en-US" sz="1600"/>
              <a:t>手</a:t>
            </a:r>
            <a:r>
              <a:rPr lang="zh-CN" altLang="zh-CN" sz="1600"/>
              <a:t>术</a:t>
            </a:r>
            <a:r>
              <a:rPr lang="zh-CN" altLang="zh-CN" sz="1600">
                <a:solidFill>
                  <a:srgbClr val="C00000"/>
                </a:solidFill>
              </a:rPr>
              <a:t>尤其是</a:t>
            </a:r>
            <a:endParaRPr lang="en-US" altLang="zh-CN" sz="1600">
              <a:solidFill>
                <a:srgbClr val="C00000"/>
              </a:solidFill>
            </a:endParaRPr>
          </a:p>
          <a:p>
            <a:pPr>
              <a:lnSpc>
                <a:spcPts val="2900"/>
              </a:lnSpc>
            </a:pPr>
            <a:r>
              <a:rPr lang="en-US" altLang="zh-CN" sz="1600">
                <a:solidFill>
                  <a:srgbClr val="C00000"/>
                </a:solidFill>
              </a:rPr>
              <a:t>                         </a:t>
            </a:r>
            <a:r>
              <a:rPr lang="zh-CN" altLang="zh-CN" sz="1600">
                <a:solidFill>
                  <a:srgbClr val="C00000"/>
                </a:solidFill>
              </a:rPr>
              <a:t>四级手术</a:t>
            </a:r>
            <a:r>
              <a:rPr lang="zh-CN" altLang="zh-CN" sz="1600"/>
              <a:t>采取相应管理策略的过程</a:t>
            </a:r>
            <a:r>
              <a:rPr lang="zh-CN" altLang="en-US" sz="1600"/>
              <a:t>）</a:t>
            </a:r>
            <a:endParaRPr lang="en-US" altLang="zh-CN" sz="1600"/>
          </a:p>
          <a:p>
            <a:pPr>
              <a:lnSpc>
                <a:spcPts val="2900"/>
              </a:lnSpc>
            </a:pPr>
            <a:r>
              <a:rPr lang="zh-CN" altLang="en-US"/>
              <a:t>                 </a:t>
            </a:r>
            <a:r>
              <a:rPr lang="en-US" altLang="zh-CN"/>
              <a:t>3. </a:t>
            </a:r>
            <a:r>
              <a:rPr lang="zh-CN" altLang="en-US"/>
              <a:t>术者：手术的第一或主要完成人。</a:t>
            </a:r>
            <a:endParaRPr lang="en-US" altLang="zh-CN"/>
          </a:p>
          <a:p>
            <a:pPr>
              <a:lnSpc>
                <a:spcPts val="2900"/>
              </a:lnSpc>
            </a:pPr>
            <a:endParaRPr lang="en-US" altLang="zh-CN"/>
          </a:p>
          <a:p>
            <a:pPr>
              <a:lnSpc>
                <a:spcPts val="3500"/>
              </a:lnSpc>
            </a:pPr>
            <a:r>
              <a:rPr lang="zh-CN" altLang="en-US">
                <a:solidFill>
                  <a:srgbClr val="C00000"/>
                </a:solidFill>
              </a:rPr>
              <a:t>三、原则：</a:t>
            </a:r>
            <a:r>
              <a:rPr lang="zh-CN" altLang="en-US"/>
              <a:t>科学、安全、规范、有效、经济、符合伦理</a:t>
            </a:r>
            <a:endParaRPr lang="en-US" altLang="zh-CN"/>
          </a:p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16896748"/>
      </p:ext>
    </p:ext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63015" y="476672"/>
            <a:ext cx="8229600" cy="1143000"/>
          </a:xfrm>
        </p:spPr>
        <p:txBody>
          <a:bodyPr>
            <a:normAutofit/>
          </a:bodyPr>
          <a:lstStyle/>
          <a:p>
            <a:r>
              <a:rPr lang="zh-CN" altLang="en-US" sz="3600">
                <a:solidFill>
                  <a:srgbClr val="132674"/>
                </a:solidFill>
              </a:rPr>
              <a:t>第二章  组织管理</a:t>
            </a:r>
            <a:r>
              <a:rPr lang="en-US" altLang="zh-CN" sz="3600">
                <a:solidFill>
                  <a:srgbClr val="132674"/>
                </a:solidFill>
              </a:rPr>
              <a:t>---</a:t>
            </a:r>
            <a:r>
              <a:rPr lang="zh-CN" altLang="en-US" sz="3600">
                <a:solidFill>
                  <a:srgbClr val="C00000"/>
                </a:solidFill>
              </a:rPr>
              <a:t>院科两级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01351" y="1866978"/>
            <a:ext cx="4176464" cy="4752528"/>
          </a:xfrm>
          <a:solidFill>
            <a:schemeClr val="bg1"/>
          </a:solidFill>
        </p:spPr>
        <p:txBody>
          <a:bodyPr>
            <a:noAutofit/>
          </a:bodyPr>
          <a:lstStyle/>
          <a:p>
            <a:pPr algn="ctr">
              <a:lnSpc>
                <a:spcPts val="2500"/>
              </a:lnSpc>
            </a:pPr>
            <a:r>
              <a:rPr lang="zh-CN" altLang="en-US"/>
              <a:t>手术事务委员会</a:t>
            </a:r>
            <a:endParaRPr lang="en-US" altLang="zh-CN"/>
          </a:p>
          <a:p>
            <a:pPr>
              <a:lnSpc>
                <a:spcPts val="2500"/>
              </a:lnSpc>
            </a:pPr>
            <a:endParaRPr lang="en-US" altLang="zh-CN" sz="1400" b="0"/>
          </a:p>
          <a:p>
            <a:pPr>
              <a:lnSpc>
                <a:spcPts val="2500"/>
              </a:lnSpc>
            </a:pPr>
            <a:r>
              <a:rPr lang="zh-CN" altLang="zh-CN" sz="1400" b="0"/>
              <a:t>（一） </a:t>
            </a:r>
            <a:r>
              <a:rPr lang="zh-CN" altLang="zh-CN" sz="1400" b="0">
                <a:solidFill>
                  <a:srgbClr val="C00000"/>
                </a:solidFill>
              </a:rPr>
              <a:t>组织</a:t>
            </a:r>
            <a:r>
              <a:rPr lang="zh-CN" altLang="zh-CN" sz="1400" b="0"/>
              <a:t>开展手术分级管理法律、法规、规章和相关制度、规范的</a:t>
            </a:r>
            <a:r>
              <a:rPr lang="zh-CN" altLang="zh-CN" sz="1400" b="0">
                <a:solidFill>
                  <a:srgbClr val="C00000"/>
                </a:solidFill>
              </a:rPr>
              <a:t>培训</a:t>
            </a:r>
            <a:r>
              <a:rPr lang="zh-CN" altLang="zh-CN" sz="1400" b="0"/>
              <a:t>； </a:t>
            </a:r>
            <a:r>
              <a:rPr lang="en-US" altLang="zh-CN" sz="1400" b="0"/>
              <a:t>    </a:t>
            </a:r>
            <a:endParaRPr lang="zh-CN" altLang="zh-CN" sz="1400" b="0"/>
          </a:p>
          <a:p>
            <a:pPr>
              <a:lnSpc>
                <a:spcPts val="2500"/>
              </a:lnSpc>
            </a:pPr>
            <a:r>
              <a:rPr lang="zh-CN" altLang="zh-CN" sz="1400" b="0"/>
              <a:t>（二）</a:t>
            </a:r>
            <a:r>
              <a:rPr lang="zh-CN" altLang="zh-CN" sz="1400" b="0">
                <a:solidFill>
                  <a:srgbClr val="C00000"/>
                </a:solidFill>
              </a:rPr>
              <a:t>制定</a:t>
            </a:r>
            <a:r>
              <a:rPr lang="zh-CN" altLang="zh-CN" sz="1400" b="0"/>
              <a:t>全院手术分级管理</a:t>
            </a:r>
            <a:r>
              <a:rPr lang="zh-CN" altLang="zh-CN" sz="1400" b="0">
                <a:solidFill>
                  <a:srgbClr val="C00000"/>
                </a:solidFill>
              </a:rPr>
              <a:t>制度和规范</a:t>
            </a:r>
            <a:r>
              <a:rPr lang="zh-CN" altLang="zh-CN" sz="1400" b="0"/>
              <a:t>，定期检查执行情况，并</a:t>
            </a:r>
            <a:r>
              <a:rPr lang="zh-CN" altLang="zh-CN" sz="1400" b="0">
                <a:solidFill>
                  <a:srgbClr val="C00000"/>
                </a:solidFill>
              </a:rPr>
              <a:t>提出整改措施和要求</a:t>
            </a:r>
            <a:r>
              <a:rPr lang="zh-CN" altLang="zh-CN" sz="1400" b="0"/>
              <a:t>；</a:t>
            </a:r>
          </a:p>
          <a:p>
            <a:pPr>
              <a:lnSpc>
                <a:spcPts val="2500"/>
              </a:lnSpc>
            </a:pPr>
            <a:r>
              <a:rPr lang="zh-CN" altLang="zh-CN" sz="1400" b="0"/>
              <a:t>（三）</a:t>
            </a:r>
            <a:r>
              <a:rPr lang="zh-CN" altLang="zh-CN" sz="1400" b="0">
                <a:solidFill>
                  <a:srgbClr val="C00000"/>
                </a:solidFill>
              </a:rPr>
              <a:t>审议</a:t>
            </a:r>
            <a:r>
              <a:rPr lang="zh-CN" altLang="zh-CN" sz="1400" b="0"/>
              <a:t>医院手术术种分级</a:t>
            </a:r>
            <a:r>
              <a:rPr lang="zh-CN" altLang="zh-CN" sz="1400" b="0">
                <a:solidFill>
                  <a:srgbClr val="C00000"/>
                </a:solidFill>
              </a:rPr>
              <a:t>目录</a:t>
            </a:r>
            <a:r>
              <a:rPr lang="zh-CN" altLang="zh-CN" sz="1400" b="0"/>
              <a:t>，定期对手术质量安全情况进行评估并</a:t>
            </a:r>
            <a:r>
              <a:rPr lang="zh-CN" altLang="zh-CN" sz="1400" b="0">
                <a:solidFill>
                  <a:srgbClr val="C00000"/>
                </a:solidFill>
              </a:rPr>
              <a:t>动态调整</a:t>
            </a:r>
            <a:r>
              <a:rPr lang="zh-CN" altLang="zh-CN" sz="1400" b="0"/>
              <a:t>目录；</a:t>
            </a:r>
          </a:p>
          <a:p>
            <a:pPr>
              <a:lnSpc>
                <a:spcPts val="2500"/>
              </a:lnSpc>
            </a:pPr>
            <a:r>
              <a:rPr lang="zh-CN" altLang="zh-CN" sz="1400" b="0"/>
              <a:t>（四）</a:t>
            </a:r>
            <a:r>
              <a:rPr lang="zh-CN" altLang="zh-CN" sz="1400" b="0">
                <a:solidFill>
                  <a:srgbClr val="C00000"/>
                </a:solidFill>
              </a:rPr>
              <a:t>授予或者取消</a:t>
            </a:r>
            <a:r>
              <a:rPr lang="zh-CN" altLang="zh-CN" sz="1400" b="0"/>
              <a:t>相应手术级别或具体手术</a:t>
            </a:r>
            <a:r>
              <a:rPr lang="zh-CN" altLang="zh-CN" sz="1400" b="0">
                <a:solidFill>
                  <a:srgbClr val="C00000"/>
                </a:solidFill>
              </a:rPr>
              <a:t>权限</a:t>
            </a:r>
            <a:r>
              <a:rPr lang="zh-CN" altLang="zh-CN" sz="1400" b="0"/>
              <a:t>，并根据定期评估情况进行动态调整；</a:t>
            </a:r>
            <a:r>
              <a:rPr lang="en-US" altLang="zh-CN" sz="1400" b="0"/>
              <a:t>               </a:t>
            </a:r>
            <a:endParaRPr lang="zh-CN" altLang="zh-CN" sz="1400" b="0"/>
          </a:p>
          <a:p>
            <a:pPr>
              <a:lnSpc>
                <a:spcPts val="2500"/>
              </a:lnSpc>
            </a:pPr>
            <a:r>
              <a:rPr lang="zh-CN" altLang="zh-CN" sz="1400" b="0"/>
              <a:t>（五） 其他医院手术分级管理相关工作</a:t>
            </a:r>
          </a:p>
          <a:p>
            <a:endParaRPr lang="zh-CN" altLang="en-US"/>
          </a:p>
        </p:txBody>
      </p:sp>
      <p:sp>
        <p:nvSpPr>
          <p:cNvPr id="4" name="内容占位符 2"/>
          <p:cNvSpPr txBox="1"/>
          <p:nvPr/>
        </p:nvSpPr>
        <p:spPr>
          <a:xfrm>
            <a:off x="4499992" y="1866978"/>
            <a:ext cx="4536504" cy="4802382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>
            <a:normAutofit fontScale="25000" lnSpcReduction="20000"/>
          </a:bodyPr>
          <a:lstStyle>
            <a:defPPr>
              <a:defRPr lang="zh-CN"/>
            </a:defPPr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Clr>
                <a:srgbClr val="A60000"/>
              </a:buClr>
              <a:buFont typeface="Wingdings" panose="05000000000000000000" charset="0"/>
              <a:buChar char="n"/>
              <a:defRPr sz="24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b="1" kern="1200">
                <a:solidFill>
                  <a:schemeClr val="tx1">
                    <a:lumMod val="65000"/>
                    <a:lumOff val="3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9600"/>
              <a:t>科室</a:t>
            </a:r>
            <a:endParaRPr lang="en-US" altLang="zh-CN" sz="9600"/>
          </a:p>
          <a:p>
            <a:pPr>
              <a:lnSpc>
                <a:spcPts val="2400"/>
              </a:lnSpc>
            </a:pPr>
            <a:r>
              <a:rPr lang="zh-CN" altLang="en-US" sz="4800"/>
              <a:t>      手术科室主要负责人组织本科室核心小组开展手术分级管理工作，对本科室手术分级管理承担主体责任。科室须指定专人负责日常具体工作</a:t>
            </a:r>
            <a:endParaRPr lang="en-US" altLang="zh-CN" sz="4800"/>
          </a:p>
          <a:p>
            <a:pPr>
              <a:lnSpc>
                <a:spcPts val="2500"/>
              </a:lnSpc>
            </a:pPr>
            <a:r>
              <a:rPr lang="zh-CN" altLang="zh-CN" sz="4800" b="0"/>
              <a:t>（一）</a:t>
            </a:r>
            <a:r>
              <a:rPr lang="zh-CN" altLang="zh-CN" sz="4800" b="0">
                <a:solidFill>
                  <a:srgbClr val="C00000"/>
                </a:solidFill>
              </a:rPr>
              <a:t>贯彻执行</a:t>
            </a:r>
            <a:r>
              <a:rPr lang="zh-CN" altLang="zh-CN" sz="4800" b="0"/>
              <a:t>手术分级管理相关法律、法规及制度；</a:t>
            </a:r>
          </a:p>
          <a:p>
            <a:pPr>
              <a:lnSpc>
                <a:spcPts val="2500"/>
              </a:lnSpc>
            </a:pPr>
            <a:r>
              <a:rPr lang="zh-CN" altLang="zh-CN" sz="4800" b="0"/>
              <a:t>（二）制定并及时更新</a:t>
            </a:r>
            <a:r>
              <a:rPr lang="zh-CN" altLang="zh-CN" sz="4800" b="0">
                <a:solidFill>
                  <a:srgbClr val="C00000"/>
                </a:solidFill>
              </a:rPr>
              <a:t>本科室手术分级管理实施方案</a:t>
            </a:r>
            <a:r>
              <a:rPr lang="zh-CN" altLang="zh-CN" sz="4800" b="0"/>
              <a:t>。组织开展科室手术术种</a:t>
            </a:r>
            <a:r>
              <a:rPr lang="zh-CN" altLang="zh-CN" sz="4800" b="0">
                <a:solidFill>
                  <a:srgbClr val="C00000"/>
                </a:solidFill>
              </a:rPr>
              <a:t>分级目录确认</a:t>
            </a:r>
            <a:r>
              <a:rPr lang="zh-CN" altLang="zh-CN" sz="4800" b="0"/>
              <a:t>、</a:t>
            </a:r>
            <a:r>
              <a:rPr lang="zh-CN" altLang="zh-CN" sz="4800" b="0">
                <a:solidFill>
                  <a:srgbClr val="C00000"/>
                </a:solidFill>
              </a:rPr>
              <a:t>术者手术技术临床应用能力评估</a:t>
            </a:r>
            <a:r>
              <a:rPr lang="zh-CN" altLang="zh-CN" sz="4800" b="0"/>
              <a:t>及</a:t>
            </a:r>
            <a:r>
              <a:rPr lang="zh-CN" altLang="zh-CN" sz="4800" b="0">
                <a:solidFill>
                  <a:srgbClr val="C00000"/>
                </a:solidFill>
              </a:rPr>
              <a:t>手术分级人员授权</a:t>
            </a:r>
            <a:r>
              <a:rPr lang="zh-CN" altLang="zh-CN" sz="4800" b="0"/>
              <a:t>工作；</a:t>
            </a:r>
          </a:p>
          <a:p>
            <a:pPr>
              <a:lnSpc>
                <a:spcPts val="2500"/>
              </a:lnSpc>
            </a:pPr>
            <a:r>
              <a:rPr lang="zh-CN" altLang="zh-CN" sz="4800" b="0"/>
              <a:t>（三）</a:t>
            </a:r>
            <a:r>
              <a:rPr lang="zh-CN" altLang="zh-CN" sz="4800" b="0">
                <a:solidFill>
                  <a:srgbClr val="C00000"/>
                </a:solidFill>
              </a:rPr>
              <a:t>定期</a:t>
            </a:r>
            <a:r>
              <a:rPr lang="zh-CN" altLang="zh-CN" sz="4800" b="0"/>
              <a:t>对本科室手术分级管理工作进行</a:t>
            </a:r>
            <a:r>
              <a:rPr lang="zh-CN" altLang="zh-CN" sz="4800" b="0">
                <a:solidFill>
                  <a:srgbClr val="C00000"/>
                </a:solidFill>
              </a:rPr>
              <a:t>分析和评估</a:t>
            </a:r>
            <a:r>
              <a:rPr lang="zh-CN" altLang="zh-CN" sz="4800" b="0"/>
              <a:t>，对手术分级管理薄弱环节提出整改措施并组织实施；</a:t>
            </a:r>
          </a:p>
          <a:p>
            <a:pPr>
              <a:lnSpc>
                <a:spcPts val="2500"/>
              </a:lnSpc>
            </a:pPr>
            <a:r>
              <a:rPr lang="zh-CN" altLang="zh-CN" sz="4800" b="0"/>
              <a:t>（四）制定科室手术技术</a:t>
            </a:r>
            <a:r>
              <a:rPr lang="zh-CN" altLang="zh-CN" sz="4800" b="0">
                <a:solidFill>
                  <a:srgbClr val="C00000"/>
                </a:solidFill>
              </a:rPr>
              <a:t>培训计划</a:t>
            </a:r>
            <a:r>
              <a:rPr lang="zh-CN" altLang="zh-CN" sz="4800" b="0"/>
              <a:t>，提升本科室手术技术临床应用能力和质量。</a:t>
            </a:r>
          </a:p>
          <a:p>
            <a:pPr>
              <a:lnSpc>
                <a:spcPts val="2500"/>
              </a:lnSpc>
            </a:pPr>
            <a:r>
              <a:rPr lang="zh-CN" altLang="zh-CN" sz="4800" b="0"/>
              <a:t>（五）按照有关要求</a:t>
            </a:r>
            <a:r>
              <a:rPr lang="zh-CN" altLang="zh-CN" sz="4800" b="0">
                <a:solidFill>
                  <a:srgbClr val="C00000"/>
                </a:solidFill>
              </a:rPr>
              <a:t>报送本科室手术分级管理相关信息</a:t>
            </a:r>
            <a:r>
              <a:rPr lang="zh-CN" altLang="zh-CN" sz="4800" b="0"/>
              <a:t>。</a:t>
            </a:r>
          </a:p>
        </p:txBody>
      </p:sp>
      <p:cxnSp>
        <p:nvCxnSpPr>
          <p:cNvPr id="5" name="直接连接符 4"/>
          <p:cNvCxnSpPr/>
          <p:nvPr/>
        </p:nvCxnSpPr>
        <p:spPr>
          <a:xfrm flipH="1">
            <a:off x="4499992" y="1866978"/>
            <a:ext cx="0" cy="4536504"/>
          </a:xfrm>
          <a:prstGeom prst="line">
            <a:avLst/>
          </a:prstGeom>
          <a:ln w="19050">
            <a:solidFill>
              <a:schemeClr val="accent5">
                <a:lumMod val="50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8247148"/>
      </p:ext>
    </p:ext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https://d.book118.com/398077063016006036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220724185954"/>
  <p:tag name="MH_LIBRARY" val="GRAPHIC"/>
  <p:tag name="MH_ORDER" val="1"/>
  <p:tag name="MH_TYPE" val="Other"/>
</p:tagLst>
</file>

<file path=ppt/tags/tag2.xml><?xml version="1.0" encoding="utf-8"?>
<p:tagLst xmlns:p="http://schemas.openxmlformats.org/presentationml/2006/main">
  <p:tag name="MH" val="20220724185954"/>
  <p:tag name="MH_LIBRARY" val="GRAPHIC"/>
  <p:tag name="MH_ORDER" val="2"/>
  <p:tag name="MH_TYPE" val="Other"/>
</p:tagLst>
</file>

<file path=ppt/tags/tag3.xml><?xml version="1.0" encoding="utf-8"?>
<p:tagLst xmlns:p="http://schemas.openxmlformats.org/presentationml/2006/main">
  <p:tag name="MH" val="20220724185954"/>
  <p:tag name="MH_LIBRARY" val="GRAPHIC"/>
  <p:tag name="MH_ORDER" val="3"/>
  <p:tag name="MH_TYPE" val="Other"/>
</p:tagLst>
</file>

<file path=ppt/tags/tag4.xml><?xml version="1.0" encoding="utf-8"?>
<p:tagLst xmlns:p="http://schemas.openxmlformats.org/presentationml/2006/main">
  <p:tag name="MH" val="20220724185954"/>
  <p:tag name="MH_LIBRARY" val="GRAPHIC"/>
  <p:tag name="MH_ORDER" val="4"/>
  <p:tag name="MH_TYPE" val="Other"/>
</p:tagLst>
</file>

<file path=ppt/tags/tag5.xml><?xml version="1.0" encoding="utf-8"?>
<p:tagLst xmlns:p="http://schemas.openxmlformats.org/presentationml/2006/main">
  <p:tag name="MH" val="20220724185954"/>
  <p:tag name="MH_LIBRARY" val="GRAPHIC"/>
  <p:tag name="MH_ORDER" val="1"/>
  <p:tag name="MH_TYPE" val="SubTitle"/>
</p:tagLst>
</file>

<file path=ppt/tags/tag6.xml><?xml version="1.0" encoding="utf-8"?>
<p:tagLst xmlns:p="http://schemas.openxmlformats.org/presentationml/2006/main">
  <p:tag name="MH" val="20220724185954"/>
  <p:tag name="MH_LIBRARY" val="GRAPHIC"/>
  <p:tag name="MH_ORDER" val="2"/>
  <p:tag name="MH_TYPE" val="SubTitle"/>
</p:tagLst>
</file>

<file path=ppt/tags/tag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宋体</vt:lpstr>
      <vt:lpstr>Wingdings</vt:lpstr>
      <vt:lpstr>Arial Narrow</vt:lpstr>
      <vt:lpstr>Office Theme</vt:lpstr>
      <vt:lpstr>《手术分级管理办法（2022版）》</vt:lpstr>
      <vt:lpstr>主要内容</vt:lpstr>
      <vt:lpstr>PowerPoint Presentation</vt:lpstr>
      <vt:lpstr>强化手术分级管理实施路径 </vt:lpstr>
      <vt:lpstr>政策依据</vt:lpstr>
      <vt:lpstr>2009年5月1日  《医疗技术临床应用管理办法》</vt:lpstr>
      <vt:lpstr>2012年10月1日 《医疗机构手术分级管理办法》</vt:lpstr>
      <vt:lpstr>2018年4月 《医疗质量安全核心制度要点》</vt:lpstr>
      <vt:lpstr>手术分级管理办法（2022版）</vt:lpstr>
      <vt:lpstr>制度修订要点</vt:lpstr>
      <vt:lpstr>主要内容</vt:lpstr>
      <vt:lpstr>第一章  总则</vt:lpstr>
      <vt:lpstr>第二章  组织管理---院科两级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2024-09-15T06:16:03.215</cp:lastPrinted>
  <dcterms:created xsi:type="dcterms:W3CDTF">2024-09-14T22:16:03Z</dcterms:created>
  <dcterms:modified xsi:type="dcterms:W3CDTF">2024-09-14T22:16:05Z</dcterms:modified>
</cp:coreProperties>
</file>