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76.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8</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9</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10</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A08DD0-D475-42E8-866D-41EB727503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6E4883-1688-401B-BBEA-01FA36808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00654C-DF39-4E75-8140-E8256F8B4E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52D266-4FD9-4C6E-BFC2-848431CC97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14C346-BE2C-4943-AED7-54630BA401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22A1DD-E249-4AC3-B1D4-B61703A0E9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57F6FE-D554-4595-991C-93EF9E61DA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AB8AF0-7A8D-4849-9789-6EC3C792FE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CFE4DB-CD53-43B9-A33D-79DCEDF3F2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5C068A-74E3-433D-8873-40B5CBC1A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137B33-150C-44F3-9733-E9938C122B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media/image1.png" /><Relationship Id="rId18" Type="http://schemas.openxmlformats.org/officeDocument/2006/relationships/tags" Target="../tags/tag62.xml"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6" descr="图片2"/>
          <p:cNvPicPr>
            <a:picLocks noChangeAspect="1"/>
          </p:cNvPicPr>
          <p:nvPr userDrawn="1"/>
        </p:nvPicPr>
        <p:blipFill>
          <a:blip r:embed="rId17"/>
          <a:stretch>
            <a:fillRect/>
          </a:stretch>
        </p:blipFill>
        <p:spPr>
          <a:xfrm>
            <a:off x="0" y="0"/>
            <a:ext cx="12192000" cy="6858000"/>
          </a:xfrm>
          <a:prstGeom prst="rect">
            <a:avLst/>
          </a:prstGeom>
        </p:spPr>
      </p:pic>
    </p:spTree>
    <p:custDataLst>
      <p:tags r:id="rId18"/>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notesSlide" Target="../notesSlides/notesSlide1.xml" /><Relationship Id="rId6"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Layout" Target="../slideLayouts/slideLayout18.xml" /><Relationship Id="rId7"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notesSlide" Target="../notesSlides/notesSlide3.xml" /><Relationship Id="rId8"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s>
</file>

<file path=ppt/slides/_rels/slide5.xml.rels>&#65279;<?xml version="1.0" encoding="utf-8" standalone="yes"?><Relationships xmlns="http://schemas.openxmlformats.org/package/2006/relationships"><Relationship Id="rId1" Type="http://schemas.openxmlformats.org/officeDocument/2006/relationships/tags" Target="../tags/tag95.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image" Target="../media/image4.jpeg" /><Relationship Id="rId2" Type="http://schemas.openxmlformats.org/officeDocument/2006/relationships/slideLayout" Target="../slideLayouts/slideLayout18.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6.xml.rels>&#65279;<?xml version="1.0" encoding="utf-8" standalone="yes"?><Relationships xmlns="http://schemas.openxmlformats.org/package/2006/relationships"><Relationship Id="rId1" Type="http://schemas.openxmlformats.org/officeDocument/2006/relationships/tags" Target="../tags/tag95.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image" Target="../media/image4.jpeg" /><Relationship Id="rId2" Type="http://schemas.openxmlformats.org/officeDocument/2006/relationships/slideLayout" Target="../slideLayouts/slideLayout18.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7.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slideLayout" Target="../slideLayouts/slideLayout18.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notesSlide" Target="../notesSlides/notesSlide5.xml" /><Relationship Id="rId8"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image" Target="../media/image5.jpeg" /></Relationships>
</file>

<file path=ppt/slides/_rels/slide11.xml.rels>&#65279;<?xml version="1.0" encoding="utf-8" standalone="yes"?><Relationships xmlns="http://schemas.openxmlformats.org/package/2006/relationships"><Relationship Id="rId1" Type="http://schemas.openxmlformats.org/officeDocument/2006/relationships/tags" Target="../tags/tag95.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image" Target="../media/image4.jpeg" /><Relationship Id="rId2" Type="http://schemas.openxmlformats.org/officeDocument/2006/relationships/slideLayout" Target="../slideLayouts/slideLayout18.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12.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slideLayout" Target="../slideLayouts/slideLayout18.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13.xml.rels>&#65279;<?xml version="1.0" encoding="utf-8" standalone="yes"?><Relationships xmlns="http://schemas.openxmlformats.org/package/2006/relationships"><Relationship Id="rId1" Type="http://schemas.openxmlformats.org/officeDocument/2006/relationships/tags" Target="../tags/tag78.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16" Type="http://schemas.openxmlformats.org/officeDocument/2006/relationships/tags" Target="../tags/tag93.xml" /><Relationship Id="rId17" Type="http://schemas.openxmlformats.org/officeDocument/2006/relationships/slideLayout" Target="../slideLayouts/slideLayout18.xml" /><Relationship Id="rId18" Type="http://schemas.openxmlformats.org/officeDocument/2006/relationships/tags" Target="../tags/tag94.xml" /><Relationship Id="rId19" Type="http://schemas.openxmlformats.org/officeDocument/2006/relationships/notesSlide" Target="../notesSlides/notesSlide7.xml" /><Relationship Id="rId2" Type="http://schemas.openxmlformats.org/officeDocument/2006/relationships/tags" Target="../tags/tag79.xml" /><Relationship Id="rId20" Type="http://schemas.openxmlformats.org/officeDocument/2006/relationships/image" Target="../media/image6.jpeg"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notesSlide" Target="../notesSlides/notesSlide8.xml" /><Relationship Id="rId8"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s>
</file>

<file path=ppt/slides/_rels/slide17.xml.rels>&#65279;<?xml version="1.0" encoding="utf-8" standalone="yes"?><Relationships xmlns="http://schemas.openxmlformats.org/package/2006/relationships"><Relationship Id="rId1" Type="http://schemas.openxmlformats.org/officeDocument/2006/relationships/tags" Target="../tags/tag95.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image" Target="../media/image4.jpeg" /><Relationship Id="rId2" Type="http://schemas.openxmlformats.org/officeDocument/2006/relationships/slideLayout" Target="../slideLayouts/slideLayout18.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18.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slideLayout" Target="../slideLayouts/slideLayout18.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10612405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5" name="图片 4" descr="图片1"/>
          <p:cNvPicPr>
            <a:picLocks noChangeAspect="1"/>
          </p:cNvPicPr>
          <p:nvPr/>
        </p:nvPicPr>
        <p:blipFill>
          <a:blip r:embed="rId6"/>
          <a:stretch>
            <a:fillRect/>
          </a:stretch>
        </p:blipFill>
        <p:spPr>
          <a:xfrm>
            <a:off x="0" y="0"/>
            <a:ext cx="12192000" cy="6858000"/>
          </a:xfrm>
          <a:prstGeom prst="rect">
            <a:avLst/>
          </a:prstGeom>
        </p:spPr>
      </p:pic>
      <p:sp>
        <p:nvSpPr>
          <p:cNvPr id="2" name="title"/>
          <p:cNvSpPr>
            <a:spLocks noGrp="1"/>
          </p:cNvSpPr>
          <p:nvPr>
            <p:ph type="ctrTitle"/>
          </p:nvPr>
        </p:nvSpPr>
        <p:spPr>
          <a:xfrm>
            <a:off x="1198880" y="974725"/>
            <a:ext cx="9844405" cy="1269365"/>
          </a:xfrm>
          <a:noFill/>
        </p:spPr>
        <p:txBody>
          <a:bodyPr anchor="ctr" anchorCtr="0"/>
          <a:lstStyle/>
          <a:p>
            <a:pPr lvl="0"/>
            <a:r>
              <a:rPr lang="zh-CN" altLang="zh-CN"/>
              <a:t>智能家居产品的分类</a:t>
            </a:r>
            <a:endParaRPr lang="zh-CN" altLang="en-US"/>
          </a:p>
        </p:txBody>
      </p:sp>
      <p:sp>
        <p:nvSpPr>
          <p:cNvPr id="3" name="封面"/>
          <p:cNvSpPr>
            <a:spLocks noGrp="1"/>
          </p:cNvSpPr>
          <p:nvPr>
            <p:ph type="subTitle" idx="1"/>
          </p:nvPr>
        </p:nvSpPr>
        <p:spPr>
          <a:xfrm>
            <a:off x="1198880" y="3560445"/>
            <a:ext cx="473075" cy="203200"/>
          </a:xfrm>
        </p:spPr>
        <p:txBody>
          <a:bodyPr>
            <a:normAutofit fontScale="25000"/>
          </a:bodyPr>
          <a:lstStyle/>
          <a:p>
            <a:r>
              <a:rPr lang="en-US">
                <a:sym typeface="+mn-ea"/>
              </a:rPr>
              <a:t> </a:t>
            </a:r>
            <a:endParaRPr lang="en-US"/>
          </a:p>
        </p:txBody>
      </p:sp>
      <p:sp>
        <p:nvSpPr>
          <p:cNvPr id="4" name="文本框 3"/>
          <p:cNvSpPr txBox="1"/>
          <p:nvPr/>
        </p:nvSpPr>
        <p:spPr>
          <a:xfrm>
            <a:off x="1454150" y="4110990"/>
            <a:ext cx="4064000" cy="1198880"/>
          </a:xfrm>
          <a:prstGeom prst="rect">
            <a:avLst/>
          </a:prstGeom>
          <a:solidFill>
            <a:schemeClr val="bg1">
              <a:alpha val="42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b="1"/>
              <a:t>汇报人：</a:t>
            </a:r>
            <a:r>
              <a:rPr lang="en-US" altLang="zh-CN" b="1"/>
              <a:t>  </a:t>
            </a:r>
            <a:endParaRPr lang="en-US" altLang="zh-CN" b="1"/>
          </a:p>
          <a:p>
            <a:pPr>
              <a:lnSpc>
                <a:spcPct val="200000"/>
              </a:lnSpc>
            </a:pPr>
            <a:r>
              <a:rPr lang="zh-CN" altLang="en-US" b="1"/>
              <a:t>时间：</a:t>
            </a:r>
            <a:r>
              <a:rPr lang="en-US" altLang="zh-CN" b="1"/>
              <a:t>2024</a:t>
            </a:r>
            <a:r>
              <a:rPr lang="zh-CN" altLang="en-US" b="1"/>
              <a:t>年</a:t>
            </a:r>
            <a:r>
              <a:rPr lang="en-US" altLang="zh-CN" b="1"/>
              <a:t>X</a:t>
            </a:r>
            <a:r>
              <a:rPr lang="zh-CN" altLang="en-US" b="1"/>
              <a:t>月</a:t>
            </a:r>
            <a:endParaRPr lang="zh-CN" altLang="en-US" b="1"/>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 name="AutoShape 3"/>
          <p:cNvSpPr/>
          <p:nvPr/>
        </p:nvSpPr>
        <p:spPr>
          <a:xfrm>
            <a:off x="765798" y="1696969"/>
            <a:ext cx="2243613" cy="2243613"/>
          </a:xfrm>
          <a:prstGeom prst="ellipse">
            <a:avLst/>
          </a:prstGeom>
          <a:solidFill>
            <a:schemeClr val="accent1">
              <a:lumMod val="20000"/>
              <a:lumOff val="80000"/>
              <a:alpha val="47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目录"/>
          <p:cNvSpPr>
            <a:spLocks noGrp="1"/>
          </p:cNvSpPr>
          <p:nvPr>
            <p:ph type="title" idx="4294967295"/>
          </p:nvPr>
        </p:nvSpPr>
        <p:spPr>
          <a:xfrm>
            <a:off x="883920" y="1814195"/>
            <a:ext cx="2991485" cy="2125980"/>
          </a:xfrm>
        </p:spPr>
        <p:txBody>
          <a:bodyPr>
            <a:noAutofit/>
          </a:bodyPr>
          <a:lstStyle/>
          <a:p>
            <a:r>
              <a:rPr lang="zh-CN" altLang="en-US" sz="4800"/>
              <a:t>目</a:t>
            </a:r>
            <a:r>
              <a:rPr lang="en-US" altLang="zh-CN" sz="4800"/>
              <a:t>   </a:t>
            </a:r>
            <a:r>
              <a:rPr lang="zh-CN" altLang="en-US" sz="4800"/>
              <a:t>录</a:t>
            </a:r>
            <a:endParaRPr lang="zh-CN" altLang="en-US" sz="4800"/>
          </a:p>
        </p:txBody>
      </p:sp>
      <p:sp>
        <p:nvSpPr>
          <p:cNvPr id="23" name="content"/>
          <p:cNvSpPr txBox="1"/>
          <p:nvPr/>
        </p:nvSpPr>
        <p:spPr>
          <a:xfrm>
            <a:off x="4057015" y="1246505"/>
            <a:ext cx="7692390" cy="4521835"/>
          </a:xfrm>
          <a:prstGeom prst="rect">
            <a:avLst/>
          </a:prstGeom>
          <a:solidFill>
            <a:schemeClr val="bg1">
              <a:alpha val="42000"/>
            </a:schemeClr>
          </a:solid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2400">
                <a:solidFill>
                  <a:schemeClr val="tx1"/>
                </a:solidFill>
                <a:latin typeface="黑体" panose="02010609060101010101" charset="-122"/>
                <a:ea typeface="黑体" panose="02010609060101010101" charset="-122"/>
                <a:cs typeface="MiSans Heavy" panose="00000a00000000000000" charset="-122"/>
                <a:sym typeface="+mn-ea"/>
              </a:rPr>
              <a:t>第1章  智能家居产品的概述
第2章  智能家居产品的分类
第3章  智能家居产品的未来发展
第4章  智能家居产品的市场现状
第5章  智能家居产品的安全性问题
第6章  总结与展望</a:t>
            </a:r>
            <a:endParaRPr lang="zh-CN" altLang="en-US" sz="2400">
              <a:solidFill>
                <a:schemeClr val="tx1"/>
              </a:solidFill>
              <a:latin typeface="黑体" panose="02010609060101010101" charset="-122"/>
              <a:ea typeface="黑体" panose="02010609060101010101" charset="-122"/>
              <a:cs typeface="MiSans Heavy" panose="00000a00000000000000" charset="-122"/>
              <a:sym typeface="+mn-ea"/>
            </a:endParaRPr>
          </a:p>
        </p:txBody>
      </p:sp>
      <p:cxnSp>
        <p:nvCxnSpPr>
          <p:cNvPr id="6" name="Connector 6"/>
          <p:cNvCxnSpPr/>
          <p:nvPr/>
        </p:nvCxnSpPr>
        <p:spPr>
          <a:xfrm flipH="1">
            <a:off x="3525751" y="309119"/>
            <a:ext cx="15240" cy="623951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6" name="图片 5" descr="图片3"/>
          <p:cNvPicPr>
            <a:picLocks noChangeAspect="1"/>
          </p:cNvPicPr>
          <p:nvPr/>
        </p:nvPicPr>
        <p:blipFill>
          <a:blip r:embed="rId8"/>
          <a:stretch>
            <a:fillRect/>
          </a:stretch>
        </p:blipFill>
        <p:spPr>
          <a:xfrm>
            <a:off x="0" y="0"/>
            <a:ext cx="12192000" cy="6858000"/>
          </a:xfrm>
          <a:prstGeom prst="rect">
            <a:avLst/>
          </a:prstGeom>
        </p:spPr>
      </p:pic>
      <p:sp>
        <p:nvSpPr>
          <p:cNvPr id="2" name="index"/>
          <p:cNvSpPr>
            <a:spLocks noGrp="1"/>
          </p:cNvSpPr>
          <p:nvPr>
            <p:ph type="body" idx="4294967295"/>
          </p:nvPr>
        </p:nvSpPr>
        <p:spPr>
          <a:xfrm>
            <a:off x="4521835" y="1895475"/>
            <a:ext cx="2753360" cy="950595"/>
          </a:xfrm>
          <a:noFill/>
        </p:spPr>
        <p:txBody>
          <a:bodyPr>
            <a:noAutofit/>
          </a:bodyPr>
          <a:lstStyle/>
          <a:p>
            <a:r>
              <a:rPr lang="zh-CN" altLang="en-US" sz="3600">
                <a:solidFill>
                  <a:schemeClr val="tx1"/>
                </a:solidFill>
              </a:rPr>
              <a:t>01</a:t>
            </a:r>
            <a:endParaRPr lang="zh-CN" altLang="en-US" sz="3600">
              <a:solidFill>
                <a:schemeClr val="tx1"/>
              </a:solidFill>
            </a:endParaRPr>
          </a:p>
        </p:txBody>
      </p:sp>
      <p:sp>
        <p:nvSpPr>
          <p:cNvPr id="3" name="title"/>
          <p:cNvSpPr>
            <a:spLocks noGrp="1"/>
          </p:cNvSpPr>
          <p:nvPr>
            <p:ph type="title" idx="4294967295"/>
          </p:nvPr>
        </p:nvSpPr>
        <p:spPr>
          <a:xfrm>
            <a:off x="1017270" y="3043555"/>
            <a:ext cx="9324975" cy="996315"/>
          </a:xfrm>
          <a:solidFill>
            <a:schemeClr val="bg1">
              <a:alpha val="42000"/>
            </a:schemeClr>
          </a:solidFill>
        </p:spPr>
        <p:txBody>
          <a:bodyPr/>
          <a:lstStyle/>
          <a:p>
            <a:pPr algn="ctr"/>
            <a:r>
              <a:rPr sz="4500"/>
              <a:t>第1章 智能家居产品的概述</a:t>
            </a:r>
            <a:endParaRPr sz="4500"/>
          </a:p>
        </p:txBody>
      </p:sp>
      <p:sp>
        <p:nvSpPr>
          <p:cNvPr id="4" name="章节页"/>
          <p:cNvSpPr txBox="1"/>
          <p:nvPr/>
        </p:nvSpPr>
        <p:spPr>
          <a:xfrm>
            <a:off x="85788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endParaRPr lang="en-US" altLang="zh-CN"/>
          </a:p>
        </p:txBody>
      </p:sp>
      <p:sp>
        <p:nvSpPr>
          <p:cNvPr id="14" name="Freeform 14"/>
          <p:cNvSpPr/>
          <p:nvPr/>
        </p:nvSpPr>
        <p:spPr>
          <a:xfrm>
            <a:off x="394861" y="91188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5"/>
          <p:cNvSpPr/>
          <p:nvPr/>
        </p:nvSpPr>
        <p:spPr>
          <a:xfrm>
            <a:off x="7747308"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content"/>
          <p:cNvSpPr txBox="1"/>
          <p:nvPr/>
        </p:nvSpPr>
        <p:spPr>
          <a:xfrm>
            <a:off x="6262370" y="1499870"/>
            <a:ext cx="5547995" cy="412559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algn="l" fontAlgn="auto">
              <a:lnSpc>
                <a:spcPct val="200000"/>
              </a:lnSpc>
              <a:buClr>
                <a:srgbClr val="376FFF"/>
              </a:buClr>
              <a:buSzPct val="80000"/>
              <a:buNone/>
            </a:pPr>
            <a:r>
              <a:rPr lang="zh-CN" altLang="en-US" spc="150">
                <a:solidFill>
                  <a:schemeClr val="tx1"/>
                </a:solidFill>
                <a:effectLst>
                  <a:outerShdw blurRad="38100" dist="19050" dir="2700000" algn="tl" rotWithShape="0">
                    <a:schemeClr val="dk1">
                      <a:alpha val="40000"/>
                    </a:schemeClr>
                  </a:outerShdw>
                </a:effectLst>
                <a:sym typeface="+mn-ea"/>
              </a:rPr>
              <a:t>智能家居产品是指通过互联网技术实现远程控制和自动化管理的家居设备。这些产品可以提高生活的便利性和舒适度，也有助于节能和安全。现代智能家居产品包括智能灯具、智能插座、智能门锁等，让人们的生活更加智能化和便捷化。</a:t>
            </a:r>
            <a:endParaRPr lang="zh-CN" altLang="en-US" spc="150">
              <a:solidFill>
                <a:schemeClr val="tx1"/>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t> </a:t>
            </a:r>
            <a:endParaRPr lang="en-US" altLang="zh-CN"/>
          </a:p>
        </p:txBody>
      </p:sp>
      <p:sp>
        <p:nvSpPr>
          <p:cNvPr id="3" name="AutoShape 2"/>
          <p:cNvSpPr/>
          <p:nvPr/>
        </p:nvSpPr>
        <p:spPr>
          <a:xfrm>
            <a:off x="1462446" y="159272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10"/>
          <p:cNvSpPr/>
          <p:nvPr/>
        </p:nvSpPr>
        <p:spPr>
          <a:xfrm>
            <a:off x="2975473" y="1053727"/>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233953"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699080"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18968" y="126253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51397" y="440843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15"/>
          <p:cNvSpPr/>
          <p:nvPr/>
        </p:nvSpPr>
        <p:spPr>
          <a:xfrm>
            <a:off x="1450254" y="440451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itle"/>
          <p:cNvSpPr txBox="1"/>
          <p:nvPr/>
        </p:nvSpPr>
        <p:spPr>
          <a:xfrm>
            <a:off x="2155825" y="2346960"/>
            <a:ext cx="2408555" cy="108204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200" b="1" spc="300">
                <a:solidFill>
                  <a:schemeClr val="tx1"/>
                </a:solidFill>
                <a:effectLst>
                  <a:outerShdw blurRad="38100" dist="19050" dir="2700000" algn="tl" rotWithShape="0">
                    <a:schemeClr val="dk1">
                      <a:alpha val="40000"/>
                    </a:schemeClr>
                  </a:outerShdw>
                </a:effectLst>
                <a:ea typeface="+mj-ea"/>
                <a:sym typeface="+mn-ea"/>
              </a:rPr>
              <a:t>什么是智能家居产品</a:t>
            </a:r>
            <a:endParaRPr lang="zh-CN" altLang="en-US" sz="2200" b="1" spc="300">
              <a:solidFill>
                <a:schemeClr val="tx1"/>
              </a:solidFill>
              <a:effectLst>
                <a:outerShdw blurRad="38100" dist="19050" dir="2700000" algn="tl" rotWithShape="0">
                  <a:schemeClr val="dk1">
                    <a:alpha val="40000"/>
                  </a:schemeClr>
                </a:outerShdw>
              </a:effectLst>
              <a:ea typeface="+mj-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114" name="图片 113"/>
          <p:cNvPicPr/>
          <p:nvPr/>
        </p:nvPicPr>
        <p:blipFill>
          <a:blip r:embed="rId15">
            <a:clrChange>
              <a:clrFrom>
                <a:srgbClr val="F6F6F6">
                  <a:alpha val="100000"/>
                </a:srgbClr>
              </a:clrFrom>
              <a:clrTo>
                <a:srgbClr val="F6F6F6">
                  <a:alpha val="100000"/>
                  <a:alpha val="0"/>
                </a:srgbClr>
              </a:clrTo>
            </a:clrChange>
          </a:blip>
          <a:stretch>
            <a:fillRect/>
          </a:stretch>
        </p:blipFill>
        <p:spPr>
          <a:xfrm>
            <a:off x="926465" y="1213485"/>
            <a:ext cx="9106535" cy="4469765"/>
          </a:xfrm>
          <a:prstGeom prst="rect">
            <a:avLst/>
          </a:prstGeom>
          <a:noFill/>
          <a:ln w="9525">
            <a:noFill/>
          </a:ln>
        </p:spPr>
      </p:pic>
      <p:sp>
        <p:nvSpPr>
          <p:cNvPr id="17" name="title"/>
          <p:cNvSpPr>
            <a:spLocks noGrp="1"/>
          </p:cNvSpPr>
          <p:nvPr>
            <p:ph type="title" idx="4294967295"/>
          </p:nvPr>
        </p:nvSpPr>
        <p:spPr>
          <a:xfrm>
            <a:off x="666115" y="608330"/>
            <a:ext cx="10968990" cy="705485"/>
          </a:xfrm>
          <a:noFill/>
        </p:spPr>
        <p:txBody>
          <a:bodyPr/>
          <a:lstStyle/>
          <a:p>
            <a:r>
              <a:rPr lang="zh-CN" altLang="en-US">
                <a:solidFill>
                  <a:schemeClr val="tx1"/>
                </a:solidFill>
                <a:latin typeface="+mj-ea"/>
                <a:ea typeface="+mj-ea"/>
              </a:rPr>
              <a:t>智能家居产品的发展历程</a:t>
            </a:r>
            <a:endParaRPr>
              <a:solidFill>
                <a:schemeClr val="tx1"/>
              </a:solidFill>
              <a:latin typeface="+mj-ea"/>
              <a:ea typeface="+mj-ea"/>
            </a:endParaRPr>
          </a:p>
        </p:txBody>
      </p:sp>
      <p:sp>
        <p:nvSpPr>
          <p:cNvPr id="2" name="content.1.subtitle"/>
          <p:cNvSpPr/>
          <p:nvPr/>
        </p:nvSpPr>
        <p:spPr>
          <a:xfrm>
            <a:off x="502920" y="22707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智能家居概念开始兴起</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503555" y="14751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tx1"/>
                </a:solidFill>
                <a:latin typeface="+mn-ea"/>
                <a:cs typeface="+mn-ea"/>
                <a:sym typeface="+mn-ea"/>
              </a:rPr>
              <a:t>20世纪90年代</a:t>
            </a:r>
            <a:endParaRPr lang="en-US" altLang="zh-CN" sz="1600" b="1">
              <a:solidFill>
                <a:schemeClr val="tx1"/>
              </a:solidFill>
              <a:latin typeface="+mn-ea"/>
              <a:cs typeface="+mn-ea"/>
              <a:sym typeface="+mn-ea"/>
            </a:endParaRPr>
          </a:p>
        </p:txBody>
      </p:sp>
      <p:sp>
        <p:nvSpPr>
          <p:cNvPr id="4" name="content.2.subtitle"/>
          <p:cNvSpPr/>
          <p:nvPr/>
        </p:nvSpPr>
        <p:spPr>
          <a:xfrm>
            <a:off x="6748780" y="43408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技术的不断进步，智能家居产品逐渐走进千家万户</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7368540" y="3547110"/>
            <a:ext cx="2116455" cy="666750"/>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1600" b="1">
                <a:solidFill>
                  <a:schemeClr val="tx1"/>
                </a:solidFill>
                <a:latin typeface="+mn-ea"/>
                <a:cs typeface="+mn-ea"/>
                <a:sym typeface="+mn-ea"/>
              </a:rPr>
              <a:t>21世纪</a:t>
            </a:r>
            <a:endParaRPr lang="zh-CN" altLang="en-US" sz="1600" b="1">
              <a:solidFill>
                <a:schemeClr val="tx1"/>
              </a:solidFill>
              <a:latin typeface="+mn-ea"/>
              <a:cs typeface="+mn-ea"/>
              <a:sym typeface="+mn-ea"/>
            </a:endParaRPr>
          </a:p>
        </p:txBody>
      </p:sp>
      <p:sp>
        <p:nvSpPr>
          <p:cNvPr id="21" name="content.3.subtitle"/>
          <p:cNvSpPr/>
          <p:nvPr/>
        </p:nvSpPr>
        <p:spPr>
          <a:xfrm>
            <a:off x="3228340" y="22707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 </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228975" y="14770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tx1"/>
                </a:solidFill>
                <a:latin typeface="+mn-ea"/>
                <a:cs typeface="+mn-ea"/>
                <a:sym typeface="+mn-ea"/>
              </a:rPr>
              <a:t> </a:t>
            </a:r>
            <a:endParaRPr lang="zh-CN" altLang="en-US" sz="1600" b="1">
              <a:solidFill>
                <a:schemeClr val="tx1"/>
              </a:solidFill>
              <a:latin typeface="+mn-ea"/>
              <a:cs typeface="+mn-ea"/>
              <a:sym typeface="+mn-ea"/>
            </a:endParaRPr>
          </a:p>
        </p:txBody>
      </p:sp>
      <p:sp>
        <p:nvSpPr>
          <p:cNvPr id="24" name="content.4.subtitle"/>
          <p:cNvSpPr/>
          <p:nvPr/>
        </p:nvSpPr>
        <p:spPr>
          <a:xfrm>
            <a:off x="9547860" y="43408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 </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547860" y="35452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1600" b="1">
                <a:solidFill>
                  <a:schemeClr val="tx1"/>
                </a:solidFill>
                <a:latin typeface="+mn-ea"/>
                <a:cs typeface="+mn-ea"/>
                <a:sym typeface="+mn-ea"/>
              </a:rPr>
              <a:t> </a:t>
            </a:r>
            <a:endParaRPr lang="zh-CN" altLang="en-US" sz="1600" b="1">
              <a:solidFill>
                <a:schemeClr val="tx1"/>
              </a:solidFill>
              <a:latin typeface="+mn-ea"/>
              <a:cs typeface="+mn-ea"/>
              <a:sym typeface="+mn-ea"/>
            </a:endParaRPr>
          </a:p>
        </p:txBody>
      </p:sp>
      <p:cxnSp>
        <p:nvCxnSpPr>
          <p:cNvPr id="7" name="Connector 7"/>
          <p:cNvCxnSpPr/>
          <p:nvPr/>
        </p:nvCxnSpPr>
        <p:spPr>
          <a:xfrm flipV="1">
            <a:off x="926545" y="21287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517345" y="21141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7140020" y="41556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768285" y="41709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114" name="图片 113"/>
          <p:cNvPicPr/>
          <p:nvPr/>
        </p:nvPicPr>
        <p:blipFill>
          <a:blip r:embed="rId15">
            <a:clrChange>
              <a:clrFrom>
                <a:srgbClr val="F6F6F6">
                  <a:alpha val="100000"/>
                </a:srgbClr>
              </a:clrFrom>
              <a:clrTo>
                <a:srgbClr val="F6F6F6">
                  <a:alpha val="100000"/>
                  <a:alpha val="0"/>
                </a:srgbClr>
              </a:clrTo>
            </a:clrChange>
          </a:blip>
          <a:stretch>
            <a:fillRect/>
          </a:stretch>
        </p:blipFill>
        <p:spPr>
          <a:xfrm>
            <a:off x="926465" y="1213485"/>
            <a:ext cx="9106535" cy="4469765"/>
          </a:xfrm>
          <a:prstGeom prst="rect">
            <a:avLst/>
          </a:prstGeom>
          <a:noFill/>
          <a:ln w="9525">
            <a:noFill/>
          </a:ln>
        </p:spPr>
      </p:pic>
      <p:sp>
        <p:nvSpPr>
          <p:cNvPr id="17" name="title"/>
          <p:cNvSpPr>
            <a:spLocks noGrp="1"/>
          </p:cNvSpPr>
          <p:nvPr>
            <p:ph type="title" idx="4294967295"/>
          </p:nvPr>
        </p:nvSpPr>
        <p:spPr>
          <a:xfrm>
            <a:off x="666115" y="608330"/>
            <a:ext cx="10968990" cy="705485"/>
          </a:xfrm>
          <a:noFill/>
        </p:spPr>
        <p:txBody>
          <a:bodyPr/>
          <a:lstStyle/>
          <a:p>
            <a:r>
              <a:rPr lang="zh-CN" altLang="en-US">
                <a:solidFill>
                  <a:schemeClr val="tx1"/>
                </a:solidFill>
                <a:latin typeface="+mj-ea"/>
                <a:ea typeface="+mj-ea"/>
              </a:rPr>
              <a:t>智能家居产品的应用场景</a:t>
            </a:r>
            <a:endParaRPr>
              <a:solidFill>
                <a:schemeClr val="tx1"/>
              </a:solidFill>
              <a:latin typeface="+mj-ea"/>
              <a:ea typeface="+mj-ea"/>
            </a:endParaRPr>
          </a:p>
        </p:txBody>
      </p:sp>
      <p:sp>
        <p:nvSpPr>
          <p:cNvPr id="2" name="content.1.subtitle"/>
          <p:cNvSpPr/>
          <p:nvPr/>
        </p:nvSpPr>
        <p:spPr>
          <a:xfrm>
            <a:off x="502920" y="22707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实现家庭自动化</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503555" y="14751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tx1"/>
                </a:solidFill>
                <a:latin typeface="+mn-ea"/>
                <a:cs typeface="+mn-ea"/>
                <a:sym typeface="+mn-ea"/>
              </a:rPr>
              <a:t>家庭</a:t>
            </a:r>
            <a:endParaRPr lang="en-US" altLang="zh-CN" sz="1600" b="1">
              <a:solidFill>
                <a:schemeClr val="tx1"/>
              </a:solidFill>
              <a:latin typeface="+mn-ea"/>
              <a:cs typeface="+mn-ea"/>
              <a:sym typeface="+mn-ea"/>
            </a:endParaRPr>
          </a:p>
        </p:txBody>
      </p:sp>
      <p:sp>
        <p:nvSpPr>
          <p:cNvPr id="4" name="content.2.subtitle"/>
          <p:cNvSpPr/>
          <p:nvPr/>
        </p:nvSpPr>
        <p:spPr>
          <a:xfrm>
            <a:off x="6748780" y="43408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提高工作效率</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7368540" y="3547110"/>
            <a:ext cx="2116455" cy="666750"/>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1600" b="1">
                <a:solidFill>
                  <a:schemeClr val="tx1"/>
                </a:solidFill>
                <a:latin typeface="+mn-ea"/>
                <a:cs typeface="+mn-ea"/>
                <a:sym typeface="+mn-ea"/>
              </a:rPr>
              <a:t>办公室</a:t>
            </a:r>
            <a:endParaRPr lang="zh-CN" altLang="en-US" sz="1600" b="1">
              <a:solidFill>
                <a:schemeClr val="tx1"/>
              </a:solidFill>
              <a:latin typeface="+mn-ea"/>
              <a:cs typeface="+mn-ea"/>
              <a:sym typeface="+mn-ea"/>
            </a:endParaRPr>
          </a:p>
        </p:txBody>
      </p:sp>
      <p:sp>
        <p:nvSpPr>
          <p:cNvPr id="21" name="content.3.subtitle"/>
          <p:cNvSpPr/>
          <p:nvPr/>
        </p:nvSpPr>
        <p:spPr>
          <a:xfrm>
            <a:off x="3228340" y="22707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提升购物体验</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228975" y="14770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tx1"/>
                </a:solidFill>
                <a:latin typeface="+mn-ea"/>
                <a:cs typeface="+mn-ea"/>
                <a:sym typeface="+mn-ea"/>
              </a:rPr>
              <a:t>商场</a:t>
            </a:r>
            <a:endParaRPr lang="zh-CN" altLang="en-US" sz="1600" b="1">
              <a:solidFill>
                <a:schemeClr val="tx1"/>
              </a:solidFill>
              <a:latin typeface="+mn-ea"/>
              <a:cs typeface="+mn-ea"/>
              <a:sym typeface="+mn-ea"/>
            </a:endParaRPr>
          </a:p>
        </p:txBody>
      </p:sp>
      <p:sp>
        <p:nvSpPr>
          <p:cNvPr id="24" name="content.4.subtitle"/>
          <p:cNvSpPr/>
          <p:nvPr/>
        </p:nvSpPr>
        <p:spPr>
          <a:xfrm>
            <a:off x="9547860" y="43408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 </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547860" y="35452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1600" b="1">
                <a:solidFill>
                  <a:schemeClr val="tx1"/>
                </a:solidFill>
                <a:latin typeface="+mn-ea"/>
                <a:cs typeface="+mn-ea"/>
                <a:sym typeface="+mn-ea"/>
              </a:rPr>
              <a:t> </a:t>
            </a:r>
            <a:endParaRPr lang="zh-CN" altLang="en-US" sz="1600" b="1">
              <a:solidFill>
                <a:schemeClr val="tx1"/>
              </a:solidFill>
              <a:latin typeface="+mn-ea"/>
              <a:cs typeface="+mn-ea"/>
              <a:sym typeface="+mn-ea"/>
            </a:endParaRPr>
          </a:p>
        </p:txBody>
      </p:sp>
      <p:cxnSp>
        <p:nvCxnSpPr>
          <p:cNvPr id="7" name="Connector 7"/>
          <p:cNvCxnSpPr/>
          <p:nvPr/>
        </p:nvCxnSpPr>
        <p:spPr>
          <a:xfrm flipV="1">
            <a:off x="926545" y="21287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517345" y="21141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7140020" y="41556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768285" y="41709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8984" name="矩形 17"/>
          <p:cNvSpPr/>
          <p:nvPr/>
        </p:nvSpPr>
        <p:spPr>
          <a:xfrm>
            <a:off x="923925" y="4374515"/>
            <a:ext cx="503555" cy="103441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8" name="矩形 5"/>
          <p:cNvSpPr/>
          <p:nvPr/>
        </p:nvSpPr>
        <p:spPr>
          <a:xfrm>
            <a:off x="923925" y="2845435"/>
            <a:ext cx="506730" cy="103441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2" name="矩形 13"/>
          <p:cNvSpPr/>
          <p:nvPr/>
        </p:nvSpPr>
        <p:spPr>
          <a:xfrm>
            <a:off x="923925" y="1316355"/>
            <a:ext cx="506730" cy="103441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title"/>
          <p:cNvSpPr>
            <a:spLocks noGrp="1"/>
          </p:cNvSpPr>
          <p:nvPr>
            <p:ph type="title" idx="4294967295"/>
          </p:nvPr>
        </p:nvSpPr>
        <p:spPr>
          <a:xfrm>
            <a:off x="552450" y="360045"/>
            <a:ext cx="7593965" cy="720090"/>
          </a:xfrm>
          <a:noFill/>
        </p:spPr>
        <p:txBody>
          <a:bodyPr lIns="0" tIns="0" rIns="0" bIns="0" anchor="b"/>
          <a:lstStyle/>
          <a:p>
            <a:r>
              <a:rPr lang="en-US" altLang="zh-CN"/>
              <a:t>智能家居产品的优势</a:t>
            </a:r>
            <a:endParaRPr lang="en-US" altLang="zh-CN"/>
          </a:p>
        </p:txBody>
      </p:sp>
      <p:sp>
        <p:nvSpPr>
          <p:cNvPr id="11" name="content.1.subtitle"/>
          <p:cNvSpPr/>
          <p:nvPr/>
        </p:nvSpPr>
        <p:spPr>
          <a:xfrm>
            <a:off x="1501775" y="178435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ym typeface="+mn-ea"/>
              </a:rPr>
              <a:t>提高生活质量</a:t>
            </a:r>
            <a:endParaRPr lang="en-US" altLang="zh-CN" sz="1600">
              <a:solidFill>
                <a:schemeClr val="tx1">
                  <a:lumMod val="85000"/>
                  <a:lumOff val="15000"/>
                </a:schemeClr>
              </a:solidFill>
              <a:latin typeface="+mn-ea"/>
              <a:cs typeface="+mn-ea"/>
              <a:sym typeface="+mn-ea"/>
            </a:endParaRPr>
          </a:p>
        </p:txBody>
      </p:sp>
      <p:sp>
        <p:nvSpPr>
          <p:cNvPr id="13" name="content.1.title"/>
          <p:cNvSpPr/>
          <p:nvPr/>
        </p:nvSpPr>
        <p:spPr>
          <a:xfrm>
            <a:off x="1500505" y="1316355"/>
            <a:ext cx="5524500" cy="35687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节约能源</a:t>
            </a:r>
            <a:endParaRPr lang="en-US" altLang="zh-CN" sz="2000" b="1">
              <a:solidFill>
                <a:schemeClr val="accent1"/>
              </a:solidFill>
              <a:latin typeface="+mn-ea"/>
              <a:cs typeface="+mn-ea"/>
            </a:endParaRPr>
          </a:p>
        </p:txBody>
      </p:sp>
      <p:sp>
        <p:nvSpPr>
          <p:cNvPr id="14" name="椭圆 13"/>
          <p:cNvSpPr/>
          <p:nvPr/>
        </p:nvSpPr>
        <p:spPr>
          <a:xfrm>
            <a:off x="926465" y="158115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01</a:t>
            </a:r>
            <a:endParaRPr lang="zh-CN" altLang="en-US" sz="1600" b="1">
              <a:solidFill>
                <a:schemeClr val="lt1">
                  <a:lumMod val="100000"/>
                </a:schemeClr>
              </a:solidFill>
              <a:latin typeface="+mn-ea"/>
              <a:cs typeface="+mn-ea"/>
            </a:endParaRPr>
          </a:p>
        </p:txBody>
      </p:sp>
      <p:sp>
        <p:nvSpPr>
          <p:cNvPr id="15" name="椭圆 14"/>
          <p:cNvSpPr/>
          <p:nvPr/>
        </p:nvSpPr>
        <p:spPr>
          <a:xfrm>
            <a:off x="929005" y="463931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03</a:t>
            </a:r>
            <a:endParaRPr lang="zh-CN" altLang="en-US" sz="1600" b="1">
              <a:solidFill>
                <a:schemeClr val="lt1">
                  <a:lumMod val="100000"/>
                </a:schemeClr>
              </a:solidFill>
              <a:latin typeface="+mn-ea"/>
              <a:cs typeface="+mn-ea"/>
            </a:endParaRPr>
          </a:p>
        </p:txBody>
      </p:sp>
      <p:sp>
        <p:nvSpPr>
          <p:cNvPr id="16" name="content.3.subtitle"/>
          <p:cNvSpPr/>
          <p:nvPr/>
        </p:nvSpPr>
        <p:spPr>
          <a:xfrm>
            <a:off x="1503045" y="49809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t> </a:t>
            </a:r>
            <a:endParaRPr lang="zh-CN" altLang="en-US" sz="1600"/>
          </a:p>
        </p:txBody>
      </p:sp>
      <p:sp>
        <p:nvSpPr>
          <p:cNvPr id="17" name="content.3.title"/>
          <p:cNvSpPr/>
          <p:nvPr/>
        </p:nvSpPr>
        <p:spPr>
          <a:xfrm>
            <a:off x="1504315" y="4408170"/>
            <a:ext cx="5524500" cy="46101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 </a:t>
            </a:r>
            <a:endParaRPr lang="en-US" altLang="zh-CN" sz="2000" b="1">
              <a:solidFill>
                <a:schemeClr val="accent1"/>
              </a:solidFill>
              <a:latin typeface="+mn-ea"/>
              <a:cs typeface="+mn-ea"/>
            </a:endParaRPr>
          </a:p>
        </p:txBody>
      </p:sp>
      <p:sp>
        <p:nvSpPr>
          <p:cNvPr id="19" name="椭圆 18"/>
          <p:cNvSpPr/>
          <p:nvPr/>
        </p:nvSpPr>
        <p:spPr>
          <a:xfrm>
            <a:off x="926465" y="3176905"/>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02</a:t>
            </a:r>
            <a:endParaRPr lang="zh-CN" altLang="en-US" sz="1600" b="1">
              <a:solidFill>
                <a:schemeClr val="lt1">
                  <a:lumMod val="100000"/>
                </a:schemeClr>
              </a:solidFill>
              <a:latin typeface="+mn-ea"/>
              <a:cs typeface="+mn-ea"/>
            </a:endParaRPr>
          </a:p>
        </p:txBody>
      </p:sp>
      <p:sp>
        <p:nvSpPr>
          <p:cNvPr id="20" name="content.2.subtitle"/>
          <p:cNvSpPr/>
          <p:nvPr/>
        </p:nvSpPr>
        <p:spPr>
          <a:xfrm>
            <a:off x="1501775" y="33553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t>便捷管理家庭设备</a:t>
            </a:r>
            <a:endParaRPr lang="zh-CN" altLang="en-US" sz="1600"/>
          </a:p>
        </p:txBody>
      </p:sp>
      <p:sp>
        <p:nvSpPr>
          <p:cNvPr id="21" name="content.2.title"/>
          <p:cNvSpPr/>
          <p:nvPr/>
        </p:nvSpPr>
        <p:spPr>
          <a:xfrm>
            <a:off x="1501775" y="2817495"/>
            <a:ext cx="5524500" cy="426085"/>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增强家庭安全性</a:t>
            </a:r>
            <a:endParaRPr lang="en-US" altLang="zh-CN" sz="2000" b="1">
              <a:solidFill>
                <a:schemeClr val="accent1"/>
              </a:solidFill>
              <a:latin typeface="+mn-ea"/>
              <a:cs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3" name="title"/>
          <p:cNvSpPr>
            <a:spLocks noGrp="1"/>
          </p:cNvSpPr>
          <p:nvPr>
            <p:ph type="title" idx="4294967295"/>
          </p:nvPr>
        </p:nvSpPr>
        <p:spPr>
          <a:xfrm>
            <a:off x="1101725" y="1220470"/>
            <a:ext cx="4568825" cy="719455"/>
          </a:xfrm>
        </p:spPr>
        <p:txBody>
          <a:bodyPr vert="horz" lIns="0" tIns="0" rIns="0" bIns="0" rtlCol="0" anchor="b" anchorCtr="0">
            <a:normAutofit/>
          </a:bodyPr>
          <a:lstStyle/>
          <a:p>
            <a:pPr algn="l"/>
            <a:r>
              <a:rPr lang="zh-CN" altLang="en-US">
                <a:solidFill>
                  <a:schemeClr val="tx1"/>
                </a:solidFill>
              </a:rPr>
              <a:t>结语</a:t>
            </a:r>
            <a:endParaRPr lang="zh-CN" altLang="en-US">
              <a:solidFill>
                <a:schemeClr val="tx1"/>
              </a:solidFill>
            </a:endParaRPr>
          </a:p>
        </p:txBody>
      </p:sp>
      <p:sp>
        <p:nvSpPr>
          <p:cNvPr id="6" name="content"/>
          <p:cNvSpPr/>
          <p:nvPr/>
        </p:nvSpPr>
        <p:spPr>
          <a:xfrm>
            <a:off x="835025" y="2548890"/>
            <a:ext cx="5017135" cy="3700780"/>
          </a:xfrm>
          <a:prstGeom prst="rect">
            <a:avLst/>
          </a:prstGeom>
          <a:ln>
            <a:noFill/>
            <a:prstDash val="sysDash"/>
          </a:ln>
        </p:spPr>
        <p:txBody>
          <a:bodyPr vert="horz"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fontAlgn="auto">
              <a:lnSpc>
                <a:spcPct val="200000"/>
              </a:lnSpc>
              <a:spcBef>
                <a:spcPct val="0"/>
              </a:spcBef>
              <a:spcAft>
                <a:spcPct val="0"/>
              </a:spcAft>
            </a:pPr>
            <a:r>
              <a:rPr lang="zh-CN" altLang="en-US">
                <a:ln>
                  <a:noFill/>
                  <a:prstDash val="sysDot"/>
                </a:ln>
                <a:solidFill>
                  <a:schemeClr val="tx1"/>
                </a:solidFill>
                <a:latin typeface="+mn-ea"/>
                <a:cs typeface="+mn-ea"/>
              </a:rPr>
              <a:t>智能家居产品的发展势头迅猛，未来将会更多智能化的产品进入人们的生活，让生活更加便利、安全、舒适。</a:t>
            </a:r>
            <a:endParaRPr lang="zh-CN" altLang="en-US">
              <a:ln>
                <a:noFill/>
                <a:prstDash val="sysDot"/>
              </a:ln>
              <a:solidFill>
                <a:schemeClr val="tx1"/>
              </a:solidFill>
              <a:latin typeface="+mn-ea"/>
              <a:cs typeface="+mn-ea"/>
            </a:endParaRPr>
          </a:p>
        </p:txBody>
      </p:sp>
      <p:pic>
        <p:nvPicPr>
          <p:cNvPr id="115" name="图片 114"/>
          <p:cNvPicPr/>
          <p:nvPr/>
        </p:nvPicPr>
        <p:blipFill>
          <a:blip r:embed="rId3">
            <a:clrChange>
              <a:clrFrom>
                <a:srgbClr val="F6F6F6">
                  <a:alpha val="100000"/>
                </a:srgbClr>
              </a:clrFrom>
              <a:clrTo>
                <a:srgbClr val="F6F6F6">
                  <a:alpha val="100000"/>
                  <a:alpha val="0"/>
                </a:srgbClr>
              </a:clrTo>
            </a:clrChange>
          </a:blip>
          <a:stretch>
            <a:fillRect/>
          </a:stretch>
        </p:blipFill>
        <p:spPr>
          <a:xfrm>
            <a:off x="6165850" y="419735"/>
            <a:ext cx="5525135" cy="5829935"/>
          </a:xfrm>
          <a:prstGeom prst="rect">
            <a:avLst/>
          </a:prstGeom>
          <a:noFill/>
          <a:ln w="9525">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6" name="图片 5" descr="图片3"/>
          <p:cNvPicPr>
            <a:picLocks noChangeAspect="1"/>
          </p:cNvPicPr>
          <p:nvPr/>
        </p:nvPicPr>
        <p:blipFill>
          <a:blip r:embed="rId8"/>
          <a:stretch>
            <a:fillRect/>
          </a:stretch>
        </p:blipFill>
        <p:spPr>
          <a:xfrm>
            <a:off x="0" y="0"/>
            <a:ext cx="12192000" cy="6858000"/>
          </a:xfrm>
          <a:prstGeom prst="rect">
            <a:avLst/>
          </a:prstGeom>
        </p:spPr>
      </p:pic>
      <p:sp>
        <p:nvSpPr>
          <p:cNvPr id="2" name="index"/>
          <p:cNvSpPr>
            <a:spLocks noGrp="1"/>
          </p:cNvSpPr>
          <p:nvPr>
            <p:ph type="body" idx="4294967295"/>
          </p:nvPr>
        </p:nvSpPr>
        <p:spPr>
          <a:xfrm>
            <a:off x="4521835" y="1895475"/>
            <a:ext cx="2753360" cy="950595"/>
          </a:xfrm>
          <a:noFill/>
        </p:spPr>
        <p:txBody>
          <a:bodyPr>
            <a:noAutofit/>
          </a:bodyPr>
          <a:lstStyle/>
          <a:p>
            <a:r>
              <a:rPr lang="zh-CN" altLang="en-US" sz="3600">
                <a:solidFill>
                  <a:schemeClr val="tx1"/>
                </a:solidFill>
              </a:rPr>
              <a:t>02</a:t>
            </a:r>
            <a:endParaRPr lang="zh-CN" altLang="en-US" sz="3600">
              <a:solidFill>
                <a:schemeClr val="tx1"/>
              </a:solidFill>
            </a:endParaRPr>
          </a:p>
        </p:txBody>
      </p:sp>
      <p:sp>
        <p:nvSpPr>
          <p:cNvPr id="3" name="title"/>
          <p:cNvSpPr>
            <a:spLocks noGrp="1"/>
          </p:cNvSpPr>
          <p:nvPr>
            <p:ph type="title" idx="4294967295"/>
          </p:nvPr>
        </p:nvSpPr>
        <p:spPr>
          <a:xfrm>
            <a:off x="1017270" y="3043555"/>
            <a:ext cx="9324975" cy="996315"/>
          </a:xfrm>
          <a:solidFill>
            <a:schemeClr val="bg1">
              <a:alpha val="42000"/>
            </a:schemeClr>
          </a:solidFill>
        </p:spPr>
        <p:txBody>
          <a:bodyPr/>
          <a:lstStyle/>
          <a:p>
            <a:pPr algn="ctr"/>
            <a:r>
              <a:rPr sz="4500"/>
              <a:t>第2章 智能家居产品的分类</a:t>
            </a:r>
            <a:endParaRPr sz="4500"/>
          </a:p>
        </p:txBody>
      </p:sp>
      <p:sp>
        <p:nvSpPr>
          <p:cNvPr id="4" name="章节页"/>
          <p:cNvSpPr txBox="1"/>
          <p:nvPr/>
        </p:nvSpPr>
        <p:spPr>
          <a:xfrm>
            <a:off x="85788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endParaRPr lang="en-US" altLang="zh-CN"/>
          </a:p>
        </p:txBody>
      </p:sp>
      <p:sp>
        <p:nvSpPr>
          <p:cNvPr id="14" name="Freeform 14"/>
          <p:cNvSpPr/>
          <p:nvPr/>
        </p:nvSpPr>
        <p:spPr>
          <a:xfrm>
            <a:off x="394861" y="91188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5"/>
          <p:cNvSpPr/>
          <p:nvPr/>
        </p:nvSpPr>
        <p:spPr>
          <a:xfrm>
            <a:off x="7747308"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3" name="title"/>
          <p:cNvSpPr>
            <a:spLocks noGrp="1"/>
          </p:cNvSpPr>
          <p:nvPr>
            <p:ph type="title" idx="4294967295"/>
          </p:nvPr>
        </p:nvSpPr>
        <p:spPr>
          <a:xfrm>
            <a:off x="1101725" y="1220470"/>
            <a:ext cx="4568825" cy="719455"/>
          </a:xfrm>
        </p:spPr>
        <p:txBody>
          <a:bodyPr vert="horz" lIns="0" tIns="0" rIns="0" bIns="0" rtlCol="0" anchor="b" anchorCtr="0">
            <a:normAutofit/>
          </a:bodyPr>
          <a:lstStyle/>
          <a:p>
            <a:pPr algn="l"/>
            <a:r>
              <a:rPr lang="zh-CN" altLang="en-US">
                <a:solidFill>
                  <a:schemeClr val="tx1"/>
                </a:solidFill>
              </a:rPr>
              <a:t>智能灯具</a:t>
            </a:r>
            <a:endParaRPr lang="zh-CN" altLang="en-US">
              <a:solidFill>
                <a:schemeClr val="tx1"/>
              </a:solidFill>
            </a:endParaRPr>
          </a:p>
        </p:txBody>
      </p:sp>
      <p:sp>
        <p:nvSpPr>
          <p:cNvPr id="6" name="content"/>
          <p:cNvSpPr/>
          <p:nvPr/>
        </p:nvSpPr>
        <p:spPr>
          <a:xfrm>
            <a:off x="835025" y="2548890"/>
            <a:ext cx="5017135" cy="3700780"/>
          </a:xfrm>
          <a:prstGeom prst="rect">
            <a:avLst/>
          </a:prstGeom>
          <a:ln>
            <a:noFill/>
            <a:prstDash val="sysDash"/>
          </a:ln>
        </p:spPr>
        <p:txBody>
          <a:bodyPr vert="horz"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fontAlgn="auto">
              <a:lnSpc>
                <a:spcPct val="200000"/>
              </a:lnSpc>
              <a:spcBef>
                <a:spcPct val="0"/>
              </a:spcBef>
              <a:spcAft>
                <a:spcPct val="0"/>
              </a:spcAft>
            </a:pPr>
            <a:r>
              <a:rPr lang="zh-CN" altLang="en-US">
                <a:ln>
                  <a:noFill/>
                  <a:prstDash val="sysDot"/>
                </a:ln>
                <a:solidFill>
                  <a:schemeClr val="tx1"/>
                </a:solidFill>
                <a:latin typeface="+mn-ea"/>
                <a:cs typeface="+mn-ea"/>
              </a:rPr>
              <a:t>智能灯具是智能家居的基础产品之一，用户可以通过手机APP远程控制灯光的亮度和色温，随时随地打造舒适的照明环境。此外，智能灯具还可以根据用户的习惯自动调节光线，为生活带来便利和舒适。</a:t>
            </a:r>
            <a:endParaRPr lang="zh-CN" altLang="en-US">
              <a:ln>
                <a:noFill/>
                <a:prstDash val="sysDot"/>
              </a:ln>
              <a:solidFill>
                <a:schemeClr val="tx1"/>
              </a:solidFill>
              <a:latin typeface="+mn-ea"/>
              <a:cs typeface="+mn-ea"/>
            </a:endParaRPr>
          </a:p>
        </p:txBody>
      </p:sp>
      <p:pic>
        <p:nvPicPr>
          <p:cNvPr id="115" name="图片 114"/>
          <p:cNvPicPr/>
          <p:nvPr/>
        </p:nvPicPr>
        <p:blipFill>
          <a:blip r:embed="rId3">
            <a:clrChange>
              <a:clrFrom>
                <a:srgbClr val="F6F6F6">
                  <a:alpha val="100000"/>
                </a:srgbClr>
              </a:clrFrom>
              <a:clrTo>
                <a:srgbClr val="F6F6F6">
                  <a:alpha val="100000"/>
                  <a:alpha val="0"/>
                </a:srgbClr>
              </a:clrTo>
            </a:clrChange>
          </a:blip>
          <a:stretch>
            <a:fillRect/>
          </a:stretch>
        </p:blipFill>
        <p:spPr>
          <a:xfrm>
            <a:off x="6165850" y="419735"/>
            <a:ext cx="5525135" cy="5829935"/>
          </a:xfrm>
          <a:prstGeom prst="rect">
            <a:avLst/>
          </a:prstGeom>
          <a:noFill/>
          <a:ln w="9525">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114" name="图片 113"/>
          <p:cNvPicPr/>
          <p:nvPr/>
        </p:nvPicPr>
        <p:blipFill>
          <a:blip r:embed="rId15">
            <a:clrChange>
              <a:clrFrom>
                <a:srgbClr val="F6F6F6">
                  <a:alpha val="100000"/>
                </a:srgbClr>
              </a:clrFrom>
              <a:clrTo>
                <a:srgbClr val="F6F6F6">
                  <a:alpha val="100000"/>
                  <a:alpha val="0"/>
                </a:srgbClr>
              </a:clrTo>
            </a:clrChange>
          </a:blip>
          <a:stretch>
            <a:fillRect/>
          </a:stretch>
        </p:blipFill>
        <p:spPr>
          <a:xfrm>
            <a:off x="926465" y="1213485"/>
            <a:ext cx="9106535" cy="4469765"/>
          </a:xfrm>
          <a:prstGeom prst="rect">
            <a:avLst/>
          </a:prstGeom>
          <a:noFill/>
          <a:ln w="9525">
            <a:noFill/>
          </a:ln>
        </p:spPr>
      </p:pic>
      <p:sp>
        <p:nvSpPr>
          <p:cNvPr id="17" name="title"/>
          <p:cNvSpPr>
            <a:spLocks noGrp="1"/>
          </p:cNvSpPr>
          <p:nvPr>
            <p:ph type="title" idx="4294967295"/>
          </p:nvPr>
        </p:nvSpPr>
        <p:spPr>
          <a:xfrm>
            <a:off x="666115" y="608330"/>
            <a:ext cx="10968990" cy="705485"/>
          </a:xfrm>
          <a:noFill/>
        </p:spPr>
        <p:txBody>
          <a:bodyPr/>
          <a:lstStyle/>
          <a:p>
            <a:r>
              <a:rPr lang="zh-CN" altLang="en-US">
                <a:solidFill>
                  <a:schemeClr val="tx1"/>
                </a:solidFill>
                <a:latin typeface="+mj-ea"/>
                <a:ea typeface="+mj-ea"/>
              </a:rPr>
              <a:t>智能灯具</a:t>
            </a:r>
            <a:endParaRPr>
              <a:solidFill>
                <a:schemeClr val="tx1"/>
              </a:solidFill>
              <a:latin typeface="+mj-ea"/>
              <a:ea typeface="+mj-ea"/>
            </a:endParaRPr>
          </a:p>
        </p:txBody>
      </p:sp>
      <p:sp>
        <p:nvSpPr>
          <p:cNvPr id="2" name="content.1.subtitle"/>
          <p:cNvSpPr/>
          <p:nvPr/>
        </p:nvSpPr>
        <p:spPr>
          <a:xfrm>
            <a:off x="502920" y="22707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随时随地调节灯光</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503555" y="14751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tx1"/>
                </a:solidFill>
                <a:latin typeface="+mn-ea"/>
                <a:cs typeface="+mn-ea"/>
                <a:sym typeface="+mn-ea"/>
              </a:rPr>
              <a:t>远程控制</a:t>
            </a:r>
            <a:endParaRPr lang="en-US" altLang="zh-CN" sz="1600" b="1">
              <a:solidFill>
                <a:schemeClr val="tx1"/>
              </a:solidFill>
              <a:latin typeface="+mn-ea"/>
              <a:cs typeface="+mn-ea"/>
              <a:sym typeface="+mn-ea"/>
            </a:endParaRPr>
          </a:p>
        </p:txBody>
      </p:sp>
      <p:sp>
        <p:nvSpPr>
          <p:cNvPr id="4" name="content.2.subtitle"/>
          <p:cNvSpPr/>
          <p:nvPr/>
        </p:nvSpPr>
        <p:spPr>
          <a:xfrm>
            <a:off x="6748780" y="43408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根据用户习惯调节光线</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7368540" y="3547110"/>
            <a:ext cx="2116455" cy="666750"/>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1600" b="1">
                <a:solidFill>
                  <a:schemeClr val="tx1"/>
                </a:solidFill>
                <a:latin typeface="+mn-ea"/>
                <a:cs typeface="+mn-ea"/>
                <a:sym typeface="+mn-ea"/>
              </a:rPr>
              <a:t>自动调节</a:t>
            </a:r>
            <a:endParaRPr lang="zh-CN" altLang="en-US" sz="1600" b="1">
              <a:solidFill>
                <a:schemeClr val="tx1"/>
              </a:solidFill>
              <a:latin typeface="+mn-ea"/>
              <a:cs typeface="+mn-ea"/>
              <a:sym typeface="+mn-ea"/>
            </a:endParaRPr>
          </a:p>
        </p:txBody>
      </p:sp>
      <p:sp>
        <p:nvSpPr>
          <p:cNvPr id="21" name="content.3.subtitle"/>
          <p:cNvSpPr/>
          <p:nvPr/>
        </p:nvSpPr>
        <p:spPr>
          <a:xfrm>
            <a:off x="3228340" y="22707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可与其他智能设备联动</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228975" y="14770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tx1"/>
                </a:solidFill>
                <a:latin typeface="+mn-ea"/>
                <a:cs typeface="+mn-ea"/>
                <a:sym typeface="+mn-ea"/>
              </a:rPr>
              <a:t>智能互联</a:t>
            </a:r>
            <a:endParaRPr lang="zh-CN" altLang="en-US" sz="1600" b="1">
              <a:solidFill>
                <a:schemeClr val="tx1"/>
              </a:solidFill>
              <a:latin typeface="+mn-ea"/>
              <a:cs typeface="+mn-ea"/>
              <a:sym typeface="+mn-ea"/>
            </a:endParaRPr>
          </a:p>
        </p:txBody>
      </p:sp>
      <p:sp>
        <p:nvSpPr>
          <p:cNvPr id="24" name="content.4.subtitle"/>
          <p:cNvSpPr/>
          <p:nvPr/>
        </p:nvSpPr>
        <p:spPr>
          <a:xfrm>
            <a:off x="9547860" y="43408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 </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547860" y="35452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1600" b="1">
                <a:solidFill>
                  <a:schemeClr val="tx1"/>
                </a:solidFill>
                <a:latin typeface="+mn-ea"/>
                <a:cs typeface="+mn-ea"/>
                <a:sym typeface="+mn-ea"/>
              </a:rPr>
              <a:t> </a:t>
            </a:r>
            <a:endParaRPr lang="zh-CN" altLang="en-US" sz="1600" b="1">
              <a:solidFill>
                <a:schemeClr val="tx1"/>
              </a:solidFill>
              <a:latin typeface="+mn-ea"/>
              <a:cs typeface="+mn-ea"/>
              <a:sym typeface="+mn-ea"/>
            </a:endParaRPr>
          </a:p>
        </p:txBody>
      </p:sp>
      <p:cxnSp>
        <p:nvCxnSpPr>
          <p:cNvPr id="7" name="Connector 7"/>
          <p:cNvCxnSpPr/>
          <p:nvPr/>
        </p:nvCxnSpPr>
        <p:spPr>
          <a:xfrm flipV="1">
            <a:off x="926545" y="21287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517345" y="21141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7140020" y="41556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768285" y="41709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8984" name="矩形 17"/>
          <p:cNvSpPr/>
          <p:nvPr/>
        </p:nvSpPr>
        <p:spPr>
          <a:xfrm>
            <a:off x="923925" y="4374515"/>
            <a:ext cx="503555" cy="103441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8" name="矩形 5"/>
          <p:cNvSpPr/>
          <p:nvPr/>
        </p:nvSpPr>
        <p:spPr>
          <a:xfrm>
            <a:off x="923925" y="2845435"/>
            <a:ext cx="506730" cy="103441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2" name="矩形 13"/>
          <p:cNvSpPr/>
          <p:nvPr/>
        </p:nvSpPr>
        <p:spPr>
          <a:xfrm>
            <a:off x="923925" y="1316355"/>
            <a:ext cx="506730" cy="103441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title"/>
          <p:cNvSpPr>
            <a:spLocks noGrp="1"/>
          </p:cNvSpPr>
          <p:nvPr>
            <p:ph type="title" idx="4294967295"/>
          </p:nvPr>
        </p:nvSpPr>
        <p:spPr>
          <a:xfrm>
            <a:off x="552450" y="360045"/>
            <a:ext cx="7593965" cy="720090"/>
          </a:xfrm>
          <a:noFill/>
        </p:spPr>
        <p:txBody>
          <a:bodyPr lIns="0" tIns="0" rIns="0" bIns="0" anchor="b"/>
          <a:lstStyle/>
          <a:p>
            <a:r>
              <a:rPr lang="en-US" altLang="zh-CN"/>
              <a:t>智能门锁</a:t>
            </a:r>
            <a:endParaRPr lang="en-US" altLang="zh-CN"/>
          </a:p>
        </p:txBody>
      </p:sp>
      <p:sp>
        <p:nvSpPr>
          <p:cNvPr id="11" name="content.1.subtitle"/>
          <p:cNvSpPr/>
          <p:nvPr/>
        </p:nvSpPr>
        <p:spPr>
          <a:xfrm>
            <a:off x="1501775" y="178435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ym typeface="+mn-ea"/>
              </a:rPr>
              <a:t>密码、指纹、刷卡等</a:t>
            </a:r>
            <a:endParaRPr lang="en-US" altLang="zh-CN" sz="1600">
              <a:solidFill>
                <a:schemeClr val="tx1">
                  <a:lumMod val="85000"/>
                  <a:lumOff val="15000"/>
                </a:schemeClr>
              </a:solidFill>
              <a:latin typeface="+mn-ea"/>
              <a:cs typeface="+mn-ea"/>
              <a:sym typeface="+mn-ea"/>
            </a:endParaRPr>
          </a:p>
        </p:txBody>
      </p:sp>
      <p:sp>
        <p:nvSpPr>
          <p:cNvPr id="13" name="content.1.title"/>
          <p:cNvSpPr/>
          <p:nvPr/>
        </p:nvSpPr>
        <p:spPr>
          <a:xfrm>
            <a:off x="1500505" y="1316355"/>
            <a:ext cx="5524500" cy="35687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多种开锁方式</a:t>
            </a:r>
            <a:endParaRPr lang="en-US" altLang="zh-CN" sz="2000" b="1">
              <a:solidFill>
                <a:schemeClr val="accent1"/>
              </a:solidFill>
              <a:latin typeface="+mn-ea"/>
              <a:cs typeface="+mn-ea"/>
            </a:endParaRPr>
          </a:p>
        </p:txBody>
      </p:sp>
      <p:sp>
        <p:nvSpPr>
          <p:cNvPr id="14" name="椭圆 13"/>
          <p:cNvSpPr/>
          <p:nvPr/>
        </p:nvSpPr>
        <p:spPr>
          <a:xfrm>
            <a:off x="926465" y="158115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01</a:t>
            </a:r>
            <a:endParaRPr lang="zh-CN" altLang="en-US" sz="1600" b="1">
              <a:solidFill>
                <a:schemeClr val="lt1">
                  <a:lumMod val="100000"/>
                </a:schemeClr>
              </a:solidFill>
              <a:latin typeface="+mn-ea"/>
              <a:cs typeface="+mn-ea"/>
            </a:endParaRPr>
          </a:p>
        </p:txBody>
      </p:sp>
      <p:sp>
        <p:nvSpPr>
          <p:cNvPr id="15" name="椭圆 14"/>
          <p:cNvSpPr/>
          <p:nvPr/>
        </p:nvSpPr>
        <p:spPr>
          <a:xfrm>
            <a:off x="929005" y="463931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03</a:t>
            </a:r>
            <a:endParaRPr lang="zh-CN" altLang="en-US" sz="1600" b="1">
              <a:solidFill>
                <a:schemeClr val="lt1">
                  <a:lumMod val="100000"/>
                </a:schemeClr>
              </a:solidFill>
              <a:latin typeface="+mn-ea"/>
              <a:cs typeface="+mn-ea"/>
            </a:endParaRPr>
          </a:p>
        </p:txBody>
      </p:sp>
      <p:sp>
        <p:nvSpPr>
          <p:cNvPr id="16" name="content.3.subtitle"/>
          <p:cNvSpPr/>
          <p:nvPr/>
        </p:nvSpPr>
        <p:spPr>
          <a:xfrm>
            <a:off x="1503045" y="49809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t> </a:t>
            </a:r>
            <a:endParaRPr lang="zh-CN" altLang="en-US" sz="1600"/>
          </a:p>
        </p:txBody>
      </p:sp>
      <p:sp>
        <p:nvSpPr>
          <p:cNvPr id="17" name="content.3.title"/>
          <p:cNvSpPr/>
          <p:nvPr/>
        </p:nvSpPr>
        <p:spPr>
          <a:xfrm>
            <a:off x="1504315" y="4408170"/>
            <a:ext cx="5524500" cy="46101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 </a:t>
            </a:r>
            <a:endParaRPr lang="en-US" altLang="zh-CN" sz="2000" b="1">
              <a:solidFill>
                <a:schemeClr val="accent1"/>
              </a:solidFill>
              <a:latin typeface="+mn-ea"/>
              <a:cs typeface="+mn-ea"/>
            </a:endParaRPr>
          </a:p>
        </p:txBody>
      </p:sp>
      <p:sp>
        <p:nvSpPr>
          <p:cNvPr id="19" name="椭圆 18"/>
          <p:cNvSpPr/>
          <p:nvPr/>
        </p:nvSpPr>
        <p:spPr>
          <a:xfrm>
            <a:off x="926465" y="3176905"/>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02</a:t>
            </a:r>
            <a:endParaRPr lang="zh-CN" altLang="en-US" sz="1600" b="1">
              <a:solidFill>
                <a:schemeClr val="lt1">
                  <a:lumMod val="100000"/>
                </a:schemeClr>
              </a:solidFill>
              <a:latin typeface="+mn-ea"/>
              <a:cs typeface="+mn-ea"/>
            </a:endParaRPr>
          </a:p>
        </p:txBody>
      </p:sp>
      <p:sp>
        <p:nvSpPr>
          <p:cNvPr id="20" name="content.2.subtitle"/>
          <p:cNvSpPr/>
          <p:nvPr/>
        </p:nvSpPr>
        <p:spPr>
          <a:xfrm>
            <a:off x="1501775" y="33553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t>通过手机APP实现远程开关门</a:t>
            </a:r>
            <a:endParaRPr lang="zh-CN" altLang="en-US" sz="1600"/>
          </a:p>
        </p:txBody>
      </p:sp>
      <p:sp>
        <p:nvSpPr>
          <p:cNvPr id="21" name="content.2.title"/>
          <p:cNvSpPr/>
          <p:nvPr/>
        </p:nvSpPr>
        <p:spPr>
          <a:xfrm>
            <a:off x="1501775" y="2817495"/>
            <a:ext cx="5524500" cy="426085"/>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远程控制</a:t>
            </a:r>
            <a:endParaRPr lang="en-US" altLang="zh-CN" sz="2000" b="1">
              <a:solidFill>
                <a:schemeClr val="accent1"/>
              </a:solidFill>
              <a:latin typeface="+mn-ea"/>
              <a:cs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9660" name="燕尾形 38"/>
          <p:cNvSpPr/>
          <p:nvPr/>
        </p:nvSpPr>
        <p:spPr>
          <a:xfrm>
            <a:off x="3961130" y="3881755"/>
            <a:ext cx="2536825" cy="804545"/>
          </a:xfrm>
          <a:prstGeom prst="chevron">
            <a:avLst/>
          </a:prstGeom>
          <a:solidFill>
            <a:schemeClr val="accent6">
              <a:alpha val="50000"/>
            </a:schemeClr>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8" name="燕尾形 37"/>
          <p:cNvSpPr/>
          <p:nvPr/>
        </p:nvSpPr>
        <p:spPr>
          <a:xfrm>
            <a:off x="171450" y="3882390"/>
            <a:ext cx="2879090" cy="803910"/>
          </a:xfrm>
          <a:prstGeom prst="chevron">
            <a:avLst/>
          </a:prstGeom>
          <a:solidFill>
            <a:schemeClr val="accent4">
              <a:alpha val="50000"/>
            </a:schemeClr>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6" name="燕尾形 36"/>
          <p:cNvSpPr/>
          <p:nvPr/>
        </p:nvSpPr>
        <p:spPr>
          <a:xfrm>
            <a:off x="3637915" y="1673860"/>
            <a:ext cx="2689860" cy="793750"/>
          </a:xfrm>
          <a:prstGeom prst="chevron">
            <a:avLst/>
          </a:prstGeom>
          <a:solidFill>
            <a:schemeClr val="accent2">
              <a:alpha val="50000"/>
            </a:schemeClr>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1049654" name="五边形 30"/>
          <p:cNvSpPr/>
          <p:nvPr/>
        </p:nvSpPr>
        <p:spPr>
          <a:xfrm>
            <a:off x="355600" y="1673860"/>
            <a:ext cx="2510790" cy="793750"/>
          </a:xfrm>
          <a:prstGeom prst="homePlate">
            <a:avLst/>
          </a:prstGeom>
          <a:solidFill>
            <a:schemeClr val="accent1">
              <a:alpha val="38000"/>
            </a:schemeClr>
          </a:solidFill>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lnSpcReduction="1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b="1">
              <a:latin typeface="+mj-ea"/>
              <a:ea typeface="+mj-ea"/>
              <a:sym typeface="+mn-ea"/>
            </a:endParaRPr>
          </a:p>
        </p:txBody>
      </p:sp>
      <p:sp>
        <p:nvSpPr>
          <p:cNvPr id="29" name="矩形 28"/>
          <p:cNvSpPr/>
          <p:nvPr/>
        </p:nvSpPr>
        <p:spPr>
          <a:xfrm>
            <a:off x="3921125" y="1821815"/>
            <a:ext cx="252984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1" name="content.2.title"/>
          <p:cNvSpPr txBox="1"/>
          <p:nvPr/>
        </p:nvSpPr>
        <p:spPr>
          <a:xfrm>
            <a:off x="4137025" y="1768475"/>
            <a:ext cx="1948815"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远程观看</a:t>
            </a:r>
            <a:endParaRPr lang="en-US" altLang="zh-CN" sz="1600" b="1">
              <a:solidFill>
                <a:schemeClr val="bg1"/>
              </a:solidFill>
              <a:latin typeface="+mn-ea"/>
              <a:cs typeface="+mn-ea"/>
              <a:sym typeface="+mn-ea"/>
            </a:endParaRPr>
          </a:p>
        </p:txBody>
      </p:sp>
      <p:sp>
        <p:nvSpPr>
          <p:cNvPr id="32" name="content.2.content"/>
          <p:cNvSpPr txBox="1"/>
          <p:nvPr/>
        </p:nvSpPr>
        <p:spPr>
          <a:xfrm>
            <a:off x="4108450" y="2511425"/>
            <a:ext cx="2784475"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buClrTx/>
              <a:buSzTx/>
              <a:buFontTx/>
              <a:buNone/>
            </a:pPr>
            <a:r>
              <a:rPr lang="zh-CN" altLang="en-US" sz="1600">
                <a:latin typeface="黑体" panose="02010609060101010101" charset="-122"/>
                <a:ea typeface="黑体" panose="02010609060101010101" charset="-122"/>
                <a:cs typeface="黑体" panose="02010609060101010101" charset="-122"/>
                <a:sym typeface="+mn-ea"/>
              </a:rPr>
              <a:t>通过手机随时查看监控画面</a:t>
            </a:r>
            <a:endParaRPr lang="zh-CN" altLang="en-US" sz="1600">
              <a:latin typeface="黑体" panose="02010609060101010101" charset="-122"/>
              <a:ea typeface="黑体" panose="02010609060101010101" charset="-122"/>
              <a:cs typeface="黑体" panose="02010609060101010101" charset="-122"/>
              <a:sym typeface="+mn-ea"/>
            </a:endParaRPr>
          </a:p>
        </p:txBody>
      </p:sp>
      <p:sp>
        <p:nvSpPr>
          <p:cNvPr id="34" name="矩形 33"/>
          <p:cNvSpPr/>
          <p:nvPr/>
        </p:nvSpPr>
        <p:spPr>
          <a:xfrm>
            <a:off x="337820" y="4041140"/>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36" name="content.3.title"/>
          <p:cNvSpPr txBox="1"/>
          <p:nvPr/>
        </p:nvSpPr>
        <p:spPr>
          <a:xfrm>
            <a:off x="589915" y="4006850"/>
            <a:ext cx="2136775"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智能警报</a:t>
            </a:r>
            <a:endParaRPr lang="en-US" altLang="zh-CN" sz="1600" b="1">
              <a:solidFill>
                <a:schemeClr val="bg1"/>
              </a:solidFill>
              <a:latin typeface="+mn-ea"/>
              <a:cs typeface="+mn-ea"/>
              <a:sym typeface="+mn-ea"/>
            </a:endParaRPr>
          </a:p>
        </p:txBody>
      </p:sp>
      <p:sp>
        <p:nvSpPr>
          <p:cNvPr id="37" name="content.3.content"/>
          <p:cNvSpPr txBox="1"/>
          <p:nvPr/>
        </p:nvSpPr>
        <p:spPr>
          <a:xfrm>
            <a:off x="553720" y="4730750"/>
            <a:ext cx="2597150" cy="192087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buClrTx/>
              <a:buSzTx/>
              <a:buFontTx/>
              <a:buNone/>
            </a:pPr>
            <a:r>
              <a:rPr lang="zh-CN" altLang="en-US" sz="1600">
                <a:latin typeface="黑体" panose="02010609060101010101" charset="-122"/>
                <a:ea typeface="黑体" panose="02010609060101010101" charset="-122"/>
                <a:cs typeface="黑体" panose="02010609060101010101" charset="-122"/>
                <a:sym typeface="+mn-ea"/>
              </a:rPr>
              <a:t>异常情况实时提醒用户</a:t>
            </a:r>
            <a:endParaRPr lang="zh-CN" altLang="en-US" sz="1600">
              <a:latin typeface="黑体" panose="02010609060101010101" charset="-122"/>
              <a:ea typeface="黑体" panose="02010609060101010101" charset="-122"/>
              <a:cs typeface="黑体" panose="02010609060101010101" charset="-122"/>
              <a:sym typeface="+mn-ea"/>
            </a:endParaRPr>
          </a:p>
        </p:txBody>
      </p:sp>
      <p:sp>
        <p:nvSpPr>
          <p:cNvPr id="39" name="矩形 38"/>
          <p:cNvSpPr/>
          <p:nvPr/>
        </p:nvSpPr>
        <p:spPr>
          <a:xfrm>
            <a:off x="3557270" y="4041140"/>
            <a:ext cx="2528570" cy="4017645"/>
          </a:xfrm>
          <a:prstGeom prst="rect">
            <a:avLst/>
          </a:prstGeom>
          <a:noFill/>
          <a:ln>
            <a:noFill/>
          </a:ln>
          <a:effectLst>
            <a:outerShdw blurRad="50800" dist="38100"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ndParaRPr>
          </a:p>
        </p:txBody>
      </p:sp>
      <p:sp>
        <p:nvSpPr>
          <p:cNvPr id="41" name="content.4.title"/>
          <p:cNvSpPr txBox="1"/>
          <p:nvPr/>
        </p:nvSpPr>
        <p:spPr>
          <a:xfrm>
            <a:off x="4358640" y="4006850"/>
            <a:ext cx="1933575"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 </a:t>
            </a:r>
            <a:endParaRPr lang="en-US" altLang="zh-CN" sz="1600" b="1">
              <a:solidFill>
                <a:schemeClr val="bg1"/>
              </a:solidFill>
              <a:latin typeface="+mn-ea"/>
              <a:cs typeface="+mn-ea"/>
              <a:sym typeface="+mn-ea"/>
            </a:endParaRPr>
          </a:p>
        </p:txBody>
      </p:sp>
      <p:sp>
        <p:nvSpPr>
          <p:cNvPr id="42" name="content.4.content"/>
          <p:cNvSpPr txBox="1"/>
          <p:nvPr/>
        </p:nvSpPr>
        <p:spPr>
          <a:xfrm>
            <a:off x="4098925" y="4730750"/>
            <a:ext cx="2891790" cy="291973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buClrTx/>
              <a:buSzTx/>
              <a:buFontTx/>
              <a:buNone/>
            </a:pPr>
            <a:r>
              <a:rPr lang="zh-CN" altLang="en-US" sz="1600">
                <a:latin typeface="黑体" panose="02010609060101010101" charset="-122"/>
                <a:ea typeface="黑体" panose="02010609060101010101" charset="-122"/>
                <a:cs typeface="黑体" panose="02010609060101010101" charset="-122"/>
                <a:sym typeface="+mn-ea"/>
              </a:rPr>
              <a:t> </a:t>
            </a:r>
            <a:endParaRPr lang="zh-CN" altLang="en-US" sz="1600">
              <a:latin typeface="黑体" panose="02010609060101010101" charset="-122"/>
              <a:ea typeface="黑体" panose="02010609060101010101" charset="-122"/>
              <a:cs typeface="黑体" panose="02010609060101010101" charset="-122"/>
              <a:sym typeface="+mn-ea"/>
            </a:endParaRPr>
          </a:p>
        </p:txBody>
      </p:sp>
      <p:sp>
        <p:nvSpPr>
          <p:cNvPr id="3" name="title"/>
          <p:cNvSpPr>
            <a:spLocks noGrp="1"/>
          </p:cNvSpPr>
          <p:nvPr>
            <p:ph type="title" idx="4294967295"/>
          </p:nvPr>
        </p:nvSpPr>
        <p:spPr>
          <a:xfrm>
            <a:off x="247650" y="360045"/>
            <a:ext cx="8281670" cy="720090"/>
          </a:xfrm>
          <a:noFill/>
        </p:spPr>
        <p:txBody>
          <a:bodyPr/>
          <a:lstStyle/>
          <a:p>
            <a:r>
              <a:rPr lang="zh-CN" altLang="en-US">
                <a:solidFill>
                  <a:schemeClr val="tx1"/>
                </a:solidFill>
              </a:rPr>
              <a:t>智能监控摄像头</a:t>
            </a:r>
            <a:endParaRPr>
              <a:solidFill>
                <a:schemeClr val="tx1"/>
              </a:solidFill>
            </a:endParaRPr>
          </a:p>
        </p:txBody>
      </p:sp>
      <p:sp>
        <p:nvSpPr>
          <p:cNvPr id="2" name="content.1.title"/>
          <p:cNvSpPr txBox="1"/>
          <p:nvPr/>
        </p:nvSpPr>
        <p:spPr>
          <a:xfrm>
            <a:off x="499110" y="1768475"/>
            <a:ext cx="2071370" cy="2921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Bef>
                <a:spcPct val="0"/>
              </a:spcBef>
              <a:spcAft>
                <a:spcPct val="0"/>
              </a:spcAft>
            </a:pPr>
            <a:r>
              <a:rPr lang="zh-CN" altLang="en-US" sz="1600" b="1">
                <a:solidFill>
                  <a:schemeClr val="bg1"/>
                </a:solidFill>
                <a:latin typeface="+mn-ea"/>
                <a:cs typeface="+mn-ea"/>
                <a:sym typeface="+mn-ea"/>
              </a:rPr>
              <a:t>24小时监控</a:t>
            </a:r>
            <a:endParaRPr lang="en-US" altLang="zh-CN" sz="1600" b="1">
              <a:solidFill>
                <a:schemeClr val="bg1"/>
              </a:solidFill>
              <a:latin typeface="+mn-ea"/>
              <a:cs typeface="+mn-ea"/>
              <a:sym typeface="+mn-ea"/>
            </a:endParaRPr>
          </a:p>
        </p:txBody>
      </p:sp>
      <p:sp>
        <p:nvSpPr>
          <p:cNvPr id="4" name="content.1.content"/>
          <p:cNvSpPr txBox="1"/>
          <p:nvPr/>
        </p:nvSpPr>
        <p:spPr>
          <a:xfrm>
            <a:off x="462915" y="2511425"/>
            <a:ext cx="2688590" cy="1371600"/>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spcBef>
                <a:spcPct val="0"/>
              </a:spcBef>
              <a:spcAft>
                <a:spcPct val="0"/>
              </a:spcAft>
              <a:buNone/>
            </a:pPr>
            <a:r>
              <a:rPr lang="zh-CN" altLang="en-US" sz="1600">
                <a:latin typeface="黑体" panose="02010609060101010101" charset="-122"/>
                <a:ea typeface="黑体" panose="02010609060101010101" charset="-122"/>
                <a:cs typeface="黑体" panose="02010609060101010101" charset="-122"/>
                <a:sym typeface="+mn-ea"/>
              </a:rPr>
              <a:t>随时查看家中情况</a:t>
            </a:r>
            <a:endParaRPr lang="en-US" altLang="zh-CN" sz="1600">
              <a:latin typeface="黑体" panose="02010609060101010101" charset="-122"/>
              <a:ea typeface="黑体" panose="02010609060101010101" charset="-122"/>
              <a:cs typeface="黑体" panose="02010609060101010101" charset="-122"/>
              <a:sym typeface="+mn-ea"/>
            </a:endParaRPr>
          </a:p>
        </p:txBody>
      </p:sp>
      <p:pic>
        <p:nvPicPr>
          <p:cNvPr id="113" name="图片 112"/>
          <p:cNvPicPr/>
          <p:nvPr/>
        </p:nvPicPr>
        <p:blipFill>
          <a:blip r:embed="rId20">
            <a:clrChange>
              <a:clrFrom>
                <a:srgbClr val="F6F6F6">
                  <a:alpha val="100000"/>
                </a:srgbClr>
              </a:clrFrom>
              <a:clrTo>
                <a:srgbClr val="F6F6F6">
                  <a:alpha val="100000"/>
                  <a:alpha val="0"/>
                </a:srgbClr>
              </a:clrTo>
            </a:clrChange>
          </a:blip>
          <a:stretch>
            <a:fillRect/>
          </a:stretch>
        </p:blipFill>
        <p:spPr>
          <a:xfrm>
            <a:off x="6091555" y="225425"/>
            <a:ext cx="5151120" cy="5614035"/>
          </a:xfrm>
          <a:prstGeom prst="rect">
            <a:avLst/>
          </a:prstGeom>
          <a:noFill/>
          <a:ln w="9525">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content"/>
          <p:cNvSpPr txBox="1"/>
          <p:nvPr/>
        </p:nvSpPr>
        <p:spPr>
          <a:xfrm>
            <a:off x="6262370" y="1499870"/>
            <a:ext cx="5547995" cy="412559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algn="l" fontAlgn="auto">
              <a:lnSpc>
                <a:spcPct val="200000"/>
              </a:lnSpc>
              <a:buClr>
                <a:srgbClr val="376FFF"/>
              </a:buClr>
              <a:buSzPct val="80000"/>
              <a:buNone/>
            </a:pPr>
            <a:r>
              <a:rPr lang="zh-CN" altLang="en-US" spc="150">
                <a:solidFill>
                  <a:schemeClr val="tx1"/>
                </a:solidFill>
                <a:effectLst>
                  <a:outerShdw blurRad="38100" dist="19050" dir="2700000" algn="tl" rotWithShape="0">
                    <a:schemeClr val="dk1">
                      <a:alpha val="40000"/>
                    </a:schemeClr>
                  </a:outerShdw>
                </a:effectLst>
                <a:sym typeface="+mn-ea"/>
              </a:rPr>
              <a:t>智能家电是智能家居的重要组成部分，包括智能空调、智能冰箱、智能洗衣机等。这些智能设备可以通过手机远程控制，用户可以在外出时预约开启空调、冰箱等设备，提高生活便利性。同时，智能家电还能根据用户习惯学习，智能化地为用户服务。</a:t>
            </a:r>
            <a:endParaRPr lang="zh-CN" altLang="en-US" spc="150">
              <a:solidFill>
                <a:schemeClr val="tx1"/>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t> </a:t>
            </a:r>
            <a:endParaRPr lang="en-US" altLang="zh-CN"/>
          </a:p>
        </p:txBody>
      </p:sp>
      <p:sp>
        <p:nvSpPr>
          <p:cNvPr id="3" name="AutoShape 2"/>
          <p:cNvSpPr/>
          <p:nvPr/>
        </p:nvSpPr>
        <p:spPr>
          <a:xfrm>
            <a:off x="1462446" y="159272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10"/>
          <p:cNvSpPr/>
          <p:nvPr/>
        </p:nvSpPr>
        <p:spPr>
          <a:xfrm>
            <a:off x="2975473" y="1053727"/>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233953"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699080"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18968" y="126253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51397" y="440843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15"/>
          <p:cNvSpPr/>
          <p:nvPr/>
        </p:nvSpPr>
        <p:spPr>
          <a:xfrm>
            <a:off x="1450254" y="440451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itle"/>
          <p:cNvSpPr txBox="1"/>
          <p:nvPr/>
        </p:nvSpPr>
        <p:spPr>
          <a:xfrm>
            <a:off x="2155825" y="2346960"/>
            <a:ext cx="2408555" cy="108204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200" b="1" spc="300">
                <a:solidFill>
                  <a:schemeClr val="tx1"/>
                </a:solidFill>
                <a:effectLst>
                  <a:outerShdw blurRad="38100" dist="19050" dir="2700000" algn="tl" rotWithShape="0">
                    <a:schemeClr val="dk1">
                      <a:alpha val="40000"/>
                    </a:schemeClr>
                  </a:outerShdw>
                </a:effectLst>
                <a:ea typeface="+mj-ea"/>
                <a:sym typeface="+mn-ea"/>
              </a:rPr>
              <a:t>智能家电</a:t>
            </a:r>
            <a:endParaRPr lang="zh-CN" altLang="en-US" sz="2200" b="1" spc="300">
              <a:solidFill>
                <a:schemeClr val="tx1"/>
              </a:solidFill>
              <a:effectLst>
                <a:outerShdw blurRad="38100" dist="19050" dir="2700000" algn="tl" rotWithShape="0">
                  <a:schemeClr val="dk1">
                    <a:alpha val="40000"/>
                  </a:schemeClr>
                </a:outerShdw>
              </a:effectLst>
              <a:ea typeface="+mj-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6" name="图片 5" descr="图片3"/>
          <p:cNvPicPr>
            <a:picLocks noChangeAspect="1"/>
          </p:cNvPicPr>
          <p:nvPr/>
        </p:nvPicPr>
        <p:blipFill>
          <a:blip r:embed="rId8"/>
          <a:stretch>
            <a:fillRect/>
          </a:stretch>
        </p:blipFill>
        <p:spPr>
          <a:xfrm>
            <a:off x="0" y="0"/>
            <a:ext cx="12192000" cy="6858000"/>
          </a:xfrm>
          <a:prstGeom prst="rect">
            <a:avLst/>
          </a:prstGeom>
        </p:spPr>
      </p:pic>
      <p:sp>
        <p:nvSpPr>
          <p:cNvPr id="2" name="index"/>
          <p:cNvSpPr>
            <a:spLocks noGrp="1"/>
          </p:cNvSpPr>
          <p:nvPr>
            <p:ph type="body" idx="4294967295"/>
          </p:nvPr>
        </p:nvSpPr>
        <p:spPr>
          <a:xfrm>
            <a:off x="4521835" y="1895475"/>
            <a:ext cx="2753360" cy="950595"/>
          </a:xfrm>
          <a:noFill/>
        </p:spPr>
        <p:txBody>
          <a:bodyPr>
            <a:noAutofit/>
          </a:bodyPr>
          <a:lstStyle/>
          <a:p>
            <a:r>
              <a:rPr lang="zh-CN" altLang="en-US" sz="3600">
                <a:solidFill>
                  <a:schemeClr val="tx1"/>
                </a:solidFill>
              </a:rPr>
              <a:t>03</a:t>
            </a:r>
            <a:endParaRPr lang="zh-CN" altLang="en-US" sz="3600">
              <a:solidFill>
                <a:schemeClr val="tx1"/>
              </a:solidFill>
            </a:endParaRPr>
          </a:p>
        </p:txBody>
      </p:sp>
      <p:sp>
        <p:nvSpPr>
          <p:cNvPr id="3" name="title"/>
          <p:cNvSpPr>
            <a:spLocks noGrp="1"/>
          </p:cNvSpPr>
          <p:nvPr>
            <p:ph type="title" idx="4294967295"/>
          </p:nvPr>
        </p:nvSpPr>
        <p:spPr>
          <a:xfrm>
            <a:off x="1017270" y="3043555"/>
            <a:ext cx="9324975" cy="996315"/>
          </a:xfrm>
          <a:solidFill>
            <a:schemeClr val="bg1">
              <a:alpha val="42000"/>
            </a:schemeClr>
          </a:solidFill>
        </p:spPr>
        <p:txBody>
          <a:bodyPr/>
          <a:lstStyle/>
          <a:p>
            <a:pPr algn="ctr"/>
            <a:r>
              <a:rPr sz="4500"/>
              <a:t>第三章 智能家居产品的未来发展</a:t>
            </a:r>
            <a:endParaRPr sz="4500"/>
          </a:p>
        </p:txBody>
      </p:sp>
      <p:sp>
        <p:nvSpPr>
          <p:cNvPr id="4" name="章节页"/>
          <p:cNvSpPr txBox="1"/>
          <p:nvPr/>
        </p:nvSpPr>
        <p:spPr>
          <a:xfrm>
            <a:off x="857885" y="1252855"/>
            <a:ext cx="19348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endParaRPr lang="en-US" altLang="zh-CN"/>
          </a:p>
        </p:txBody>
      </p:sp>
      <p:sp>
        <p:nvSpPr>
          <p:cNvPr id="14" name="Freeform 14"/>
          <p:cNvSpPr/>
          <p:nvPr/>
        </p:nvSpPr>
        <p:spPr>
          <a:xfrm>
            <a:off x="394861" y="91188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5"/>
          <p:cNvSpPr/>
          <p:nvPr/>
        </p:nvSpPr>
        <p:spPr>
          <a:xfrm>
            <a:off x="7747308"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7" name="矩形 6"/>
          <p:cNvSpPr/>
          <p:nvPr/>
        </p:nvSpPr>
        <p:spPr>
          <a:xfrm>
            <a:off x="8392795" y="1403350"/>
            <a:ext cx="3103245" cy="4782185"/>
          </a:xfrm>
          <a:prstGeom prst="rect">
            <a:avLst/>
          </a:prstGeom>
          <a:no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content"/>
          <p:cNvSpPr txBox="1"/>
          <p:nvPr/>
        </p:nvSpPr>
        <p:spPr>
          <a:xfrm>
            <a:off x="6262370" y="1499870"/>
            <a:ext cx="5547995" cy="4125595"/>
          </a:xfrm>
          <a:prstGeom prst="rect">
            <a:avLst/>
          </a:prstGeom>
          <a:noFill/>
        </p:spPr>
        <p:txBody>
          <a:bodyPr wrap="square" lIns="0" tIns="0" rIns="0" bIns="0" rtlCol="0" anchor="t" anchorCtr="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0" algn="l" fontAlgn="auto">
              <a:lnSpc>
                <a:spcPct val="200000"/>
              </a:lnSpc>
              <a:buClr>
                <a:srgbClr val="376FFF"/>
              </a:buClr>
              <a:buSzPct val="80000"/>
              <a:buNone/>
            </a:pPr>
            <a:r>
              <a:rPr lang="zh-CN" altLang="en-US" spc="150">
                <a:solidFill>
                  <a:schemeClr val="tx1"/>
                </a:solidFill>
                <a:effectLst>
                  <a:outerShdw blurRad="38100" dist="19050" dir="2700000" algn="tl" rotWithShape="0">
                    <a:schemeClr val="dk1">
                      <a:alpha val="40000"/>
                    </a:schemeClr>
                  </a:outerShdw>
                </a:effectLst>
                <a:sym typeface="+mn-ea"/>
              </a:rPr>
              <a:t>未来智能家居产品将更加智能化、智能化。通过人工智能技术，智能家居产品将更加贴合用户需求。这种结合将带来更智能、更便捷的生活体验。</a:t>
            </a:r>
            <a:endParaRPr lang="zh-CN" altLang="en-US" spc="150">
              <a:solidFill>
                <a:schemeClr val="tx1"/>
              </a:solidFill>
              <a:effectLst>
                <a:outerShdw blurRad="38100" dist="19050" dir="2700000" algn="tl" rotWithShape="0">
                  <a:schemeClr val="dk1">
                    <a:alpha val="40000"/>
                  </a:schemeClr>
                </a:outerShdw>
              </a:effectLst>
              <a:sym typeface="+mn-ea"/>
            </a:endParaRPr>
          </a:p>
        </p:txBody>
      </p:sp>
      <p:sp>
        <p:nvSpPr>
          <p:cNvPr id="2" name="header"/>
          <p:cNvSpPr>
            <a:spLocks noGrp="1"/>
          </p:cNvSpPr>
          <p:nvPr>
            <p:ph type="title" idx="4294967295"/>
          </p:nvPr>
        </p:nvSpPr>
        <p:spPr>
          <a:xfrm>
            <a:off x="0" y="360045"/>
            <a:ext cx="10800080" cy="720090"/>
          </a:xfrm>
        </p:spPr>
        <p:txBody>
          <a:bodyPr/>
          <a:lstStyle/>
          <a:p>
            <a:r>
              <a:rPr lang="en-US" altLang="zh-CN"/>
              <a:t> </a:t>
            </a:r>
            <a:endParaRPr lang="en-US" altLang="zh-CN"/>
          </a:p>
        </p:txBody>
      </p:sp>
      <p:sp>
        <p:nvSpPr>
          <p:cNvPr id="3" name="AutoShape 2"/>
          <p:cNvSpPr/>
          <p:nvPr/>
        </p:nvSpPr>
        <p:spPr>
          <a:xfrm>
            <a:off x="1462446" y="159272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10"/>
          <p:cNvSpPr/>
          <p:nvPr/>
        </p:nvSpPr>
        <p:spPr>
          <a:xfrm>
            <a:off x="2975473" y="1053727"/>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233953"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699080" y="4189181"/>
            <a:ext cx="913476" cy="913476"/>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18968" y="126253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51397" y="440843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15"/>
          <p:cNvSpPr/>
          <p:nvPr/>
        </p:nvSpPr>
        <p:spPr>
          <a:xfrm>
            <a:off x="1450254" y="440451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itle"/>
          <p:cNvSpPr txBox="1"/>
          <p:nvPr/>
        </p:nvSpPr>
        <p:spPr>
          <a:xfrm>
            <a:off x="2155825" y="2346960"/>
            <a:ext cx="2408555" cy="1082040"/>
          </a:xfrm>
          <a:prstGeom prst="rect">
            <a:avLst/>
          </a:prstGeom>
          <a:noFill/>
        </p:spPr>
        <p:txBody>
          <a:bodyPr wrap="square" lIns="0" tIns="0" rIns="0" bIns="36195"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Clr>
                <a:srgbClr val="000000"/>
              </a:buClr>
              <a:buSzPct val="70000"/>
              <a:buNone/>
            </a:pPr>
            <a:r>
              <a:rPr lang="zh-CN" altLang="en-US" sz="2200" b="1" spc="300">
                <a:solidFill>
                  <a:schemeClr val="tx1"/>
                </a:solidFill>
                <a:effectLst>
                  <a:outerShdw blurRad="38100" dist="19050" dir="2700000" algn="tl" rotWithShape="0">
                    <a:schemeClr val="dk1">
                      <a:alpha val="40000"/>
                    </a:schemeClr>
                  </a:outerShdw>
                </a:effectLst>
                <a:ea typeface="+mj-ea"/>
                <a:sym typeface="+mn-ea"/>
              </a:rPr>
              <a:t>人工智能与智能家居的结合</a:t>
            </a:r>
            <a:endParaRPr lang="zh-CN" altLang="en-US" sz="2200" b="1" spc="300">
              <a:solidFill>
                <a:schemeClr val="tx1"/>
              </a:solidFill>
              <a:effectLst>
                <a:outerShdw blurRad="38100" dist="19050" dir="2700000" algn="tl" rotWithShape="0">
                  <a:schemeClr val="dk1">
                    <a:alpha val="40000"/>
                  </a:schemeClr>
                </a:outerShdw>
              </a:effectLst>
              <a:ea typeface="+mj-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114" name="图片 113"/>
          <p:cNvPicPr/>
          <p:nvPr/>
        </p:nvPicPr>
        <p:blipFill>
          <a:blip r:embed="rId15">
            <a:clrChange>
              <a:clrFrom>
                <a:srgbClr val="F6F6F6">
                  <a:alpha val="100000"/>
                </a:srgbClr>
              </a:clrFrom>
              <a:clrTo>
                <a:srgbClr val="F6F6F6">
                  <a:alpha val="100000"/>
                  <a:alpha val="0"/>
                </a:srgbClr>
              </a:clrTo>
            </a:clrChange>
          </a:blip>
          <a:stretch>
            <a:fillRect/>
          </a:stretch>
        </p:blipFill>
        <p:spPr>
          <a:xfrm>
            <a:off x="926465" y="1213485"/>
            <a:ext cx="9106535" cy="4469765"/>
          </a:xfrm>
          <a:prstGeom prst="rect">
            <a:avLst/>
          </a:prstGeom>
          <a:noFill/>
          <a:ln w="9525">
            <a:noFill/>
          </a:ln>
        </p:spPr>
      </p:pic>
      <p:sp>
        <p:nvSpPr>
          <p:cNvPr id="17" name="title"/>
          <p:cNvSpPr>
            <a:spLocks noGrp="1"/>
          </p:cNvSpPr>
          <p:nvPr>
            <p:ph type="title" idx="4294967295"/>
          </p:nvPr>
        </p:nvSpPr>
        <p:spPr>
          <a:xfrm>
            <a:off x="666115" y="608330"/>
            <a:ext cx="10968990" cy="705485"/>
          </a:xfrm>
          <a:noFill/>
        </p:spPr>
        <p:txBody>
          <a:bodyPr/>
          <a:lstStyle/>
          <a:p>
            <a:r>
              <a:rPr lang="zh-CN" altLang="en-US">
                <a:solidFill>
                  <a:schemeClr val="tx1"/>
                </a:solidFill>
                <a:latin typeface="+mj-ea"/>
                <a:ea typeface="+mj-ea"/>
              </a:rPr>
              <a:t>物联网和智能家居的融合</a:t>
            </a:r>
            <a:endParaRPr>
              <a:solidFill>
                <a:schemeClr val="tx1"/>
              </a:solidFill>
              <a:latin typeface="+mj-ea"/>
              <a:ea typeface="+mj-ea"/>
            </a:endParaRPr>
          </a:p>
        </p:txBody>
      </p:sp>
      <p:sp>
        <p:nvSpPr>
          <p:cNvPr id="2" name="content.1.subtitle"/>
          <p:cNvSpPr/>
          <p:nvPr/>
        </p:nvSpPr>
        <p:spPr>
          <a:xfrm>
            <a:off x="502920" y="2270760"/>
            <a:ext cx="20891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物联网技术的发展将加速智能家居行业的发展</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3" name="content.1.title"/>
          <p:cNvSpPr/>
          <p:nvPr/>
        </p:nvSpPr>
        <p:spPr>
          <a:xfrm>
            <a:off x="503555" y="1475105"/>
            <a:ext cx="2088515" cy="66992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zh-CN" altLang="en-US" sz="1600" b="1">
                <a:solidFill>
                  <a:schemeClr val="tx1"/>
                </a:solidFill>
                <a:latin typeface="+mn-ea"/>
                <a:cs typeface="+mn-ea"/>
                <a:sym typeface="+mn-ea"/>
              </a:rPr>
              <a:t>加速行业发展</a:t>
            </a:r>
            <a:endParaRPr lang="en-US" altLang="zh-CN" sz="1600" b="1">
              <a:solidFill>
                <a:schemeClr val="tx1"/>
              </a:solidFill>
              <a:latin typeface="+mn-ea"/>
              <a:cs typeface="+mn-ea"/>
              <a:sym typeface="+mn-ea"/>
            </a:endParaRPr>
          </a:p>
        </p:txBody>
      </p:sp>
      <p:sp>
        <p:nvSpPr>
          <p:cNvPr id="4" name="content.2.subtitle"/>
          <p:cNvSpPr/>
          <p:nvPr/>
        </p:nvSpPr>
        <p:spPr>
          <a:xfrm>
            <a:off x="6748780" y="4340860"/>
            <a:ext cx="2115185"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通过物联网技术，智能家居产品之间实现互联互通，实现更多功能</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9" name="content.2.title"/>
          <p:cNvSpPr/>
          <p:nvPr/>
        </p:nvSpPr>
        <p:spPr>
          <a:xfrm>
            <a:off x="7368540" y="3547110"/>
            <a:ext cx="2116455" cy="666750"/>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1600" b="1">
                <a:solidFill>
                  <a:schemeClr val="tx1"/>
                </a:solidFill>
                <a:latin typeface="+mn-ea"/>
                <a:cs typeface="+mn-ea"/>
                <a:sym typeface="+mn-ea"/>
              </a:rPr>
              <a:t>互联互通</a:t>
            </a:r>
            <a:endParaRPr lang="zh-CN" altLang="en-US" sz="1600" b="1">
              <a:solidFill>
                <a:schemeClr val="tx1"/>
              </a:solidFill>
              <a:latin typeface="+mn-ea"/>
              <a:cs typeface="+mn-ea"/>
              <a:sym typeface="+mn-ea"/>
            </a:endParaRPr>
          </a:p>
        </p:txBody>
      </p:sp>
      <p:sp>
        <p:nvSpPr>
          <p:cNvPr id="21" name="content.3.subtitle"/>
          <p:cNvSpPr/>
          <p:nvPr/>
        </p:nvSpPr>
        <p:spPr>
          <a:xfrm>
            <a:off x="3228340" y="2270760"/>
            <a:ext cx="200914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 </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3" name="content.3.title"/>
          <p:cNvSpPr/>
          <p:nvPr/>
        </p:nvSpPr>
        <p:spPr>
          <a:xfrm>
            <a:off x="3228975" y="1477010"/>
            <a:ext cx="2009140" cy="66738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Tx/>
              <a:buSzTx/>
              <a:buFontTx/>
            </a:pPr>
            <a:r>
              <a:rPr lang="zh-CN" altLang="en-US" sz="1600" b="1">
                <a:solidFill>
                  <a:schemeClr val="tx1"/>
                </a:solidFill>
                <a:latin typeface="+mn-ea"/>
                <a:cs typeface="+mn-ea"/>
                <a:sym typeface="+mn-ea"/>
              </a:rPr>
              <a:t> </a:t>
            </a:r>
            <a:endParaRPr lang="zh-CN" altLang="en-US" sz="1600" b="1">
              <a:solidFill>
                <a:schemeClr val="tx1"/>
              </a:solidFill>
              <a:latin typeface="+mn-ea"/>
              <a:cs typeface="+mn-ea"/>
              <a:sym typeface="+mn-ea"/>
            </a:endParaRPr>
          </a:p>
        </p:txBody>
      </p:sp>
      <p:sp>
        <p:nvSpPr>
          <p:cNvPr id="24" name="content.4.subtitle"/>
          <p:cNvSpPr/>
          <p:nvPr/>
        </p:nvSpPr>
        <p:spPr>
          <a:xfrm>
            <a:off x="9547860" y="4340860"/>
            <a:ext cx="2165350" cy="2355215"/>
          </a:xfrm>
          <a:prstGeom prst="rect">
            <a:avLst/>
          </a:prstGeom>
          <a:no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buClrTx/>
              <a:buSzTx/>
              <a:buFontTx/>
            </a:pPr>
            <a:r>
              <a:rPr lang="zh-CN" altLang="en-US" sz="1600">
                <a:highlight>
                  <a:srgbClr val="00FFFF"/>
                </a:highlight>
                <a:latin typeface="黑体" panose="02010609060101010101" charset="-122"/>
                <a:ea typeface="黑体" panose="02010609060101010101" charset="-122"/>
                <a:cs typeface="黑体" panose="02010609060101010101" charset="-122"/>
                <a:sym typeface="+mn-ea"/>
              </a:rPr>
              <a:t> </a:t>
            </a:r>
            <a:endParaRPr lang="zh-CN" altLang="en-US" sz="1600">
              <a:highlight>
                <a:srgbClr val="00FFFF"/>
              </a:highlight>
              <a:latin typeface="黑体" panose="02010609060101010101" charset="-122"/>
              <a:ea typeface="黑体" panose="02010609060101010101" charset="-122"/>
              <a:cs typeface="黑体" panose="02010609060101010101" charset="-122"/>
              <a:sym typeface="+mn-ea"/>
            </a:endParaRPr>
          </a:p>
        </p:txBody>
      </p:sp>
      <p:sp>
        <p:nvSpPr>
          <p:cNvPr id="25" name="content.4.title"/>
          <p:cNvSpPr/>
          <p:nvPr/>
        </p:nvSpPr>
        <p:spPr>
          <a:xfrm>
            <a:off x="9547860" y="3545205"/>
            <a:ext cx="2165985" cy="668655"/>
          </a:xfrm>
          <a:prstGeom prst="rect">
            <a:avLst/>
          </a:prstGeom>
          <a:no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1600" b="1">
                <a:solidFill>
                  <a:schemeClr val="tx1"/>
                </a:solidFill>
                <a:latin typeface="+mn-ea"/>
                <a:cs typeface="+mn-ea"/>
                <a:sym typeface="+mn-ea"/>
              </a:rPr>
              <a:t> </a:t>
            </a:r>
            <a:endParaRPr lang="zh-CN" altLang="en-US" sz="1600" b="1">
              <a:solidFill>
                <a:schemeClr val="tx1"/>
              </a:solidFill>
              <a:latin typeface="+mn-ea"/>
              <a:cs typeface="+mn-ea"/>
              <a:sym typeface="+mn-ea"/>
            </a:endParaRPr>
          </a:p>
        </p:txBody>
      </p:sp>
      <p:cxnSp>
        <p:nvCxnSpPr>
          <p:cNvPr id="7" name="Connector 7"/>
          <p:cNvCxnSpPr/>
          <p:nvPr/>
        </p:nvCxnSpPr>
        <p:spPr>
          <a:xfrm flipV="1">
            <a:off x="926545" y="2128757"/>
            <a:ext cx="1724025" cy="14605"/>
          </a:xfrm>
          <a:prstGeom prst="line">
            <a:avLst/>
          </a:prstGeom>
          <a:ln w="9525">
            <a:solidFill>
              <a:srgbClr val="FFFFFF">
                <a:alpha val="100000"/>
              </a:srgbClr>
            </a:solidFill>
            <a:prstDash val="solid"/>
            <a:headEnd type="oval"/>
            <a:tailEnd type="none"/>
          </a:ln>
        </p:spPr>
      </p:cxnSp>
      <p:cxnSp>
        <p:nvCxnSpPr>
          <p:cNvPr id="5" name="Connector 7"/>
          <p:cNvCxnSpPr/>
          <p:nvPr/>
        </p:nvCxnSpPr>
        <p:spPr>
          <a:xfrm flipV="1">
            <a:off x="3517345" y="2114152"/>
            <a:ext cx="1724025" cy="14605"/>
          </a:xfrm>
          <a:prstGeom prst="line">
            <a:avLst/>
          </a:prstGeom>
          <a:ln w="9525">
            <a:solidFill>
              <a:srgbClr val="FFFFFF">
                <a:alpha val="100000"/>
              </a:srgbClr>
            </a:solidFill>
            <a:prstDash val="solid"/>
            <a:headEnd type="oval"/>
            <a:tailEnd type="none"/>
          </a:ln>
        </p:spPr>
      </p:cxnSp>
      <p:cxnSp>
        <p:nvCxnSpPr>
          <p:cNvPr id="8" name="Connector 7"/>
          <p:cNvCxnSpPr/>
          <p:nvPr/>
        </p:nvCxnSpPr>
        <p:spPr>
          <a:xfrm flipV="1">
            <a:off x="7140020" y="4155677"/>
            <a:ext cx="1724025" cy="14605"/>
          </a:xfrm>
          <a:prstGeom prst="line">
            <a:avLst/>
          </a:prstGeom>
          <a:ln w="9525">
            <a:solidFill>
              <a:srgbClr val="FFFFFF">
                <a:alpha val="100000"/>
              </a:srgbClr>
            </a:solidFill>
            <a:prstDash val="solid"/>
            <a:headEnd type="oval"/>
            <a:tailEnd type="none"/>
          </a:ln>
        </p:spPr>
      </p:cxnSp>
      <p:cxnSp>
        <p:nvCxnSpPr>
          <p:cNvPr id="10" name="Connector 7"/>
          <p:cNvCxnSpPr/>
          <p:nvPr/>
        </p:nvCxnSpPr>
        <p:spPr>
          <a:xfrm flipV="1">
            <a:off x="9768285" y="4170917"/>
            <a:ext cx="1724025" cy="14605"/>
          </a:xfrm>
          <a:prstGeom prst="line">
            <a:avLst/>
          </a:prstGeom>
          <a:ln w="9525">
            <a:solidFill>
              <a:srgbClr val="FFFFFF">
                <a:alpha val="100000"/>
              </a:srgbClr>
            </a:solidFill>
            <a:prstDash val="solid"/>
            <a:headEnd type="oval"/>
            <a:tailEnd type="none"/>
          </a:ln>
        </p:spPr>
      </p:cxn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48984" name="矩形 17"/>
          <p:cNvSpPr/>
          <p:nvPr/>
        </p:nvSpPr>
        <p:spPr>
          <a:xfrm>
            <a:off x="923925" y="4374515"/>
            <a:ext cx="503555" cy="1034415"/>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8" name="矩形 5"/>
          <p:cNvSpPr/>
          <p:nvPr/>
        </p:nvSpPr>
        <p:spPr>
          <a:xfrm>
            <a:off x="923925" y="2845435"/>
            <a:ext cx="506730" cy="1034415"/>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2" name="矩形 13"/>
          <p:cNvSpPr/>
          <p:nvPr/>
        </p:nvSpPr>
        <p:spPr>
          <a:xfrm>
            <a:off x="923925" y="1316355"/>
            <a:ext cx="506730" cy="1034415"/>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title"/>
          <p:cNvSpPr>
            <a:spLocks noGrp="1"/>
          </p:cNvSpPr>
          <p:nvPr>
            <p:ph type="title" idx="4294967295"/>
          </p:nvPr>
        </p:nvSpPr>
        <p:spPr>
          <a:xfrm>
            <a:off x="552450" y="360045"/>
            <a:ext cx="7593965" cy="720090"/>
          </a:xfrm>
          <a:noFill/>
        </p:spPr>
        <p:txBody>
          <a:bodyPr lIns="0" tIns="0" rIns="0" bIns="0" anchor="b"/>
          <a:lstStyle/>
          <a:p>
            <a:r>
              <a:rPr lang="en-US" altLang="zh-CN"/>
              <a:t>生活方式与智能家居的结合</a:t>
            </a:r>
            <a:endParaRPr lang="en-US" altLang="zh-CN"/>
          </a:p>
        </p:txBody>
      </p:sp>
      <p:sp>
        <p:nvSpPr>
          <p:cNvPr id="11" name="content.1.subtitle"/>
          <p:cNvSpPr/>
          <p:nvPr/>
        </p:nvSpPr>
        <p:spPr>
          <a:xfrm>
            <a:off x="1501775" y="178435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ct val="0"/>
              </a:spcBef>
              <a:spcAft>
                <a:spcPct val="0"/>
              </a:spcAft>
            </a:pPr>
            <a:r>
              <a:rPr lang="zh-CN" altLang="en-US" sz="1600">
                <a:sym typeface="+mn-ea"/>
              </a:rPr>
              <a:t>未来智能家居产品将更加注重与用户生活方式的结合</a:t>
            </a:r>
            <a:endParaRPr lang="en-US" altLang="zh-CN" sz="1600">
              <a:solidFill>
                <a:schemeClr val="tx1">
                  <a:lumMod val="85000"/>
                  <a:lumOff val="15000"/>
                </a:schemeClr>
              </a:solidFill>
              <a:latin typeface="+mn-ea"/>
              <a:cs typeface="+mn-ea"/>
              <a:sym typeface="+mn-ea"/>
            </a:endParaRPr>
          </a:p>
        </p:txBody>
      </p:sp>
      <p:sp>
        <p:nvSpPr>
          <p:cNvPr id="13" name="content.1.title"/>
          <p:cNvSpPr/>
          <p:nvPr/>
        </p:nvSpPr>
        <p:spPr>
          <a:xfrm>
            <a:off x="1500505" y="1316355"/>
            <a:ext cx="5524500" cy="35687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注重用户生活方式</a:t>
            </a:r>
            <a:endParaRPr lang="en-US" altLang="zh-CN" sz="2000" b="1">
              <a:solidFill>
                <a:schemeClr val="accent1"/>
              </a:solidFill>
              <a:latin typeface="+mn-ea"/>
              <a:cs typeface="+mn-ea"/>
            </a:endParaRPr>
          </a:p>
        </p:txBody>
      </p:sp>
      <p:sp>
        <p:nvSpPr>
          <p:cNvPr id="14" name="椭圆 13"/>
          <p:cNvSpPr/>
          <p:nvPr/>
        </p:nvSpPr>
        <p:spPr>
          <a:xfrm>
            <a:off x="926465" y="158115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01</a:t>
            </a:r>
            <a:endParaRPr lang="zh-CN" altLang="en-US" sz="1600" b="1">
              <a:solidFill>
                <a:schemeClr val="lt1">
                  <a:lumMod val="100000"/>
                </a:schemeClr>
              </a:solidFill>
              <a:latin typeface="+mn-ea"/>
              <a:cs typeface="+mn-ea"/>
            </a:endParaRPr>
          </a:p>
        </p:txBody>
      </p:sp>
      <p:sp>
        <p:nvSpPr>
          <p:cNvPr id="15" name="椭圆 14"/>
          <p:cNvSpPr/>
          <p:nvPr/>
        </p:nvSpPr>
        <p:spPr>
          <a:xfrm>
            <a:off x="929005" y="4639310"/>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03</a:t>
            </a:r>
            <a:endParaRPr lang="zh-CN" altLang="en-US" sz="1600" b="1">
              <a:solidFill>
                <a:schemeClr val="lt1">
                  <a:lumMod val="100000"/>
                </a:schemeClr>
              </a:solidFill>
              <a:latin typeface="+mn-ea"/>
              <a:cs typeface="+mn-ea"/>
            </a:endParaRPr>
          </a:p>
        </p:txBody>
      </p:sp>
      <p:sp>
        <p:nvSpPr>
          <p:cNvPr id="16" name="content.3.subtitle"/>
          <p:cNvSpPr/>
          <p:nvPr/>
        </p:nvSpPr>
        <p:spPr>
          <a:xfrm>
            <a:off x="1503045" y="49809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t> </a:t>
            </a:r>
            <a:endParaRPr lang="zh-CN" altLang="en-US" sz="1600"/>
          </a:p>
        </p:txBody>
      </p:sp>
      <p:sp>
        <p:nvSpPr>
          <p:cNvPr id="17" name="content.3.title"/>
          <p:cNvSpPr/>
          <p:nvPr/>
        </p:nvSpPr>
        <p:spPr>
          <a:xfrm>
            <a:off x="1504315" y="4408170"/>
            <a:ext cx="5524500" cy="461010"/>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 </a:t>
            </a:r>
            <a:endParaRPr lang="en-US" altLang="zh-CN" sz="2000" b="1">
              <a:solidFill>
                <a:schemeClr val="accent1"/>
              </a:solidFill>
              <a:latin typeface="+mn-ea"/>
              <a:cs typeface="+mn-ea"/>
            </a:endParaRPr>
          </a:p>
        </p:txBody>
      </p:sp>
      <p:sp>
        <p:nvSpPr>
          <p:cNvPr id="19" name="椭圆 18"/>
          <p:cNvSpPr/>
          <p:nvPr/>
        </p:nvSpPr>
        <p:spPr>
          <a:xfrm>
            <a:off x="926465" y="3176905"/>
            <a:ext cx="504190" cy="504190"/>
          </a:xfrm>
          <a:prstGeom prst="ellipse">
            <a:avLst/>
          </a:prstGeom>
          <a:solidFill>
            <a:schemeClr val="bg1">
              <a:alpha val="42000"/>
            </a:schemeClr>
          </a:solidFill>
          <a:effectLst>
            <a:outerShdw blurRad="101600" dist="38100" algn="l" rotWithShape="0">
              <a:schemeClr val="accent1">
                <a:alpha val="40000"/>
              </a:schemeClr>
            </a:outerShdw>
          </a:effectLst>
        </p:spPr>
        <p:txBody>
          <a:bodyPr wrap="non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pPr>
            <a:r>
              <a:rPr lang="en-US" altLang="zh-CN" sz="1600" b="1">
                <a:solidFill>
                  <a:schemeClr val="lt1">
                    <a:lumMod val="100000"/>
                  </a:schemeClr>
                </a:solidFill>
                <a:latin typeface="+mn-ea"/>
                <a:cs typeface="+mn-ea"/>
              </a:rPr>
              <a:t>02</a:t>
            </a:r>
            <a:endParaRPr lang="zh-CN" altLang="en-US" sz="1600" b="1">
              <a:solidFill>
                <a:schemeClr val="lt1">
                  <a:lumMod val="100000"/>
                </a:schemeClr>
              </a:solidFill>
              <a:latin typeface="+mn-ea"/>
              <a:cs typeface="+mn-ea"/>
            </a:endParaRPr>
          </a:p>
        </p:txBody>
      </p:sp>
      <p:sp>
        <p:nvSpPr>
          <p:cNvPr id="20" name="content.2.subtitle"/>
          <p:cNvSpPr/>
          <p:nvPr/>
        </p:nvSpPr>
        <p:spPr>
          <a:xfrm>
            <a:off x="1501775" y="3355340"/>
            <a:ext cx="5523230" cy="660400"/>
          </a:xfrm>
          <a:prstGeom prst="rect">
            <a:avLst/>
          </a:prstGeom>
          <a:solidFill>
            <a:schemeClr val="bg1">
              <a:alpha val="42000"/>
            </a:schemeClr>
          </a:solidFill>
        </p:spPr>
        <p:txBody>
          <a:bodyPr wrap="square" lIns="0" tIns="0" rIns="0" bIns="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buClrTx/>
              <a:buSzTx/>
              <a:buFontTx/>
            </a:pPr>
            <a:r>
              <a:rPr lang="zh-CN" altLang="en-US" sz="1600"/>
              <a:t>通过大数据分析，智能家居产品将更好地为用户提供个性化的服务</a:t>
            </a:r>
            <a:endParaRPr lang="zh-CN" altLang="en-US" sz="1600"/>
          </a:p>
        </p:txBody>
      </p:sp>
      <p:sp>
        <p:nvSpPr>
          <p:cNvPr id="21" name="content.2.title"/>
          <p:cNvSpPr/>
          <p:nvPr/>
        </p:nvSpPr>
        <p:spPr>
          <a:xfrm>
            <a:off x="1501775" y="2817495"/>
            <a:ext cx="5524500" cy="426085"/>
          </a:xfrm>
          <a:prstGeom prst="rect">
            <a:avLst/>
          </a:prstGeom>
          <a:solidFill>
            <a:schemeClr val="bg1">
              <a:alpha val="42000"/>
            </a:schemeClr>
          </a:solidFill>
        </p:spPr>
        <p:txBody>
          <a:bodyPr wrap="square" lIns="0" tIns="0" rIns="0" bIns="0" rtlCol="0" anchor="b">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pPr>
            <a:r>
              <a:rPr lang="zh-CN" altLang="en-US" sz="2000" b="1">
                <a:solidFill>
                  <a:schemeClr val="accent1"/>
                </a:solidFill>
                <a:latin typeface="+mn-ea"/>
                <a:cs typeface="+mn-ea"/>
              </a:rPr>
              <a:t>个性化服务</a:t>
            </a:r>
            <a:endParaRPr lang="en-US" altLang="zh-CN" sz="2000" b="1">
              <a:solidFill>
                <a:schemeClr val="accent1"/>
              </a:solidFill>
              <a:latin typeface="+mn-ea"/>
              <a:cs typeface="+mn-ea"/>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https://d.book118.com/398106124057006046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UNIT_ISCONTENTSTITLE" val="0"/>
  <p:tag name="KSO_WM_UNIT_ISNUMDGMTITLE" val="0"/>
  <p:tag name="KSO_WM_UNIT_NOCLEAR" val="0"/>
  <p:tag name="KSO_WM_UNIT_SHOW_EDIT_AREA_INDICATION" val="1"/>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custom20205081_1*a*1"/>
  <p:tag name="KSO_WM_TEMPLATE_CATEGORY" val="custom"/>
  <p:tag name="KSO_WM_TEMPLATE_INDEX" val="20205081"/>
  <p:tag name="KSO_WM_UNIT_LAYERLEVEL" val="1"/>
  <p:tag name="KSO_WM_TAG_VERSION" val="1.0"/>
  <p:tag name="KSO_WM_BEAUTIFY_FLAG" val="#wm#"/>
</p:tagLst>
</file>

<file path=ppt/tags/tag64.xml><?xml version="1.0" encoding="utf-8"?>
<p:tagLst xmlns:p="http://schemas.openxmlformats.org/presentationml/2006/main">
  <p:tag name="KSO_WM_UNIT_ISCONTENTSTITLE" val="0"/>
  <p:tag name="KSO_WM_UNIT_ISNUMDGMTITLE" val="0"/>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081_1*b*1"/>
  <p:tag name="KSO_WM_TEMPLATE_CATEGORY" val="custom"/>
  <p:tag name="KSO_WM_TEMPLATE_INDEX" val="20205081"/>
  <p:tag name="KSO_WM_UNIT_LAYERLEVEL" val="1"/>
  <p:tag name="KSO_WM_TAG_VERSION" val="1.0"/>
  <p:tag name="KSO_WM_BEAUTIFY_FLAG" val="#wm#"/>
</p:tagLst>
</file>

<file path=ppt/tags/tag6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UNIT_ISCONTENTSTITLE" val="1"/>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30230_4*a*1"/>
  <p:tag name="KSO_WM_TEMPLATE_CATEGORY" val="custom"/>
  <p:tag name="KSO_WM_TEMPLATE_INDEX" val="20230230"/>
  <p:tag name="KSO_WM_UNIT_LAYERLEVEL" val="1"/>
  <p:tag name="KSO_WM_TAG_VERSION" val="3.0"/>
  <p:tag name="KSO_WM_BEAUTIFY_FLAG" val="#wm#"/>
  <p:tag name="KSO_WM_DIAGRAM_GROUP_CODE" val="l1-1"/>
  <p:tag name="KSO_WM_UNIT_PRESET_TEXT" val="目录"/>
</p:tagLst>
</file>

<file path=ppt/tags/tag68.xml><?xml version="1.0" encoding="utf-8"?>
<p:tagLst xmlns:p="http://schemas.openxmlformats.org/presentationml/2006/main">
  <p:tag name="KSO_WM_UNIT_ISCONTENTSTITLE" val="0"/>
  <p:tag name="KSO_WM_UNIT_ISNUMDGMTITLE" val="0"/>
  <p:tag name="KSO_WM_UNIT_NOCLEAR" val="0"/>
  <p:tag name="KSO_WM_UNIT_HIGHLIGHT" val="0"/>
  <p:tag name="KSO_WM_UNIT_COMPATIBLE" val="0"/>
  <p:tag name="KSO_WM_UNIT_DIAGRAM_ISNUMVISUAL" val="0"/>
  <p:tag name="KSO_WM_UNIT_DIAGRAM_ISREFERUNIT" val="0"/>
  <p:tag name="KSO_WM_UNIT_INDEX" val="1_1_1"/>
  <p:tag name="KSO_WM_TEMPLATE_CATEGORY" val="custom"/>
  <p:tag name="KSO_WM_TEMPLATE_INDEX" val="20230230"/>
  <p:tag name="KSO_WM_UNIT_LAYERLEVEL" val="1_1_1"/>
  <p:tag name="KSO_WM_TAG_VERSION" val="3.0"/>
  <p:tag name="KSO_WM_BEAUTIFY_FLAG" val="#wm#"/>
  <p:tag name="KSO_WM_UNIT_TEXT_FILL_FORE_SCHEMECOLOR_INDEX_BRIGHTNESS" val="-0.25"/>
  <p:tag name="KSO_WM_UNIT_TEXT_FILL_FORE_SCHEMECOLOR_INDEX" val="14"/>
  <p:tag name="KSO_WM_UNIT_TEXT_FILL_TYPE" val="1"/>
  <p:tag name="KSO_WM_DIAGRAM_GROUP_CODE" val="l1-1"/>
  <p:tag name="KSO_WM_UNIT_TYPE" val="l_h_a"/>
  <p:tag name="KSO_WM_UNIT_ID" val="custom20230230_4*l_h_a*1_1_1"/>
  <p:tag name="KSO_WM_DIAGRAM_VERSION" val="3"/>
  <p:tag name="KSO_WM_UNIT_PRESET_TEXT" val="添加目录标题"/>
  <p:tag name="KSO_WM_DIAGRAM_MAX_ITEMCNT" val="8"/>
  <p:tag name="KSO_WM_DIAGRAM_MIN_ITEMCNT" val="2"/>
  <p:tag name="KSO_WM_DIAGRAM_VIRTUALLY_FRAME" val="{&quot;height&quot;:450.75,&quot;left&quot;:62.9,&quot;top&quot;:98.15,&quot;width&quot;:1061.6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SLIDE_ID" val="custom20230230_4"/>
  <p:tag name="KSO_WM_TEMPLATE_SUBCATEGORY" val="29"/>
  <p:tag name="KSO_WM_TEMPLATE_MASTER_TYPE" val="0"/>
  <p:tag name="KSO_WM_TEMPLATE_COLOR_TYPE" val="0"/>
  <p:tag name="KSO_WM_SLIDE_ITEM_CNT" val="4"/>
  <p:tag name="KSO_WM_SLIDE_INDEX" val="4"/>
  <p:tag name="KSO_WM_TAG_VERSION" val="1.0"/>
  <p:tag name="KSO_WM_BEAUTIFY_FLAG" val="#wm#"/>
  <p:tag name="KSO_WM_TEMPLATE_CATEGORY" val="custom"/>
  <p:tag name="KSO_WM_TEMPLATE_INDEX" val="20230230"/>
  <p:tag name="KSO_WM_SLIDE_LAYOUT" val="a_b_l"/>
  <p:tag name="KSO_WM_SLIDE_LAYOUT_CNT" val="1_1_1"/>
  <p:tag name="KSO_WM_SLIDE_TYPE" val="contents"/>
  <p:tag name="KSO_WM_SLIDE_SUBTYPE" val="diag"/>
  <p:tag name="KSO_WM_DIAGRAM_GROUP_CODE" val="l1-1"/>
  <p:tag name="KSO_WM_SLIDE_DIAGTYPE" val="l"/>
</p:tagLst>
</file>

<file path=ppt/tags/tag71.xml><?xml version="1.0" encoding="utf-8"?>
<p:tagLst xmlns:p="http://schemas.openxmlformats.org/presentationml/2006/main">
  <p:tag name="KSO_WM_UNIT_NOCLEAR" val="0"/>
  <p:tag name="KSO_WM_UNIT_VALUE" val="6"/>
  <p:tag name="KSO_WM_UNIT_HIGHLIGHT" val="0"/>
  <p:tag name="KSO_WM_UNIT_COMPATIBLE" val="1"/>
  <p:tag name="KSO_WM_UNIT_DIAGRAM_ISNUMVISUAL" val="0"/>
  <p:tag name="KSO_WM_UNIT_DIAGRAM_ISREFERUNIT" val="0"/>
  <p:tag name="KSO_WM_UNIT_TYPE" val="e"/>
  <p:tag name="KSO_WM_UNIT_INDEX" val="1"/>
  <p:tag name="KSO_WM_UNIT_ID" val="custom20230230_9*e*1"/>
  <p:tag name="KSO_WM_TEMPLATE_CATEGORY" val="custom"/>
  <p:tag name="KSO_WM_TEMPLATE_INDEX" val="20230230"/>
  <p:tag name="KSO_WM_UNIT_LAYERLEVEL" val="1"/>
  <p:tag name="KSO_WM_TAG_VERSION" val="3.0"/>
  <p:tag name="KSO_WM_BEAUTIFY_FLAG" val="#wm#"/>
  <p:tag name="KSO_WM_UNIT_TEXT_FILL_FORE_SCHEMECOLOR_INDEX_BRIGHTNESS" val="-0.25"/>
  <p:tag name="KSO_WM_UNIT_TEXT_FILL_FORE_SCHEMECOLOR_INDEX" val="14"/>
  <p:tag name="KSO_WM_UNIT_TEXT_FILL_TYPE" val="1"/>
  <p:tag name="KSO_WM_UNIT_CONTENT_GROUP_TYPE" val="contentchip"/>
  <p:tag name="KSO_WM_UNIT_PRESET_TEXT" val="Part One"/>
</p:tagLst>
</file>

<file path=ppt/tags/tag72.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30230_9*a*1"/>
  <p:tag name="KSO_WM_TEMPLATE_CATEGORY" val="custom"/>
  <p:tag name="KSO_WM_TEMPLATE_INDEX" val="20230230"/>
  <p:tag name="KSO_WM_UNIT_LAYERLEVEL" val="1"/>
  <p:tag name="KSO_WM_TAG_VERSION" val="3.0"/>
  <p:tag name="KSO_WM_BEAUTIFY_FLAG" val="#wm#"/>
  <p:tag name="KSO_WM_UNIT_CONTENT_GROUP_TYPE" val="contentchip"/>
  <p:tag name="KSO_WM_UNIT_PRESET_TEXT" val="添加章节标题"/>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SLIDE_ID" val="custom20230230_9"/>
  <p:tag name="KSO_WM_TEMPLATE_SUBCATEGORY" val="29"/>
  <p:tag name="KSO_WM_TEMPLATE_MASTER_TYPE" val="0"/>
  <p:tag name="KSO_WM_TEMPLATE_COLOR_TYPE" val="0"/>
  <p:tag name="KSO_WM_SLIDE_ITEM_CNT" val="0"/>
  <p:tag name="KSO_WM_SLIDE_INDEX" val="9"/>
  <p:tag name="KSO_WM_TAG_VERSION" val="1.0"/>
  <p:tag name="KSO_WM_BEAUTIFY_FLAG" val="#wm#"/>
  <p:tag name="KSO_WM_TEMPLATE_CATEGORY" val="custom"/>
  <p:tag name="KSO_WM_TEMPLATE_INDEX" val="20230230"/>
  <p:tag name="KSO_WM_SLIDE_LAYOUT" val="a_e"/>
  <p:tag name="KSO_WM_SLIDE_LAYOUT_CNT" val="1_1"/>
  <p:tag name="KSO_WM_SLIDE_TYPE" val="sectionTitle"/>
  <p:tag name="KSO_WM_SLIDE_SUBTYPE" val="pureTxt"/>
  <p:tag name="KSO_WM_SLIDE_CONTENT_AREA" val="{&quot;left&quot;:&quot;26.85&quot;,&quot;top&quot;:&quot;79.65&quot;,&quot;width&quot;:&quot;618.65&quot;,&quot;height&quot;:&quot;320.9&quot;}"/>
</p:tagLst>
</file>

<file path=ppt/tags/tag76.xml><?xml version="1.0" encoding="utf-8"?>
<p:tagLst xmlns:p="http://schemas.openxmlformats.org/presentationml/2006/main">
  <p:tag name="AS_NET" val="4.0.30319.34011"/>
  <p:tag name="AS_OS" val="Microsoft Windows NT 6.2.9200.0"/>
  <p:tag name="AS_RELEASE_DATE" val="2023.02.14"/>
  <p:tag name="AS_TITLE" val="Aspose.Slides for .NET 4.0"/>
  <p:tag name="AS_VERSION" val="23.2"/>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31485_4*l_h_i*1_3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10"/>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diagram20231485_4*l_h_i*1_4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8"/>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1485_4*l_h_i*1_2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6"/>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diagram20231485_4*l_h_i*1_1_1"/>
  <p:tag name="KSO_WM_TEMPLATE_CATEGORY" val="diagram"/>
  <p:tag name="KSO_WM_TEMPLATE_INDEX" val="20231485"/>
  <p:tag name="KSO_WM_UNIT_LAYERLEVEL" val="1_1_1"/>
  <p:tag name="KSO_WM_TAG_VERSION" val="3.0"/>
  <p:tag name="KSO_WM_BEAUTIFY_FLAG" val=""/>
  <p:tag name="KSO_WM_DIAGRAM_VERSION" val="3"/>
  <p:tag name="KSO_WM_DIAGRAM_COLOR_TRICK" val="4"/>
  <p:tag name="KSO_WM_DIAGRAM_COLOR_TEXT_CAN_REMOVE" val="n"/>
  <p:tag name="KSO_WM_UNIT_PRESET_TEXT" val="添加标题"/>
  <p:tag name="KSO_WM_UNIT_FILL_FORE_SCHEMECOLOR_INDEX" val="5"/>
  <p:tag name="KSO_WM_DIAGRAM_MAX_ITEMCNT" val="6"/>
  <p:tag name="KSO_WM_DIAGRAM_MIN_ITEMCNT" val="1"/>
  <p:tag name="KSO_WM_DIAGRAM_VIRTUALLY_FRAME" val="{&quot;height&quot;:254.35,&quot;width&quot;:913.65}"/>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2.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diagram20231266_3*l_h_i*1_2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495.3,&quot;left&quot;:26.6,&quot;top&quot;:139.25,&quot;width&quot;:921.85}"/>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3.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2_1"/>
  <p:tag name="KSO_WM_UNIT_ID" val="diagram20231266_3*l_h_a*1_2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495.3,&quot;left&quot;:26.6,&quot;top&quot;:139.25,&quot;width&quot;:921.8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84.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2_1"/>
  <p:tag name="KSO_WM_UNIT_ID" val="diagram20231266_3*l_h_f*1_2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495.3,&quot;left&quot;:26.6,&quot;top&quot;:139.25,&quot;width&quot;:921.8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85.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diagram20231266_3*l_h_i*1_3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495.3,&quot;left&quot;:26.6,&quot;top&quot;:139.25,&quot;width&quot;:921.85}"/>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6.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3_1"/>
  <p:tag name="KSO_WM_UNIT_ID" val="diagram20231266_3*l_h_a*1_3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495.3,&quot;left&quot;:26.6,&quot;top&quot;:139.25,&quot;width&quot;:921.8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87.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3_1"/>
  <p:tag name="KSO_WM_UNIT_ID" val="diagram20231266_3*l_h_f*1_3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495.3,&quot;left&quot;:26.6,&quot;top&quot;:139.25,&quot;width&quot;:921.8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88.xml><?xml version="1.0" encoding="utf-8"?>
<p:tagLst xmlns:p="http://schemas.openxmlformats.org/presentationml/2006/main">
  <p:tag name="KSO_WM_UNIT_FILL_FORE_SCHEMECOLOR_INDEX_BRIGHTNESS" val="0"/>
  <p:tag name="KSO_WM_UNIT_SHADOW_SCHEMECOLOR_INDEX_BRIGHTNESS" val="-0.25"/>
  <p:tag name="KSO_WM_UNIT_SHADOW_SCHEMECOLOR_INDEX" val="9"/>
  <p:tag name="KSO_WM_UNIT_TEXT_FILL_FORE_SCHEMECOLOR_INDEX_BRIGHTNESS" val="0"/>
  <p:tag name="KSO_WM_UNIT_TEXT_FILL_TYPE" val="1"/>
  <p:tag name="KSO_WM_BEAUTIFY_FLAG" val="#wm#"/>
  <p:tag name="KSO_WM_DIAGRAM_VERSION" val="3"/>
  <p:tag name="KSO_WM_DIAGRAM_COLOR_TEXT_CAN_REMOVE" val="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diagram20231266_3*l_h_i*1_4_1"/>
  <p:tag name="KSO_WM_TEMPLATE_CATEGORY" val="diagram"/>
  <p:tag name="KSO_WM_TEMPLATE_INDEX" val="20231266"/>
  <p:tag name="KSO_WM_UNIT_LAYERLEVEL" val="1_1_1"/>
  <p:tag name="KSO_WM_TAG_VERSION" val="3.0"/>
  <p:tag name="KSO_WM_DIAGRAM_MAX_ITEMCNT" val="5"/>
  <p:tag name="KSO_WM_DIAGRAM_MIN_ITEMCNT" val="2"/>
  <p:tag name="KSO_WM_DIAGRAM_VIRTUALLY_FRAME" val="{&quot;height&quot;:495.3,&quot;left&quot;:26.6,&quot;top&quot;:139.25,&quot;width&quot;:921.85}"/>
  <p:tag name="KSO_WM_DIAGRAM_COLOR_MATCH_VALUE" val="{&quot;shape&quot;:{&quot;fill&quot;:{&quot;solid&quot;:{&quot;brightness&quot;:0,&quot;colorType&quot;:2,&quot;rgb&quot;:&quot;#ffffff&quot;,&quot;transparency&quot;:0},&quot;type&quot;:1},&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89.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4_1"/>
  <p:tag name="KSO_WM_UNIT_ID" val="diagram20231266_3*l_h_a*1_4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495.3,&quot;left&quot;:26.6,&quot;top&quot;:139.25,&quot;width&quot;:921.8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90.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4_1"/>
  <p:tag name="KSO_WM_UNIT_ID" val="diagram20231266_3*l_h_f*1_4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495.3,&quot;left&quot;:26.6,&quot;top&quot;:139.25,&quot;width&quot;:921.8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91.xml><?xml version="1.0" encoding="utf-8"?>
<p:tagLst xmlns:p="http://schemas.openxmlformats.org/presentationml/2006/main">
  <p:tag name="KSO_WM_UNIT_ISCONTENTSTITLE" val="0"/>
  <p:tag name="KSO_WM_UNIT_ISNUMDGMTITLE" val="0"/>
  <p:tag name="KSO_WM_UNIT_NOCLEAR" val="0"/>
  <p:tag name="KSO_WM_UNIT_VALUE" val="30"/>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diagram20231266_3*a*1"/>
  <p:tag name="KSO_WM_TEMPLATE_CATEGORY" val="diagram"/>
  <p:tag name="KSO_WM_TEMPLATE_INDEX" val="20231266"/>
  <p:tag name="KSO_WM_UNIT_LAYERLEVEL" val="1"/>
  <p:tag name="KSO_WM_TAG_VERSION" val="3.0"/>
  <p:tag name="KSO_WM_BEAUTIFY_FLAG" val="#wm#"/>
  <p:tag name="KSO_WM_UNIT_PRESET_TEXT" val="单击此处添加标题"/>
</p:tagLst>
</file>

<file path=ppt/tags/tag92.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l_h_a"/>
  <p:tag name="KSO_WM_UNIT_INDEX" val="1_1_1"/>
  <p:tag name="KSO_WM_UNIT_ID" val="diagram20231266_3*l_h_a*1_1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495.3,&quot;left&quot;:26.6,&quot;top&quot;:139.25,&quot;width&quot;:921.8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添加标题"/>
</p:tagLst>
</file>

<file path=ppt/tags/tag93.xml><?xml version="1.0" encoding="utf-8"?>
<p:tagLst xmlns:p="http://schemas.openxmlformats.org/presentationml/2006/mai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UNIT_TYPE" val="l_h_f"/>
  <p:tag name="KSO_WM_UNIT_INDEX" val="1_1_1"/>
  <p:tag name="KSO_WM_UNIT_ID" val="diagram20231266_3*l_h_f*1_1_1"/>
  <p:tag name="KSO_WM_TEMPLATE_CATEGORY" val="diagram"/>
  <p:tag name="KSO_WM_TEMPLATE_INDEX" val="20231266"/>
  <p:tag name="KSO_WM_UNIT_LAYERLEVEL" val="1_1_1"/>
  <p:tag name="KSO_WM_TAG_VERSION" val="3.0"/>
  <p:tag name="KSO_WM_BEAUTIFY_FLAG" val="#wm#"/>
  <p:tag name="KSO_WM_UNIT_TEXT_FILL_FORE_SCHEMECOLOR_INDEX_BRIGHTNESS" val="0.15"/>
  <p:tag name="KSO_WM_DIAGRAM_VERSION" val="3"/>
  <p:tag name="KSO_WM_DIAGRAM_COLOR_TEXT_CAN_REMOVE" val="n"/>
  <p:tag name="KSO_WM_DIAGRAM_GROUP_CODE" val="l1-1"/>
  <p:tag name="KSO_WM_DIAGRAM_MAX_ITEMCNT" val="5"/>
  <p:tag name="KSO_WM_DIAGRAM_MIN_ITEMCNT" val="2"/>
  <p:tag name="KSO_WM_DIAGRAM_VIRTUALLY_FRAME" val="{&quot;height&quot;:495.3,&quot;left&quot;:26.6,&quot;top&quot;:139.25,&quot;width&quot;:921.8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UNIT_TEXT_FILL_FORE_SCHEMECOLOR_INDEX" val="1"/>
  <p:tag name="KSO_WM_UNIT_TEXT_FILL_TYPE" val="1"/>
  <p:tag name="KSO_WM_UNIT_PRESET_TEXT" val="单击此处输入你的正文，文字是您思想的提炼，请尽量言简意赅地叙述"/>
</p:tagLst>
</file>

<file path=ppt/tags/tag94.xml><?xml version="1.0" encoding="utf-8"?>
<p:tagLst xmlns:p="http://schemas.openxmlformats.org/presentationml/2006/main">
  <p:tag name="KSO_WM_BEAUTIFY_FLAG" val="#wm#"/>
  <p:tag name="KSO_WM_TEMPLATE_CATEGORY" val="diagram"/>
  <p:tag name="KSO_WM_TEMPLATE_INDEX" val="20231266"/>
  <p:tag name="KSO_WM_SPECIAL_SOURCE" val="bdnull"/>
  <p:tag name="KSO_WM_SLIDE_ID" val="diagram20231266_3"/>
  <p:tag name="KSO_WM_TEMPLATE_SUBCATEGORY" val="0"/>
  <p:tag name="KSO_WM_TEMPLATE_MASTER_TYPE" val="0"/>
  <p:tag name="KSO_WM_TEMPLATE_COLOR_TYPE" val="0"/>
  <p:tag name="KSO_WM_SLIDE_TYPE" val="text"/>
  <p:tag name="KSO_WM_SLIDE_SUBTYPE" val="diag"/>
  <p:tag name="KSO_WM_SLIDE_ITEM_CNT" val="4"/>
  <p:tag name="KSO_WM_SLIDE_INDEX" val="3"/>
  <p:tag name="KSO_WM_SLIDE_SIZE" val="845.83*270.15"/>
  <p:tag name="KSO_WM_SLIDE_POSITION" val="57.42*189.65"/>
  <p:tag name="KSO_WM_DIAGRAM_GROUP_CODE" val="l1-1"/>
  <p:tag name="KSO_WM_SLIDE_DIAGTYPE" val="l"/>
  <p:tag name="KSO_WM_TAG_VERSION" val="3.0"/>
  <p:tag name="KSO_WM_SLIDE_LAYOUT" val="a_l"/>
  <p:tag name="KSO_WM_SLIDE_LAYOUT_CNT" val="1_1"/>
</p:tagLst>
</file>

<file path=ppt/tags/tag95.xml><?xml version="1.0" encoding="utf-8"?>
<p:tagLst xmlns:p="http://schemas.openxmlformats.org/presentationml/2006/main">
  <p:tag name="KSO_WM_DIAGRAM_VIRTUALLY_FRAME" val="{&quot;height&quot;:431.7,&quot;left&quot;:39.6,&quot;top&quot;:95.55,&quot;width&quot;:882.75}"/>
</p:tagLst>
</file>

<file path=ppt/tags/tag96.xml><?xml version="1.0" encoding="utf-8"?>
<p:tagLst xmlns:p="http://schemas.openxmlformats.org/presentationml/2006/main">
  <p:tag name="KSO_WM_DIAGRAM_VIRTUALLY_FRAME" val="{&quot;height&quot;:431.7,&quot;left&quot;:39.6,&quot;top&quot;:95.55,&quot;width&quot;:882.75}"/>
</p:tagLst>
</file>

<file path=ppt/tags/tag97.xml><?xml version="1.0" encoding="utf-8"?>
<p:tagLst xmlns:p="http://schemas.openxmlformats.org/presentationml/2006/main">
  <p:tag name="KSO_WM_DIAGRAM_VIRTUALLY_FRAME" val="{&quot;height&quot;:431.7,&quot;left&quot;:39.6,&quot;top&quot;:95.55,&quot;width&quot;:882.75}"/>
</p:tagLst>
</file>

<file path=ppt/tags/tag98.xml><?xml version="1.0" encoding="utf-8"?>
<p:tagLst xmlns:p="http://schemas.openxmlformats.org/presentationml/2006/main">
  <p:tag name="KSO_WM_DIAGRAM_VIRTUALLY_FRAME" val="{&quot;height&quot;:431.7,&quot;left&quot;:39.6,&quot;top&quot;:95.55,&quot;width&quot;:882.75}"/>
</p:tagLst>
</file>

<file path=ppt/tags/tag99.xml><?xml version="1.0" encoding="utf-8"?>
<p:tagLst xmlns:p="http://schemas.openxmlformats.org/presentationml/2006/main">
  <p:tag name="KSO_WM_DIAGRAM_VIRTUALLY_FRAME" val="{&quot;height&quot;:431.7,&quot;left&quot;:39.6,&quot;top&quot;:95.55,&quot;width&quot;:882.75}"/>
</p:tagLst>
</file>

<file path=ppt/tags/tag100.xml><?xml version="1.0" encoding="utf-8"?>
<p:tagLst xmlns:p="http://schemas.openxmlformats.org/presentationml/2006/main">
  <p:tag name="KSO_WM_DIAGRAM_VIRTUALLY_FRAME" val="{&quot;height&quot;:431.7,&quot;left&quot;:39.6,&quot;top&quot;:95.55,&quot;width&quot;:882.75}"/>
</p:tagLst>
</file>

<file path=ppt/tags/tag101.xml><?xml version="1.0" encoding="utf-8"?>
<p:tagLst xmlns:p="http://schemas.openxmlformats.org/presentationml/2006/main">
  <p:tag name="KSO_WM_DIAGRAM_VIRTUALLY_FRAME" val="{&quot;height&quot;:431.7,&quot;left&quot;:39.6,&quot;top&quot;:95.55,&quot;width&quot;:882.75}"/>
</p:tagLst>
</file>

<file path=ppt/tags/tag102.xml><?xml version="1.0" encoding="utf-8"?>
<p:tagLst xmlns:p="http://schemas.openxmlformats.org/presentationml/2006/main">
  <p:tag name="KSO_WM_DIAGRAM_VIRTUALLY_FRAME" val="{&quot;height&quot;:431.7,&quot;left&quot;:39.6,&quot;top&quot;:95.55,&quot;width&quot;:882.75}"/>
</p:tagLst>
</file>

<file path=ppt/tags/tag103.xml><?xml version="1.0" encoding="utf-8"?>
<p:tagLst xmlns:p="http://schemas.openxmlformats.org/presentationml/2006/main">
  <p:tag name="KSO_WM_DIAGRAM_VIRTUALLY_FRAME" val="{&quot;height&quot;:431.7,&quot;left&quot;:39.6,&quot;top&quot;:95.55,&quot;width&quot;:882.75}"/>
</p:tagLst>
</file>

<file path=ppt/tags/tag104.xml><?xml version="1.0" encoding="utf-8"?>
<p:tagLst xmlns:p="http://schemas.openxmlformats.org/presentationml/2006/main">
  <p:tag name="KSO_WM_DIAGRAM_VIRTUALLY_FRAME" val="{&quot;height&quot;:431.7,&quot;left&quot;:39.6,&quot;top&quot;:95.55,&quot;width&quot;:882.75}"/>
  <p:tag name="KSO_WM_BEAUTIFY_FLAG" val=""/>
</p:tagLst>
</file>

<file path=ppt/tags/tag105.xml><?xml version="1.0" encoding="utf-8"?>
<p:tagLst xmlns:p="http://schemas.openxmlformats.org/presentationml/2006/main">
  <p:tag name="KSO_WM_DIAGRAM_VIRTUALLY_FRAME" val="{&quot;height&quot;:431.7,&quot;left&quot;:39.6,&quot;top&quot;:95.55,&quot;width&quot;:882.75}"/>
  <p:tag name="KSO_WM_BEAUTIFY_FLAG" val=""/>
</p:tagLst>
</file>

<file path=ppt/tags/tag106.xml><?xml version="1.0" encoding="utf-8"?>
<p:tagLst xmlns:p="http://schemas.openxmlformats.org/presentationml/2006/main">
  <p:tag name="KSO_WM_DIAGRAM_VIRTUALLY_FRAME" val="{&quot;height&quot;:431.7,&quot;left&quot;:39.6,&quot;top&quot;:95.55,&quot;width&quot;:882.75}"/>
  <p:tag name="KSO_WM_BEAUTIFY_FLAG" val=""/>
</p:tagLst>
</file>

<file path=ppt/tags/tag107.xml><?xml version="1.0" encoding="utf-8"?>
<p:tagLst xmlns:p="http://schemas.openxmlformats.org/presentationml/2006/main">
  <p:tag name="KSO_WM_DIAGRAM_VIRTUALLY_FRAME" val="{&quot;height&quot;:431.7,&quot;left&quot;:39.6,&quot;top&quot;:95.55,&quot;width&quot;:882.75}"/>
  <p:tag name="KSO_WM_BEAUTIFY_FLAG" val=""/>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2"/>
  <p:tag name="KSO_WM_UNIT_ID" val="diagram20231320_3*l_h_i*1_3_2"/>
  <p:tag name="KSO_WM_TEMPLATE_CATEGORY" val="diagram"/>
  <p:tag name="KSO_WM_TEMPLATE_INDEX" val="20231320"/>
  <p:tag name="KSO_WM_UNIT_LAYERLEVEL" val="1_1_1"/>
  <p:tag name="KSO_WM_TAG_VERSION" val="3.0"/>
  <p:tag name="KSO_WM_BEAUTIFY_FLAG" val=""/>
  <p:tag name="KSO_WM_DIAGRAM_VERSION" val="3"/>
  <p:tag name="KSO_WM_DIAGRAM_COLOR_TEXT_CAN_REMOVE" val="n"/>
  <p:tag name="KSO_WM_UNIT_FILL_FORE_SCHEMECOLOR_INDEX" val="7"/>
  <p:tag name="KSO_WM_DIAGRAM_MAX_ITEMCNT" val="6"/>
  <p:tag name="KSO_WM_DIAGRAM_MIN_ITEMCNT" val="2"/>
  <p:tag name="KSO_WM_DIAGRAM_VIRTUALLY_FRAME" val="{&quot;height&quot;:340.55,&quot;left&quot;:-114.42641732283464,&quot;top&quot;:103.65,&quot;width&quot;:855.0528346456692}"/>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2"/>
  <p:tag name="KSO_WM_UNIT_ID" val="diagram20231320_3*l_h_i*1_2_2"/>
  <p:tag name="KSO_WM_TEMPLATE_CATEGORY" val="diagram"/>
  <p:tag name="KSO_WM_TEMPLATE_INDEX" val="20231320"/>
  <p:tag name="KSO_WM_UNIT_LAYERLEVEL" val="1_1_1"/>
  <p:tag name="KSO_WM_TAG_VERSION" val="3.0"/>
  <p:tag name="KSO_WM_BEAUTIFY_FLAG" val=""/>
  <p:tag name="KSO_WM_DIAGRAM_VERSION" val="3"/>
  <p:tag name="KSO_WM_DIAGRAM_COLOR_TEXT_CAN_REMOVE" val="n"/>
  <p:tag name="KSO_WM_UNIT_FILL_FORE_SCHEMECOLOR_INDEX" val="6"/>
  <p:tag name="KSO_WM_DIAGRAM_MAX_ITEMCNT" val="6"/>
  <p:tag name="KSO_WM_DIAGRAM_MIN_ITEMCNT" val="2"/>
  <p:tag name="KSO_WM_DIAGRAM_VIRTUALLY_FRAME" val="{&quot;height&quot;:340.55,&quot;left&quot;:-114.42641732283464,&quot;top&quot;:103.65,&quot;width&quot;:855.0528346456692}"/>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2"/>
  <p:tag name="KSO_WM_UNIT_ID" val="diagram20231320_3*l_h_i*1_1_2"/>
  <p:tag name="KSO_WM_TEMPLATE_CATEGORY" val="diagram"/>
  <p:tag name="KSO_WM_TEMPLATE_INDEX" val="20231320"/>
  <p:tag name="KSO_WM_UNIT_LAYERLEVEL" val="1_1_1"/>
  <p:tag name="KSO_WM_TAG_VERSION" val="3.0"/>
  <p:tag name="KSO_WM_BEAUTIFY_FLAG" val=""/>
  <p:tag name="KSO_WM_DIAGRAM_VERSION" val="3"/>
  <p:tag name="KSO_WM_DIAGRAM_COLOR_TEXT_CAN_REMOVE" val="n"/>
  <p:tag name="KSO_WM_UNIT_FILL_FORE_SCHEMECOLOR_INDEX" val="5"/>
  <p:tag name="KSO_WM_DIAGRAM_MAX_ITEMCNT" val="6"/>
  <p:tag name="KSO_WM_DIAGRAM_MIN_ITEMCNT" val="2"/>
  <p:tag name="KSO_WM_DIAGRAM_VIRTUALLY_FRAME" val="{&quot;height&quot;:340.55,&quot;left&quot;:-114.42641732283464,&quot;top&quot;:103.65,&quot;width&quot;:855.0528346456692}"/>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Lst>
</file>

<file path=ppt/tags/tag111.xml><?xml version="1.0" encoding="utf-8"?>
<p:tagLst xmlns:p="http://schemas.openxmlformats.org/presentationml/2006/main">
  <p:tag name="KSO_WM_DIAGRAM_VIRTUALLY_FRAME" val="{&quot;height&quot;:340.55,&quot;left&quot;:-114.42641732283464,&quot;top&quot;:103.65,&quot;width&quot;:855.0528346456692}"/>
</p:tagLst>
</file>

<file path=ppt/tags/tag112.xml><?xml version="1.0" encoding="utf-8"?>
<p:tagLst xmlns:p="http://schemas.openxmlformats.org/presentationml/2006/main">
  <p:tag name="KSO_WM_DIAGRAM_VIRTUALLY_FRAME" val="{&quot;height&quot;:340.55,&quot;left&quot;:-114.42641732283464,&quot;top&quot;:103.65,&quot;width&quot;:855.0528346456692}"/>
</p:tagLst>
</file>

<file path=ppt/tags/tag113.xml><?xml version="1.0" encoding="utf-8"?>
<p:tagLst xmlns:p="http://schemas.openxmlformats.org/presentationml/2006/main">
  <p:tag name="KSO_WM_DIAGRAM_VIRTUALLY_FRAME" val="{&quot;height&quot;:340.55,&quot;left&quot;:-114.42641732283464,&quot;top&quot;:103.65,&quot;width&quot;:855.0528346456692}"/>
</p:tagLst>
</file>

<file path=ppt/tags/tag114.xml><?xml version="1.0" encoding="utf-8"?>
<p:tagLst xmlns:p="http://schemas.openxmlformats.org/presentationml/2006/main">
  <p:tag name="KSO_WM_DIAGRAM_VIRTUALLY_FRAME" val="{&quot;height&quot;:340.55,&quot;left&quot;:-114.42641732283464,&quot;top&quot;:103.65,&quot;width&quot;:855.0528346456692}"/>
</p:tagLst>
</file>

<file path=ppt/tags/tag115.xml><?xml version="1.0" encoding="utf-8"?>
<p:tagLst xmlns:p="http://schemas.openxmlformats.org/presentationml/2006/main">
  <p:tag name="KSO_WM_DIAGRAM_VIRTUALLY_FRAME" val="{&quot;height&quot;:340.55,&quot;left&quot;:-114.42641732283464,&quot;top&quot;:103.65,&quot;width&quot;:855.0528346456692}"/>
</p:tagLst>
</file>

<file path=ppt/tags/tag116.xml><?xml version="1.0" encoding="utf-8"?>
<p:tagLst xmlns:p="http://schemas.openxmlformats.org/presentationml/2006/main">
  <p:tag name="KSO_WM_DIAGRAM_VIRTUALLY_FRAME" val="{&quot;height&quot;:340.55,&quot;left&quot;:-114.42641732283464,&quot;top&quot;:103.65,&quot;width&quot;:855.0528346456692}"/>
</p:tagLst>
</file>

<file path=ppt/tags/tag117.xml><?xml version="1.0" encoding="utf-8"?>
<p:tagLst xmlns:p="http://schemas.openxmlformats.org/presentationml/2006/main">
  <p:tag name="KSO_WM_DIAGRAM_VIRTUALLY_FRAME" val="{&quot;height&quot;:340.55,&quot;left&quot;:-114.42641732283464,&quot;top&quot;:103.65,&quot;width&quot;:855.0528346456692}"/>
</p:tagLst>
</file>

<file path=ppt/tags/tag118.xml><?xml version="1.0" encoding="utf-8"?>
<p:tagLst xmlns:p="http://schemas.openxmlformats.org/presentationml/2006/main">
  <p:tag name="KSO_WM_DIAGRAM_VIRTUALLY_FRAME" val="{&quot;height&quot;:340.55,&quot;left&quot;:-114.42641732283464,&quot;top&quot;:103.65,&quot;width&quot;:855.0528346456692}"/>
</p:tagLst>
</file>

<file path=ppt/tags/tag119.xml><?xml version="1.0" encoding="utf-8"?>
<p:tagLst xmlns:p="http://schemas.openxmlformats.org/presentationml/2006/main">
  <p:tag name="KSO_WM_DIAGRAM_VIRTUALLY_FRAME" val="{&quot;height&quot;:340.55,&quot;left&quot;:-114.42641732283464,&quot;top&quot;:103.65,&quot;width&quot;:855.0528346456692}"/>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Lst>
</file>

<file path=ppt/tags/tag126.xml><?xml version="1.0" encoding="utf-8"?>
<p:tagLst xmlns:p="http://schemas.openxmlformats.org/presentationml/2006/main">
  <p:tag name="KSO_WM_BEAUTIFY_FLAG" val=""/>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19</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Wingdings</vt:lpstr>
      <vt:lpstr>Calibri Light</vt:lpstr>
      <vt:lpstr>黑体</vt:lpstr>
      <vt:lpstr>MiSans Heavy</vt:lpstr>
      <vt:lpstr>Office Theme</vt:lpstr>
      <vt:lpstr>智能家居产品的分类</vt:lpstr>
      <vt:lpstr>目   录</vt:lpstr>
      <vt:lpstr>第1章 智能家居产品的概述</vt:lpstr>
      <vt:lpstr> </vt:lpstr>
      <vt:lpstr>智能家居产品的发展历程</vt:lpstr>
      <vt:lpstr>智能家居产品的应用场景</vt:lpstr>
      <vt:lpstr>智能家居产品的优势</vt:lpstr>
      <vt:lpstr>结语</vt:lpstr>
      <vt:lpstr>第2章 智能家居产品的分类</vt:lpstr>
      <vt:lpstr>智能灯具</vt:lpstr>
      <vt:lpstr>智能灯具</vt:lpstr>
      <vt:lpstr>智能门锁</vt:lpstr>
      <vt:lpstr>智能监控摄像头</vt:lpstr>
      <vt:lpstr> </vt:lpstr>
      <vt:lpstr>第三章 智能家居产品的未来发展</vt:lpstr>
      <vt:lpstr> </vt:lpstr>
      <vt:lpstr>物联网和智能家居的融合</vt:lpstr>
      <vt:lpstr>生活方式与智能家居的结合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2024-09-27T07:13:26.086</cp:lastPrinted>
  <dcterms:created xsi:type="dcterms:W3CDTF">2024-09-26T23:13:26Z</dcterms:created>
  <dcterms:modified xsi:type="dcterms:W3CDTF">2024-09-26T23:13:28Z</dcterms:modified>
</cp:coreProperties>
</file>