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74D63D-F164-4B5B-8C88-4BF00CF8E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1FCE9C-BB23-4D15-AEDF-F7D57F408D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B9BD05-F136-4C74-A02A-411C1027B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93EA3C-FBBC-4C54-B8C0-E7AD6FC9F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0C2266-74A3-4E80-9E39-E2C5E07B20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0A5833-53B2-4092-947D-A426F59D7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1C0BEF-4616-40F9-8215-CF1ACC460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F2F337-CA36-4C37-A176-9F032496A6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595941-39B4-4FAD-B1D8-1907F47C5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487BEB-7FC2-450B-A882-B57E53465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C669EF-6322-460A-BAE9-D8A920DB2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11601300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婚姻法6：离婚相关法律规定及案例分析\n## 1.婚姻法6：离婚法律规定的概述\n### 1.1婚姻法6的立法背景及意义\n### 1.2婚姻法6的核心内容及原则\n### 1.3婚姻法6在离婚案件中的实际应用\n## 2.离婚的条件及程序\n### 2.1离婚的法定条件及程序\n### 2.2离婚的协议条件及程序\n### 2.3特殊人群的离婚问题及处理\n## 3.离婚后的财产分割与子女抚养\n### 3.1离婚后的财产分割原则及方法\n### 3.2离婚后的子女抚养权归属及抚养费支付\n### 3.3离婚后的子女探望权及保护\n## 4.离婚诉讼中的法律问题及解决途径\n### 4.1离婚诉讼中的常见问题及法律风险\n### 4.2离婚诉讼中的证据收集与举证责任\n### 4.3离婚诉讼中的调解与和解技巧\n## 5.离婚案件中的家庭暴力及保护措施\n### 5.1家庭暴力在离婚案件中的现状及影响\n### 5.2家庭暴力受害者的法律保护及救济途径\n### 5.3预防和制止家庭暴力的综合措施及政策建议\n## 6.离婚案件中的赡养费及扶养费问题\n### 6.1赡养费及扶养费的定义及适用范围\n### 6.2赡养费及扶养费的计算标准及支付方式\n### 6.3赡养费及扶养费的变更及终止条件\n## 7.离婚案件的执行及司法实践\n### 7.1离婚案件执行的申请及受理程序\n### 7.2离婚案件执行中的难点及解决方法\n### 7.3离婚案件执行的司法实践及经验总结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700"/>
              <a:t>婚姻法6：离婚相关法律规定及案例分析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婚姻法6：离婚法律规定的概述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婚姻法6的立法背景及意义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立法背景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随着社会观念的变化，离婚率逐年上升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婚姻家庭关系中的矛盾日益复杂化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离婚后财产分割、子女抚养等问题亟待解决</a:t>
                </a:r>
                <a:endParaRPr/>
              </a:p>
            </p:txBody>
          </p:sp>
          <p:pic>
            <p:nvPicPr>
              <p:cNvPr id="2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立法意义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规范离婚程序，保障当事人合法权益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平衡夫妻双方权益，维护家庭和谐稳定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有助于解决婚姻家庭纠纷，促进社会公平正义</a:t>
                </a:r>
                <a:endParaRPr/>
              </a:p>
            </p:txBody>
          </p:sp>
          <p:pic>
            <p:nvPicPr>
              <p:cNvPr id="26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核心内容</a:t>
                </a:r>
                <a:endParaRPr/>
              </a:p>
            </p:txBody>
          </p:sp>
          <p:sp>
            <p:nvSpPr>
              <p:cNvPr id="27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规定离婚的法定条件及程序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规定离婚后的财产分割、子女抚养等问题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规定离婚诉讼中的法律问题及解决途径</a:t>
                </a:r>
                <a:endParaRPr/>
              </a:p>
            </p:txBody>
          </p:sp>
          <p:sp>
            <p:nvSpPr>
              <p:cNvPr id="28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原则</a:t>
                </a:r>
                <a:endParaRPr/>
              </a:p>
            </p:txBody>
          </p:sp>
          <p:sp>
            <p:nvSpPr>
              <p:cNvPr id="28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平等原则：男女双方在离婚过程中享有平等权利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自愿原则：离婚应当遵循双方自愿原则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照顾子女利益原则：离婚过程中应保障子女权益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财产权益保护原则：离婚过程中应保障双方财产权益</a:t>
                </a:r>
                <a:endParaRPr/>
              </a:p>
            </p:txBody>
          </p:sp>
          <p:sp>
            <p:nvSpPr>
              <p:cNvPr id="28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婚姻法6的核心内容及原则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婚姻法6在离婚案件中的实际应用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95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9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离婚条件的适用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判断夫妻感情是否确已破裂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审查离婚原因及过错责任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确认双方是否已达成协议</a:t>
                </a:r>
                <a:endParaRPr/>
              </a:p>
            </p:txBody>
          </p:sp>
          <p:pic>
            <p:nvPicPr>
              <p:cNvPr id="29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00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30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财产分割的执行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划分夫妻共同财产及个人财产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评估财产价值及分割比例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处理债务承担及经济帮助问题</a:t>
                </a:r>
                <a:endParaRPr/>
              </a:p>
            </p:txBody>
          </p:sp>
          <p:pic>
            <p:nvPicPr>
              <p:cNvPr id="30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05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30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子女抚养问题的处理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确定子女抚养权归属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计算抚养费支付标准及方式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安排子女探望及保护事项</a:t>
                </a:r>
                <a:endParaRPr/>
              </a:p>
            </p:txBody>
          </p:sp>
          <p:pic>
            <p:nvPicPr>
              <p:cNvPr id="30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1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离婚的条件及程序</a:t>
            </a:r>
            <a:endParaRPr/>
          </a:p>
        </p:txBody>
      </p:sp>
      <p:sp>
        <p:nvSpPr>
          <p:cNvPr id="31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3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314" name="Tencent"/>
          <p:cNvCxnSpPr/>
          <p:nvPr/>
        </p:nvCxnSpPr>
        <p:spPr>
          <a:xfrm flipH="1">
            <a:off x="7188206" y="0"/>
            <a:ext cx="0" cy="6858000"/>
          </a:xfrm>
          <a:prstGeom prst="line">
            <a:avLst/>
          </a:prstGeom>
          <a:ln w="31750" cap="sq">
            <a:solidFill>
              <a:schemeClr val="accent1">
                <a:alpha val="20000"/>
              </a:schemeClr>
            </a:solidFill>
            <a:head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1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387465" y="1615393"/>
            <a:ext cx="3412534" cy="4831976"/>
            <a:chOff x="7387465" y="1615393"/>
            <a:chExt cx="3412534" cy="4831976"/>
          </a:xfrm>
        </p:grpSpPr>
        <p:grpSp>
          <p:nvGrpSpPr>
            <p:cNvPr id="316" name=""/>
            <p:cNvGrpSpPr/>
            <p:nvPr/>
          </p:nvGrpSpPr>
          <p:grpSpPr>
            <a:xfrm>
              <a:off x="7387465" y="1615393"/>
              <a:ext cx="3412534" cy="1950045"/>
              <a:chOff x="7387465" y="1615393"/>
              <a:chExt cx="3412534" cy="1950045"/>
            </a:xfrm>
          </p:grpSpPr>
          <p:sp>
            <p:nvSpPr>
              <p:cNvPr id="3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387466" y="1615393"/>
                <a:ext cx="3412528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法定条件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387465" y="2015503"/>
                <a:ext cx="3412534" cy="154993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夫妻感情确已破裂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重婚或有配偶者与他人同居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实施家庭暴力或虐待、遗弃家庭成员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有赌博、吸毒等恶习屡教不改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因感情不和分居满二年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其他导致夫妻感情破裂的重大事由</a:t>
                </a:r>
                <a:endParaRPr/>
              </a:p>
            </p:txBody>
          </p:sp>
        </p:grpSp>
        <p:grpSp>
          <p:nvGrpSpPr>
            <p:cNvPr id="319" name=""/>
            <p:cNvGrpSpPr/>
            <p:nvPr/>
          </p:nvGrpSpPr>
          <p:grpSpPr>
            <a:xfrm>
              <a:off x="7387465" y="4497324"/>
              <a:ext cx="3412534" cy="1950045"/>
              <a:chOff x="7387465" y="4497324"/>
              <a:chExt cx="3412534" cy="1950045"/>
            </a:xfrm>
          </p:grpSpPr>
          <p:sp>
            <p:nvSpPr>
              <p:cNvPr id="3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387466" y="4497324"/>
                <a:ext cx="3412528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程序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387465" y="4897434"/>
                <a:ext cx="3412534" cy="154993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双方当事人自愿离婚，签订书面离婚协议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申请离婚登记，提交相关证件和材料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经过离婚冷静期，双方再次确认离婚意愿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登记机关审查并发放离婚证</a:t>
                </a:r>
                <a:endParaRPr/>
              </a:p>
            </p:txBody>
          </p:sp>
        </p:grpSp>
      </p:grpSp>
      <p:sp>
        <p:nvSpPr>
          <p:cNvPr id="322" name="椭圆 5"/>
          <p:cNvSpPr>
            <a:spLocks noChangeAspect="1"/>
          </p:cNvSpPr>
          <p:nvPr/>
        </p:nvSpPr>
        <p:spPr>
          <a:xfrm>
            <a:off x="7098206" y="1749805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323" name="椭圆 9"/>
          <p:cNvSpPr>
            <a:spLocks noChangeAspect="1"/>
          </p:cNvSpPr>
          <p:nvPr/>
        </p:nvSpPr>
        <p:spPr>
          <a:xfrm>
            <a:off x="7098206" y="4625959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3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543566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离婚的法定条件及程序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离婚的协议条件及程序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2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2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协议条件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双方当事人自愿达成离婚协议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协议内容符合法律规定，不损害第三方权益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双方对子女抚养、财产分割等问题达成一致意见</a:t>
                </a:r>
                <a:endParaRPr/>
              </a:p>
            </p:txBody>
          </p:sp>
          <p:pic>
            <p:nvPicPr>
              <p:cNvPr id="33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3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3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程序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双方当事人签订书面离婚协议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双方当事人携带证件和材料，申请离婚登记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登记机关审查离婚协议，发放离婚证</a:t>
                </a:r>
                <a:endParaRPr/>
              </a:p>
            </p:txBody>
          </p:sp>
          <p:pic>
            <p:nvPicPr>
              <p:cNvPr id="33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3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4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4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4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特殊情况</a:t>
                </a:r>
                <a:endParaRPr/>
              </a:p>
            </p:txBody>
          </p:sp>
          <p:sp>
            <p:nvSpPr>
              <p:cNvPr id="34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精神病患者的离婚问题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服刑人员的离婚问题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老年人离婚问题</a:t>
                </a:r>
                <a:endParaRPr/>
              </a:p>
            </p:txBody>
          </p:sp>
          <p:sp>
            <p:nvSpPr>
              <p:cNvPr id="34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4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处理方式</a:t>
                </a:r>
                <a:endParaRPr/>
              </a:p>
            </p:txBody>
          </p:sp>
          <p:sp>
            <p:nvSpPr>
              <p:cNvPr id="35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对于精神病患者，应判断其离婚意愿是否真实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对于服刑人员，可由其委托代理人代为办理离婚手续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对于老年人，应充分保障其合法权益，尊重其意愿</a:t>
                </a:r>
                <a:endParaRPr/>
              </a:p>
            </p:txBody>
          </p:sp>
          <p:sp>
            <p:nvSpPr>
              <p:cNvPr id="35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特殊人群的离婚问题及处理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离婚后的财产分割与子女抚养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离婚后的财产分割原则及方法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分割原则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平等原则：男女双方在财产分割中享有平等权利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照顾子女利益原则：保障子女在财产分割中的权益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财产权益保护原则：保护夫妻双方的财产权益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分割方法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划分夫妻共同财产及个人财产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评估财产价值及分割比例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处理债务承担及经济帮助问题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抚养权归属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考虑子女的年龄、性别、健康状况等因素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考虑双方父母的经济状况、抚养能力等因素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考虑子女意愿及双方协商一致意见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抚养费支付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根据子女的实际需要及双方经济状况确定支付标准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支付方式可以是一次性支付，也可以是分期支付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支付期限可根据子女年龄、教育等情况确定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离婚后的子女抚养权归属及抚养费支付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离婚后的子女探望权及保护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探望权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离婚后，不直接抚养子女的一方享有探望权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双方可协商探望时间、地点、方式等事项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子女成年后，探望权自动消失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保护措施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防止一方恶意侵犯另一方探望权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保障子女在探望过程中的安全及身心健康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对侵犯探望权的行为，依法追究法律责任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离婚诉讼中的法律问题及解决途径</a:t>
            </a:r>
            <a:endParaRPr/>
          </a:p>
        </p:txBody>
      </p:sp>
      <p:sp>
        <p:nvSpPr>
          <p:cNvPr id="5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5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5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6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6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常见问题</a:t>
                </a:r>
                <a:endParaRPr/>
              </a:p>
            </p:txBody>
          </p:sp>
          <p:sp>
            <p:nvSpPr>
              <p:cNvPr id="6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离婚原因及过错责任的认定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财产分割及子女抚养问题的处理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赡养费及扶养费问题的处理</a:t>
                </a:r>
                <a:endParaRPr/>
              </a:p>
            </p:txBody>
          </p:sp>
          <p:sp>
            <p:nvSpPr>
              <p:cNvPr id="6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6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6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法律风险</a:t>
                </a:r>
                <a:endParaRPr/>
              </a:p>
            </p:txBody>
          </p:sp>
          <p:sp>
            <p:nvSpPr>
              <p:cNvPr id="6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证据不足导致诉讼请求无法得到支持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程序违法导致诉讼结果无效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侵权行为导致法律责任承担</a:t>
                </a:r>
                <a:endParaRPr/>
              </a:p>
            </p:txBody>
          </p:sp>
          <p:sp>
            <p:nvSpPr>
              <p:cNvPr id="7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离婚诉讼中的常见问题及法律风险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https://d.book118.com/398116013005006040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婚姻法6：离婚相关法律规定及案例分析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2024-09-18T03:07:52.562</cp:lastPrinted>
  <dcterms:created xsi:type="dcterms:W3CDTF">2024-09-17T19:07:52Z</dcterms:created>
  <dcterms:modified xsi:type="dcterms:W3CDTF">2024-09-17T19:07:54Z</dcterms:modified>
</cp:coreProperties>
</file>