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8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4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62097-3833-43B5-9B5C-B2DFD327A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5C876-70A7-4F20-83C0-6D557C93A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89163-B047-4FAF-9AEA-AFE4D44BA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D22BA-D2F1-4144-B477-7E26E4492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7103E9-ED55-4EC8-B02F-A89EBFED6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D689A8-7272-4522-8895-C99105EBC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CDA1B5-93B5-4B59-B9E9-C805D7A1D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5A7DC4-4324-40D4-A153-1DC3E2FD5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6A6C2-FA9E-421F-A5B0-A0AD39402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F1111-DA27-4D59-9A9D-A820A7DB9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DA4AE-728C-40D0-9A61-2DF93AF6D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2"/>
        </a:solidFill>
        <a:effectLst/>
      </p:bgPr>
    </p:bg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0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273300" y="1901190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95960" y="1245235"/>
            <a:ext cx="10800080" cy="493141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4" name="任意多边形 13"/>
          <p:cNvSpPr/>
          <p:nvPr userDrawn="1"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6" name="标题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 smtClean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66495" y="1793240"/>
            <a:ext cx="1375410" cy="360489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6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8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0" y="1245235"/>
            <a:ext cx="509524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95960" y="1245235"/>
            <a:ext cx="508889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任意多边形 13"/>
          <p:cNvSpPr/>
          <p:nvPr userDrawn="1"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标题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 smtClean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065" y="1671955"/>
            <a:ext cx="5260975" cy="45046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065" y="1247140"/>
            <a:ext cx="5260975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95325" y="1671955"/>
            <a:ext cx="5255260" cy="45046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95325" y="1247140"/>
            <a:ext cx="525526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 10"/>
          <p:cNvSpPr/>
          <p:nvPr userDrawn="1"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 6"/>
          <p:cNvSpPr/>
          <p:nvPr userDrawn="1"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8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95960" y="1244600"/>
            <a:ext cx="10800080" cy="493268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任意多边形 13"/>
          <p:cNvSpPr/>
          <p:nvPr userDrawn="1"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任意多边形 7"/>
          <p:cNvSpPr/>
          <p:nvPr userDrawn="1"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95960" y="1216660"/>
            <a:ext cx="10800080" cy="4769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lt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bg>
      <p:bgPr>
        <a:solidFill>
          <a:schemeClr val="bg2"/>
        </a:solidFill>
        <a:effectLst/>
      </p:bgPr>
    </p:bg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任意多边形 22"/>
          <p:cNvSpPr/>
          <p:nvPr userDrawn="1"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23"/>
          <p:cNvSpPr/>
          <p:nvPr userDrawn="1"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0" name="任意多边形 25"/>
          <p:cNvSpPr/>
          <p:nvPr userDrawn="1"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2" name="圆角矩形 29"/>
          <p:cNvSpPr/>
          <p:nvPr userDrawn="1"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 userDrawn="1"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 userDrawn="1"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 userDrawn="1"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4" name="椭圆 36"/>
          <p:cNvSpPr/>
          <p:nvPr userDrawn="1">
            <p:custDataLst>
              <p:tags r:id="rId8"/>
            </p:custDataLst>
          </p:nvPr>
        </p:nvSpPr>
        <p:spPr>
          <a:xfrm>
            <a:off x="10016490" y="443420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6" name="椭圆 37"/>
          <p:cNvSpPr/>
          <p:nvPr userDrawn="1">
            <p:custDataLst>
              <p:tags r:id="rId9"/>
            </p:custDataLst>
          </p:nvPr>
        </p:nvSpPr>
        <p:spPr>
          <a:xfrm>
            <a:off x="10123170" y="454088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向下箭头"/>
          <p:cNvSpPr/>
          <p:nvPr userDrawn="1">
            <p:custDataLst>
              <p:tags r:id="rId10"/>
            </p:custDataLst>
          </p:nvPr>
        </p:nvSpPr>
        <p:spPr>
          <a:xfrm>
            <a:off x="10227310" y="463359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任意多边形 43"/>
          <p:cNvSpPr/>
          <p:nvPr userDrawn="1"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2408555" y="4432935"/>
            <a:ext cx="7423150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901190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任意多边形 6"/>
          <p:cNvSpPr/>
          <p:nvPr userDrawn="1"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6000" y="1236980"/>
            <a:ext cx="10800000" cy="49396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884" r:id="rId2"/>
    <p:sldLayoutId id="2147497885" r:id="rId3"/>
    <p:sldLayoutId id="2147497886" r:id="rId4"/>
    <p:sldLayoutId id="2147497887" r:id="rId5"/>
    <p:sldLayoutId id="2147497888" r:id="rId6"/>
    <p:sldLayoutId id="2147497889" r:id="rId7"/>
    <p:sldLayoutId id="2147497890" r:id="rId8"/>
    <p:sldLayoutId id="2147497891" r:id="rId9"/>
    <p:sldLayoutId id="2147497892" r:id="rId10"/>
    <p:sldLayoutId id="214749789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26" Type="http://schemas.openxmlformats.org/officeDocument/2006/relationships/tags" Target="../tags/tag158.xml" /><Relationship Id="rId27" Type="http://schemas.openxmlformats.org/officeDocument/2006/relationships/tags" Target="../tags/tag159.xml" /><Relationship Id="rId28" Type="http://schemas.openxmlformats.org/officeDocument/2006/relationships/tags" Target="../tags/tag160.xml" /><Relationship Id="rId29" Type="http://schemas.openxmlformats.org/officeDocument/2006/relationships/tags" Target="../tags/tag161.xml" /><Relationship Id="rId3" Type="http://schemas.openxmlformats.org/officeDocument/2006/relationships/tags" Target="../tags/tag135.xml" /><Relationship Id="rId30" Type="http://schemas.openxmlformats.org/officeDocument/2006/relationships/tags" Target="../tags/tag162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3.xml" /><Relationship Id="rId30" Type="http://schemas.openxmlformats.org/officeDocument/2006/relationships/tags" Target="../tags/tag240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2510305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汇报人：XXX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安全生产管理回顾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0" name="圆角矩形 1"/>
          <p:cNvSpPr/>
          <p:nvPr>
            <p:custDataLst>
              <p:tags r:id="rId4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5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6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安全生产管理历程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圆角矩形 7"/>
          <p:cNvSpPr/>
          <p:nvPr>
            <p:custDataLst>
              <p:tags r:id="rId7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8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9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安全生产管理政策法规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圆角矩形 9"/>
          <p:cNvSpPr/>
          <p:nvPr>
            <p:custDataLst>
              <p:tags r:id="rId10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11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6" name="标题"/>
          <p:cNvSpPr txBox="1"/>
          <p:nvPr>
            <p:custDataLst>
              <p:tags r:id="rId12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安全生产管理技术与方法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8" name="圆角矩形 16"/>
          <p:cNvSpPr/>
          <p:nvPr>
            <p:custDataLst>
              <p:tags r:id="rId13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0" name="序号"/>
          <p:cNvSpPr txBox="1"/>
          <p:nvPr>
            <p:custDataLst>
              <p:tags r:id="rId14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2" name="标题"/>
          <p:cNvSpPr txBox="1"/>
          <p:nvPr>
            <p:custDataLst>
              <p:tags r:id="rId15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安全生产管理成效与问题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4" name="圆角矩形 20"/>
          <p:cNvSpPr/>
          <p:nvPr>
            <p:custDataLst>
              <p:tags r:id="rId16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6" name="序号"/>
          <p:cNvSpPr txBox="1"/>
          <p:nvPr>
            <p:custDataLst>
              <p:tags r:id="rId17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8" name="标题"/>
          <p:cNvSpPr txBox="1"/>
          <p:nvPr>
            <p:custDataLst>
              <p:tags r:id="rId18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安全生产管理未来展望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2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安全生产管理历程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安全生产管理的发展历程</a:t>
            </a:r>
            <a:endParaRPr lang="zh-CN" altLang="en-US"/>
          </a:p>
        </p:txBody>
      </p:sp>
      <p:sp>
        <p:nvSpPr>
          <p:cNvPr id="1048984" name="矩形 3"/>
          <p:cNvSpPr/>
          <p:nvPr>
            <p:custDataLst>
              <p:tags r:id="rId2"/>
            </p:custDataLst>
          </p:nvPr>
        </p:nvSpPr>
        <p:spPr>
          <a:xfrm>
            <a:off x="1452738" y="1245235"/>
            <a:ext cx="9833935" cy="108121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13"/>
          <p:cNvSpPr/>
          <p:nvPr>
            <p:custDataLst>
              <p:tags r:id="rId3"/>
            </p:custDataLst>
          </p:nvPr>
        </p:nvSpPr>
        <p:spPr>
          <a:xfrm>
            <a:off x="905389" y="1245235"/>
            <a:ext cx="266693" cy="108121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4"/>
          <p:cNvSpPr txBox="1"/>
          <p:nvPr>
            <p:custDataLst>
              <p:tags r:id="rId4"/>
            </p:custDataLst>
          </p:nvPr>
        </p:nvSpPr>
        <p:spPr>
          <a:xfrm>
            <a:off x="1734308" y="1338653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安全生产管理初创阶段：20世纪初至70年代，重点是事故预防和安全规章制度的建设。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39"/>
          <p:cNvSpPr/>
          <p:nvPr>
            <p:custDataLst>
              <p:tags r:id="rId5"/>
            </p:custDataLst>
          </p:nvPr>
        </p:nvSpPr>
        <p:spPr>
          <a:xfrm>
            <a:off x="1452738" y="2528744"/>
            <a:ext cx="9833935" cy="108121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5"/>
          <p:cNvSpPr/>
          <p:nvPr>
            <p:custDataLst>
              <p:tags r:id="rId6"/>
            </p:custDataLst>
          </p:nvPr>
        </p:nvSpPr>
        <p:spPr>
          <a:xfrm>
            <a:off x="905389" y="2528744"/>
            <a:ext cx="266693" cy="108121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41"/>
          <p:cNvSpPr txBox="1"/>
          <p:nvPr>
            <p:custDataLst>
              <p:tags r:id="rId7"/>
            </p:custDataLst>
          </p:nvPr>
        </p:nvSpPr>
        <p:spPr>
          <a:xfrm>
            <a:off x="1734308" y="2622162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安全生产管理发展阶段：20世纪80年代，重点是职业安全健康管理体系的建立和完善。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12"/>
          <p:cNvSpPr/>
          <p:nvPr>
            <p:custDataLst>
              <p:tags r:id="rId8"/>
            </p:custDataLst>
          </p:nvPr>
        </p:nvSpPr>
        <p:spPr>
          <a:xfrm>
            <a:off x="1452738" y="3812252"/>
            <a:ext cx="9833935" cy="108121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17"/>
          <p:cNvSpPr/>
          <p:nvPr>
            <p:custDataLst>
              <p:tags r:id="rId9"/>
            </p:custDataLst>
          </p:nvPr>
        </p:nvSpPr>
        <p:spPr>
          <a:xfrm>
            <a:off x="905389" y="3812252"/>
            <a:ext cx="266693" cy="108121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19"/>
          <p:cNvSpPr txBox="1"/>
          <p:nvPr>
            <p:custDataLst>
              <p:tags r:id="rId10"/>
            </p:custDataLst>
          </p:nvPr>
        </p:nvSpPr>
        <p:spPr>
          <a:xfrm>
            <a:off x="1734308" y="3905670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安全生产管理提升阶段：20世纪90年代，重点是安全生产法律法规体系的建立和完善。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49"/>
          <p:cNvSpPr/>
          <p:nvPr>
            <p:custDataLst>
              <p:tags r:id="rId11"/>
            </p:custDataLst>
          </p:nvPr>
        </p:nvSpPr>
        <p:spPr>
          <a:xfrm>
            <a:off x="1452738" y="5095103"/>
            <a:ext cx="9833935" cy="108121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26"/>
          <p:cNvSpPr/>
          <p:nvPr>
            <p:custDataLst>
              <p:tags r:id="rId12"/>
            </p:custDataLst>
          </p:nvPr>
        </p:nvSpPr>
        <p:spPr>
          <a:xfrm>
            <a:off x="905389" y="5095103"/>
            <a:ext cx="266693" cy="108121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文本框 27"/>
          <p:cNvSpPr txBox="1"/>
          <p:nvPr>
            <p:custDataLst>
              <p:tags r:id="rId13"/>
            </p:custDataLst>
          </p:nvPr>
        </p:nvSpPr>
        <p:spPr>
          <a:xfrm>
            <a:off x="1734308" y="5188521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安全生产管理创新阶段：21世纪初至今，重点是安全生产信息化、智能化技术的应用和推广。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安全生产管理的重要事件</a:t>
            </a:r>
            <a:endParaRPr lang="zh-CN" altLang="en-US"/>
          </a:p>
        </p:txBody>
      </p:sp>
      <p:sp>
        <p:nvSpPr>
          <p:cNvPr id="1049048" name="椭圆 262"/>
          <p:cNvSpPr/>
          <p:nvPr>
            <p:custDataLst>
              <p:tags r:id="rId2"/>
            </p:custDataLst>
          </p:nvPr>
        </p:nvSpPr>
        <p:spPr>
          <a:xfrm>
            <a:off x="2473881" y="3959321"/>
            <a:ext cx="7243737" cy="189512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63"/>
          <p:cNvSpPr/>
          <p:nvPr>
            <p:custDataLst>
              <p:tags r:id="rId3"/>
            </p:custDataLst>
          </p:nvPr>
        </p:nvSpPr>
        <p:spPr>
          <a:xfrm>
            <a:off x="3312972" y="4038469"/>
            <a:ext cx="5492091" cy="16274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64"/>
          <p:cNvSpPr/>
          <p:nvPr>
            <p:custDataLst>
              <p:tags r:id="rId4"/>
            </p:custDataLst>
          </p:nvPr>
        </p:nvSpPr>
        <p:spPr>
          <a:xfrm>
            <a:off x="4098655" y="4271406"/>
            <a:ext cx="3919840" cy="11615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65"/>
          <p:cNvSpPr/>
          <p:nvPr>
            <p:custDataLst>
              <p:tags r:id="rId5"/>
            </p:custDataLst>
          </p:nvPr>
        </p:nvSpPr>
        <p:spPr>
          <a:xfrm>
            <a:off x="4762720" y="4468310"/>
            <a:ext cx="2591462" cy="76792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66"/>
          <p:cNvSpPr/>
          <p:nvPr>
            <p:custDataLst>
              <p:tags r:id="rId6"/>
            </p:custDataLst>
          </p:nvPr>
        </p:nvSpPr>
        <p:spPr>
          <a:xfrm>
            <a:off x="5443517" y="4669717"/>
            <a:ext cx="1490622" cy="441716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383" y="4596361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8" name="椭圆 268"/>
          <p:cNvSpPr/>
          <p:nvPr>
            <p:custDataLst>
              <p:tags r:id="rId8"/>
            </p:custDataLst>
          </p:nvPr>
        </p:nvSpPr>
        <p:spPr>
          <a:xfrm flipV="1">
            <a:off x="2832296" y="4412971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69"/>
          <p:cNvSpPr/>
          <p:nvPr>
            <p:custDataLst>
              <p:tags r:id="rId9"/>
            </p:custDataLst>
          </p:nvPr>
        </p:nvSpPr>
        <p:spPr>
          <a:xfrm flipV="1">
            <a:off x="2873479" y="4454797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70"/>
          <p:cNvSpPr/>
          <p:nvPr>
            <p:custDataLst>
              <p:tags r:id="rId10"/>
            </p:custDataLst>
          </p:nvPr>
        </p:nvSpPr>
        <p:spPr>
          <a:xfrm flipV="1">
            <a:off x="7763887" y="3611201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08" y="3724453"/>
            <a:ext cx="0" cy="189512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4" name="椭圆 272"/>
          <p:cNvSpPr/>
          <p:nvPr>
            <p:custDataLst>
              <p:tags r:id="rId12"/>
            </p:custDataLst>
          </p:nvPr>
        </p:nvSpPr>
        <p:spPr>
          <a:xfrm flipV="1">
            <a:off x="4045246" y="3487654"/>
            <a:ext cx="381651" cy="38164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71" y="3900765"/>
            <a:ext cx="0" cy="100138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8" y="3593184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75"/>
          <p:cNvSpPr/>
          <p:nvPr>
            <p:custDataLst>
              <p:tags r:id="rId15"/>
            </p:custDataLst>
          </p:nvPr>
        </p:nvSpPr>
        <p:spPr>
          <a:xfrm flipV="1">
            <a:off x="7027752" y="3409794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8" name="椭圆 276"/>
          <p:cNvSpPr/>
          <p:nvPr>
            <p:custDataLst>
              <p:tags r:id="rId16"/>
            </p:custDataLst>
          </p:nvPr>
        </p:nvSpPr>
        <p:spPr>
          <a:xfrm flipV="1">
            <a:off x="7068934" y="3451620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77"/>
          <p:cNvSpPr/>
          <p:nvPr>
            <p:custDataLst>
              <p:tags r:id="rId17"/>
            </p:custDataLst>
          </p:nvPr>
        </p:nvSpPr>
        <p:spPr>
          <a:xfrm flipV="1">
            <a:off x="3797508" y="4257250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30" y="4370502"/>
            <a:ext cx="0" cy="10958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79"/>
          <p:cNvSpPr/>
          <p:nvPr>
            <p:custDataLst>
              <p:tags r:id="rId19"/>
            </p:custDataLst>
          </p:nvPr>
        </p:nvSpPr>
        <p:spPr>
          <a:xfrm flipV="1">
            <a:off x="8494874" y="4489544"/>
            <a:ext cx="259969" cy="2599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69" y="4777821"/>
            <a:ext cx="0" cy="4065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81"/>
          <p:cNvSpPr/>
          <p:nvPr>
            <p:custDataLst>
              <p:tags r:id="rId21"/>
            </p:custDataLst>
          </p:nvPr>
        </p:nvSpPr>
        <p:spPr>
          <a:xfrm flipV="1">
            <a:off x="4969919" y="4796482"/>
            <a:ext cx="322019" cy="32200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14" y="5169697"/>
            <a:ext cx="0" cy="7113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图形 15"/>
          <p:cNvSpPr/>
          <p:nvPr>
            <p:custDataLst>
              <p:tags r:id="rId23"/>
            </p:custDataLst>
          </p:nvPr>
        </p:nvSpPr>
        <p:spPr>
          <a:xfrm>
            <a:off x="5036197" y="4865334"/>
            <a:ext cx="184131" cy="17941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图形 19"/>
          <p:cNvSpPr/>
          <p:nvPr>
            <p:custDataLst>
              <p:tags r:id="rId24"/>
            </p:custDataLst>
          </p:nvPr>
        </p:nvSpPr>
        <p:spPr>
          <a:xfrm>
            <a:off x="8561795" y="4562257"/>
            <a:ext cx="126103" cy="11355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图形 27"/>
          <p:cNvSpPr/>
          <p:nvPr>
            <p:custDataLst>
              <p:tags r:id="rId25"/>
            </p:custDataLst>
          </p:nvPr>
        </p:nvSpPr>
        <p:spPr>
          <a:xfrm>
            <a:off x="4146915" y="3609914"/>
            <a:ext cx="178329" cy="137154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286"/>
          <p:cNvSpPr/>
          <p:nvPr>
            <p:custDataLst>
              <p:tags r:id="rId26"/>
            </p:custDataLst>
          </p:nvPr>
        </p:nvSpPr>
        <p:spPr>
          <a:xfrm>
            <a:off x="5434508" y="3559723"/>
            <a:ext cx="1322446" cy="132245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正文"/>
          <p:cNvSpPr txBox="1"/>
          <p:nvPr>
            <p:custDataLst>
              <p:tags r:id="rId27"/>
            </p:custDataLst>
          </p:nvPr>
        </p:nvSpPr>
        <p:spPr>
          <a:xfrm>
            <a:off x="695960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2002年《中华人民共和国安全生产法》颁布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28"/>
            </p:custDataLst>
          </p:nvPr>
        </p:nvSpPr>
        <p:spPr>
          <a:xfrm>
            <a:off x="9371287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2020年国务院安委会部署开展全国安全生产专项整治三年行动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29"/>
            </p:custDataLst>
          </p:nvPr>
        </p:nvSpPr>
        <p:spPr>
          <a:xfrm>
            <a:off x="7051560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2018年全国安全生产集中整治行动启动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30"/>
            </p:custDataLst>
          </p:nvPr>
        </p:nvSpPr>
        <p:spPr>
          <a:xfrm>
            <a:off x="3015686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2014年国务院安全生产委员会印发《关于深入开展企业安全生产标准化建设的指导意见》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安全生产管理的成功因素</a:t>
            </a:r>
            <a:endParaRPr lang="zh-CN" altLang="en-US"/>
          </a:p>
        </p:txBody>
      </p:sp>
      <p:sp>
        <p:nvSpPr>
          <p:cNvPr id="10491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41" y="1491551"/>
            <a:ext cx="842426" cy="245127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63" y="4222330"/>
            <a:ext cx="800843" cy="21996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18"/>
          <p:cNvSpPr/>
          <p:nvPr>
            <p:custDataLst>
              <p:tags r:id="rId4"/>
            </p:custDataLst>
          </p:nvPr>
        </p:nvSpPr>
        <p:spPr>
          <a:xfrm>
            <a:off x="6437032" y="2292866"/>
            <a:ext cx="2199627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9"/>
          <p:cNvSpPr/>
          <p:nvPr>
            <p:custDataLst>
              <p:tags r:id="rId5"/>
            </p:custDataLst>
          </p:nvPr>
        </p:nvSpPr>
        <p:spPr>
          <a:xfrm flipV="1">
            <a:off x="6311472" y="1663171"/>
            <a:ext cx="2451279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798" y="1492182"/>
            <a:ext cx="842426" cy="24498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882" y="4222330"/>
            <a:ext cx="800843" cy="21996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4"/>
          <p:cNvSpPr/>
          <p:nvPr>
            <p:custDataLst>
              <p:tags r:id="rId8"/>
            </p:custDataLst>
          </p:nvPr>
        </p:nvSpPr>
        <p:spPr>
          <a:xfrm>
            <a:off x="822151" y="2292866"/>
            <a:ext cx="2199627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5"/>
          <p:cNvSpPr/>
          <p:nvPr>
            <p:custDataLst>
              <p:tags r:id="rId9"/>
            </p:custDataLst>
          </p:nvPr>
        </p:nvSpPr>
        <p:spPr>
          <a:xfrm flipV="1">
            <a:off x="695960" y="1663171"/>
            <a:ext cx="2449846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51" y="2991334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领导重视：企业领导对安全生产管理的高度重视，能够为安全生产提供有力保障。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32" y="2991334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培训教育：加强员工的安全意识和技能培训，提高员工的安全素质和应急处理能力。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14" y="1504801"/>
            <a:ext cx="842426" cy="24498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67" y="4234949"/>
            <a:ext cx="800843" cy="21996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11"/>
          <p:cNvSpPr/>
          <p:nvPr>
            <p:custDataLst>
              <p:tags r:id="rId14"/>
            </p:custDataLst>
          </p:nvPr>
        </p:nvSpPr>
        <p:spPr>
          <a:xfrm>
            <a:off x="3701836" y="2304854"/>
            <a:ext cx="2199627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2"/>
          <p:cNvSpPr/>
          <p:nvPr>
            <p:custDataLst>
              <p:tags r:id="rId15"/>
            </p:custDataLst>
          </p:nvPr>
        </p:nvSpPr>
        <p:spPr>
          <a:xfrm flipV="1">
            <a:off x="3576276" y="1676421"/>
            <a:ext cx="2449846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506" y="1529408"/>
            <a:ext cx="842426" cy="24498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59" y="4258295"/>
            <a:ext cx="800843" cy="220106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25"/>
          <p:cNvSpPr/>
          <p:nvPr>
            <p:custDataLst>
              <p:tags r:id="rId18"/>
            </p:custDataLst>
          </p:nvPr>
        </p:nvSpPr>
        <p:spPr>
          <a:xfrm>
            <a:off x="9171597" y="2329461"/>
            <a:ext cx="2201061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26"/>
          <p:cNvSpPr/>
          <p:nvPr>
            <p:custDataLst>
              <p:tags r:id="rId19"/>
            </p:custDataLst>
          </p:nvPr>
        </p:nvSpPr>
        <p:spPr>
          <a:xfrm flipV="1">
            <a:off x="9046668" y="1701028"/>
            <a:ext cx="2449846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28" y="3027930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监督检查：定期开展安全检查和评估，及时发现和整改安全隐患，确保生产过程的安全可控。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36" y="3003322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制度完善：建立完善的安全生产管理制度，明确各级职责，确保各项安全措施的落实。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21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安全生产管理政策法规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安全生产管理政策法规的制定与实施</a:t>
            </a:r>
            <a:endParaRPr lang="zh-CN" altLang="en-US"/>
          </a:p>
        </p:txBody>
      </p:sp>
      <p:sp>
        <p:nvSpPr>
          <p:cNvPr id="1049270" name="矩形 3"/>
          <p:cNvSpPr/>
          <p:nvPr>
            <p:custDataLst>
              <p:tags r:id="rId2"/>
            </p:custDataLst>
          </p:nvPr>
        </p:nvSpPr>
        <p:spPr>
          <a:xfrm>
            <a:off x="1452738" y="1245235"/>
            <a:ext cx="9833935" cy="108121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13"/>
          <p:cNvSpPr/>
          <p:nvPr>
            <p:custDataLst>
              <p:tags r:id="rId3"/>
            </p:custDataLst>
          </p:nvPr>
        </p:nvSpPr>
        <p:spPr>
          <a:xfrm>
            <a:off x="905389" y="1245235"/>
            <a:ext cx="266693" cy="108121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4"/>
          <p:cNvSpPr txBox="1"/>
          <p:nvPr>
            <p:custDataLst>
              <p:tags r:id="rId4"/>
            </p:custDataLst>
          </p:nvPr>
        </p:nvSpPr>
        <p:spPr>
          <a:xfrm>
            <a:off x="1734308" y="1338653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制定背景：为了保障人民群众的生命财产安全，减少生产事故的发生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39"/>
          <p:cNvSpPr/>
          <p:nvPr>
            <p:custDataLst>
              <p:tags r:id="rId5"/>
            </p:custDataLst>
          </p:nvPr>
        </p:nvSpPr>
        <p:spPr>
          <a:xfrm>
            <a:off x="1452738" y="2528744"/>
            <a:ext cx="9833935" cy="108121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5"/>
          <p:cNvSpPr/>
          <p:nvPr>
            <p:custDataLst>
              <p:tags r:id="rId6"/>
            </p:custDataLst>
          </p:nvPr>
        </p:nvSpPr>
        <p:spPr>
          <a:xfrm>
            <a:off x="905389" y="2528744"/>
            <a:ext cx="266693" cy="108121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41"/>
          <p:cNvSpPr txBox="1"/>
          <p:nvPr>
            <p:custDataLst>
              <p:tags r:id="rId7"/>
            </p:custDataLst>
          </p:nvPr>
        </p:nvSpPr>
        <p:spPr>
          <a:xfrm>
            <a:off x="1734308" y="2622162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主要法规：《安全生产法》、《职业病防治法》等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12"/>
          <p:cNvSpPr/>
          <p:nvPr>
            <p:custDataLst>
              <p:tags r:id="rId8"/>
            </p:custDataLst>
          </p:nvPr>
        </p:nvSpPr>
        <p:spPr>
          <a:xfrm>
            <a:off x="1452738" y="3812252"/>
            <a:ext cx="9833935" cy="108121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17"/>
          <p:cNvSpPr/>
          <p:nvPr>
            <p:custDataLst>
              <p:tags r:id="rId9"/>
            </p:custDataLst>
          </p:nvPr>
        </p:nvSpPr>
        <p:spPr>
          <a:xfrm>
            <a:off x="905389" y="3812252"/>
            <a:ext cx="266693" cy="108121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19"/>
          <p:cNvSpPr txBox="1"/>
          <p:nvPr>
            <p:custDataLst>
              <p:tags r:id="rId10"/>
            </p:custDataLst>
          </p:nvPr>
        </p:nvSpPr>
        <p:spPr>
          <a:xfrm>
            <a:off x="1734308" y="3905670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实施情况：各级政府和企业积极落实安全生产主体责任，加强监管和执法力度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49"/>
          <p:cNvSpPr/>
          <p:nvPr>
            <p:custDataLst>
              <p:tags r:id="rId11"/>
            </p:custDataLst>
          </p:nvPr>
        </p:nvSpPr>
        <p:spPr>
          <a:xfrm>
            <a:off x="1452738" y="5095103"/>
            <a:ext cx="9833935" cy="108121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26"/>
          <p:cNvSpPr/>
          <p:nvPr>
            <p:custDataLst>
              <p:tags r:id="rId12"/>
            </p:custDataLst>
          </p:nvPr>
        </p:nvSpPr>
        <p:spPr>
          <a:xfrm>
            <a:off x="905389" y="5095103"/>
            <a:ext cx="266693" cy="108121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27"/>
          <p:cNvSpPr txBox="1"/>
          <p:nvPr>
            <p:custDataLst>
              <p:tags r:id="rId13"/>
            </p:custDataLst>
          </p:nvPr>
        </p:nvSpPr>
        <p:spPr>
          <a:xfrm>
            <a:off x="1734308" y="5188521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政策法规的完善：根据实际情况不断完善和修订相关法规和标准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安全生产管理政策法规的完善与创新</a:t>
            </a:r>
            <a:endParaRPr lang="zh-CN" altLang="en-US"/>
          </a:p>
        </p:txBody>
      </p:sp>
      <p:sp>
        <p:nvSpPr>
          <p:cNvPr id="1049334" name="弧形 58"/>
          <p:cNvSpPr/>
          <p:nvPr>
            <p:custDataLst>
              <p:tags r:id="rId2"/>
            </p:custDataLst>
          </p:nvPr>
        </p:nvSpPr>
        <p:spPr>
          <a:xfrm>
            <a:off x="8079660" y="2002750"/>
            <a:ext cx="3417171" cy="341717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弧形 57"/>
          <p:cNvSpPr/>
          <p:nvPr>
            <p:custDataLst>
              <p:tags r:id="rId3"/>
            </p:custDataLst>
          </p:nvPr>
        </p:nvSpPr>
        <p:spPr>
          <a:xfrm>
            <a:off x="695960" y="2002750"/>
            <a:ext cx="3417171" cy="341717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椭圆 22"/>
          <p:cNvSpPr/>
          <p:nvPr>
            <p:custDataLst>
              <p:tags r:id="rId4"/>
            </p:custDataLst>
          </p:nvPr>
        </p:nvSpPr>
        <p:spPr>
          <a:xfrm>
            <a:off x="8415576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椭圆 23"/>
          <p:cNvSpPr/>
          <p:nvPr>
            <p:custDataLst>
              <p:tags r:id="rId5"/>
            </p:custDataLst>
          </p:nvPr>
        </p:nvSpPr>
        <p:spPr>
          <a:xfrm>
            <a:off x="87957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正文"/>
          <p:cNvSpPr txBox="1"/>
          <p:nvPr>
            <p:custDataLst>
              <p:tags r:id="rId6"/>
            </p:custDataLst>
          </p:nvPr>
        </p:nvSpPr>
        <p:spPr>
          <a:xfrm>
            <a:off x="8861312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社会监督参与：加强社会监督，鼓励公众参与安全生产管理，形成全社会共同关注和参与安全生产的良好氛围。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44" name="椭圆 24"/>
          <p:cNvSpPr/>
          <p:nvPr>
            <p:custDataLst>
              <p:tags r:id="rId7"/>
            </p:custDataLst>
          </p:nvPr>
        </p:nvSpPr>
        <p:spPr>
          <a:xfrm>
            <a:off x="6020788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椭圆 25"/>
          <p:cNvSpPr/>
          <p:nvPr>
            <p:custDataLst>
              <p:tags r:id="rId8"/>
            </p:custDataLst>
          </p:nvPr>
        </p:nvSpPr>
        <p:spPr>
          <a:xfrm>
            <a:off x="6400078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正文"/>
          <p:cNvSpPr txBox="1"/>
          <p:nvPr>
            <p:custDataLst>
              <p:tags r:id="rId9"/>
            </p:custDataLst>
          </p:nvPr>
        </p:nvSpPr>
        <p:spPr>
          <a:xfrm>
            <a:off x="6466523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科技创新引领：鼓励企业采用先进的安全生产技术和装备，提高安全生产水平，推动行业整体进步。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椭圆 7"/>
          <p:cNvSpPr/>
          <p:nvPr>
            <p:custDataLst>
              <p:tags r:id="rId10"/>
            </p:custDataLst>
          </p:nvPr>
        </p:nvSpPr>
        <p:spPr>
          <a:xfrm>
            <a:off x="3626000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椭圆 9"/>
          <p:cNvSpPr/>
          <p:nvPr>
            <p:custDataLst>
              <p:tags r:id="rId11"/>
            </p:custDataLst>
          </p:nvPr>
        </p:nvSpPr>
        <p:spPr>
          <a:xfrm>
            <a:off x="40052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正文"/>
          <p:cNvSpPr txBox="1"/>
          <p:nvPr>
            <p:custDataLst>
              <p:tags r:id="rId12"/>
            </p:custDataLst>
          </p:nvPr>
        </p:nvSpPr>
        <p:spPr>
          <a:xfrm>
            <a:off x="4071735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强化监管力度：加大对安全生产违法行为的处罚力度，提高违法成本，形成有效的威慑力。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56" name="椭圆 5"/>
          <p:cNvSpPr/>
          <p:nvPr>
            <p:custDataLst>
              <p:tags r:id="rId13"/>
            </p:custDataLst>
          </p:nvPr>
        </p:nvSpPr>
        <p:spPr>
          <a:xfrm>
            <a:off x="958971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椭圆 4"/>
          <p:cNvSpPr/>
          <p:nvPr>
            <p:custDataLst>
              <p:tags r:id="rId14"/>
            </p:custDataLst>
          </p:nvPr>
        </p:nvSpPr>
        <p:spPr>
          <a:xfrm>
            <a:off x="1338262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正文"/>
          <p:cNvSpPr txBox="1"/>
          <p:nvPr>
            <p:custDataLst>
              <p:tags r:id="rId15"/>
            </p:custDataLst>
          </p:nvPr>
        </p:nvSpPr>
        <p:spPr>
          <a:xfrm>
            <a:off x="1404707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法规体系的完善：针对不同行业和领域，制定更加详细和具有针对性的安全生产法规，形成完整的法规体系。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安全生产管理政策法规的宣传与教育</a:t>
            </a:r>
            <a:endParaRPr lang="zh-CN" altLang="en-US"/>
          </a:p>
        </p:txBody>
      </p:sp>
      <p:sp>
        <p:nvSpPr>
          <p:cNvPr id="1049402" name="椭圆 262"/>
          <p:cNvSpPr/>
          <p:nvPr>
            <p:custDataLst>
              <p:tags r:id="rId2"/>
            </p:custDataLst>
          </p:nvPr>
        </p:nvSpPr>
        <p:spPr>
          <a:xfrm>
            <a:off x="2473881" y="3959321"/>
            <a:ext cx="7243737" cy="189512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63"/>
          <p:cNvSpPr/>
          <p:nvPr>
            <p:custDataLst>
              <p:tags r:id="rId3"/>
            </p:custDataLst>
          </p:nvPr>
        </p:nvSpPr>
        <p:spPr>
          <a:xfrm>
            <a:off x="3312972" y="4038469"/>
            <a:ext cx="5492091" cy="16274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64"/>
          <p:cNvSpPr/>
          <p:nvPr>
            <p:custDataLst>
              <p:tags r:id="rId4"/>
            </p:custDataLst>
          </p:nvPr>
        </p:nvSpPr>
        <p:spPr>
          <a:xfrm>
            <a:off x="4098655" y="4271406"/>
            <a:ext cx="3919840" cy="11615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65"/>
          <p:cNvSpPr/>
          <p:nvPr>
            <p:custDataLst>
              <p:tags r:id="rId5"/>
            </p:custDataLst>
          </p:nvPr>
        </p:nvSpPr>
        <p:spPr>
          <a:xfrm>
            <a:off x="4762720" y="4468310"/>
            <a:ext cx="2591462" cy="76792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0" name="椭圆 266"/>
          <p:cNvSpPr/>
          <p:nvPr>
            <p:custDataLst>
              <p:tags r:id="rId6"/>
            </p:custDataLst>
          </p:nvPr>
        </p:nvSpPr>
        <p:spPr>
          <a:xfrm>
            <a:off x="5443517" y="4669717"/>
            <a:ext cx="1490622" cy="441716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383" y="4596361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68"/>
          <p:cNvSpPr/>
          <p:nvPr>
            <p:custDataLst>
              <p:tags r:id="rId8"/>
            </p:custDataLst>
          </p:nvPr>
        </p:nvSpPr>
        <p:spPr>
          <a:xfrm flipV="1">
            <a:off x="2832296" y="4412971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69"/>
          <p:cNvSpPr/>
          <p:nvPr>
            <p:custDataLst>
              <p:tags r:id="rId9"/>
            </p:custDataLst>
          </p:nvPr>
        </p:nvSpPr>
        <p:spPr>
          <a:xfrm flipV="1">
            <a:off x="2873479" y="4454797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6" name="椭圆 270"/>
          <p:cNvSpPr/>
          <p:nvPr>
            <p:custDataLst>
              <p:tags r:id="rId10"/>
            </p:custDataLst>
          </p:nvPr>
        </p:nvSpPr>
        <p:spPr>
          <a:xfrm flipV="1">
            <a:off x="7763887" y="3611201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08" y="3724453"/>
            <a:ext cx="0" cy="189512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8" name="椭圆 272"/>
          <p:cNvSpPr/>
          <p:nvPr>
            <p:custDataLst>
              <p:tags r:id="rId12"/>
            </p:custDataLst>
          </p:nvPr>
        </p:nvSpPr>
        <p:spPr>
          <a:xfrm flipV="1">
            <a:off x="4045246" y="3487654"/>
            <a:ext cx="381651" cy="38164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71" y="3900765"/>
            <a:ext cx="0" cy="100138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8" y="3593184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椭圆 275"/>
          <p:cNvSpPr/>
          <p:nvPr>
            <p:custDataLst>
              <p:tags r:id="rId15"/>
            </p:custDataLst>
          </p:nvPr>
        </p:nvSpPr>
        <p:spPr>
          <a:xfrm flipV="1">
            <a:off x="7027752" y="3409794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2" name="椭圆 276"/>
          <p:cNvSpPr/>
          <p:nvPr>
            <p:custDataLst>
              <p:tags r:id="rId16"/>
            </p:custDataLst>
          </p:nvPr>
        </p:nvSpPr>
        <p:spPr>
          <a:xfrm flipV="1">
            <a:off x="7068934" y="3451620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4" name="椭圆 277"/>
          <p:cNvSpPr/>
          <p:nvPr>
            <p:custDataLst>
              <p:tags r:id="rId17"/>
            </p:custDataLst>
          </p:nvPr>
        </p:nvSpPr>
        <p:spPr>
          <a:xfrm flipV="1">
            <a:off x="3797508" y="4257250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30" y="4370502"/>
            <a:ext cx="0" cy="10958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6" name="椭圆 279"/>
          <p:cNvSpPr/>
          <p:nvPr>
            <p:custDataLst>
              <p:tags r:id="rId19"/>
            </p:custDataLst>
          </p:nvPr>
        </p:nvSpPr>
        <p:spPr>
          <a:xfrm flipV="1">
            <a:off x="8494874" y="4489544"/>
            <a:ext cx="259969" cy="2599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69" y="4777821"/>
            <a:ext cx="0" cy="4065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81"/>
          <p:cNvSpPr/>
          <p:nvPr>
            <p:custDataLst>
              <p:tags r:id="rId21"/>
            </p:custDataLst>
          </p:nvPr>
        </p:nvSpPr>
        <p:spPr>
          <a:xfrm flipV="1">
            <a:off x="4969919" y="4796482"/>
            <a:ext cx="322019" cy="32200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14" y="5169697"/>
            <a:ext cx="0" cy="7113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0" name="图形 15"/>
          <p:cNvSpPr/>
          <p:nvPr>
            <p:custDataLst>
              <p:tags r:id="rId23"/>
            </p:custDataLst>
          </p:nvPr>
        </p:nvSpPr>
        <p:spPr>
          <a:xfrm>
            <a:off x="5036197" y="4865334"/>
            <a:ext cx="184131" cy="17941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2" name="图形 19"/>
          <p:cNvSpPr/>
          <p:nvPr>
            <p:custDataLst>
              <p:tags r:id="rId24"/>
            </p:custDataLst>
          </p:nvPr>
        </p:nvSpPr>
        <p:spPr>
          <a:xfrm>
            <a:off x="8561795" y="4562257"/>
            <a:ext cx="126103" cy="11355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4" name="图形 27"/>
          <p:cNvSpPr/>
          <p:nvPr>
            <p:custDataLst>
              <p:tags r:id="rId25"/>
            </p:custDataLst>
          </p:nvPr>
        </p:nvSpPr>
        <p:spPr>
          <a:xfrm>
            <a:off x="4146915" y="3609914"/>
            <a:ext cx="178329" cy="137154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6" name="任意多边形: 形状 286"/>
          <p:cNvSpPr/>
          <p:nvPr>
            <p:custDataLst>
              <p:tags r:id="rId26"/>
            </p:custDataLst>
          </p:nvPr>
        </p:nvSpPr>
        <p:spPr>
          <a:xfrm>
            <a:off x="5434508" y="3559723"/>
            <a:ext cx="1322446" cy="132245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8" name="正文"/>
          <p:cNvSpPr txBox="1"/>
          <p:nvPr>
            <p:custDataLst>
              <p:tags r:id="rId27"/>
            </p:custDataLst>
          </p:nvPr>
        </p:nvSpPr>
        <p:spPr>
          <a:xfrm>
            <a:off x="695960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宣传方式：通过各种渠道和媒体进行安全生产管理政策法规的宣传和教育，提高员工的安全意识和安全操作技能。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正文"/>
          <p:cNvSpPr txBox="1"/>
          <p:nvPr>
            <p:custDataLst>
              <p:tags r:id="rId28"/>
            </p:custDataLst>
          </p:nvPr>
        </p:nvSpPr>
        <p:spPr>
          <a:xfrm>
            <a:off x="9371287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考核与评估：对安全生产管理政策法规的宣传与教育进行考核与评估，确保宣传与教育的效果和质量。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正文"/>
          <p:cNvSpPr txBox="1"/>
          <p:nvPr>
            <p:custDataLst>
              <p:tags r:id="rId29"/>
            </p:custDataLst>
          </p:nvPr>
        </p:nvSpPr>
        <p:spPr>
          <a:xfrm>
            <a:off x="7051560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培训形式：采取多种形式的培训，如集中培训、在线培训、现场培训等，以满足不同员工的需求。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正文"/>
          <p:cNvSpPr txBox="1"/>
          <p:nvPr>
            <p:custDataLst>
              <p:tags r:id="rId30"/>
            </p:custDataLst>
          </p:nvPr>
        </p:nvSpPr>
        <p:spPr>
          <a:xfrm>
            <a:off x="3015686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教育内容：包括安全生产法律法规、安全生产管理规章制度、安全操作规程等方面，确保员工掌握必要的安全知识和技能。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48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安全生产管理技术与方法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https://d.book118.com/398125103057006026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1"/>
  <p:tag name="KSO_WM_UNIT_INDEX" val="1_5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58.4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3">
      <a:dk1>
        <a:srgbClr val="000000"/>
      </a:dk1>
      <a:lt1>
        <a:srgbClr val="FFFFFF"/>
      </a:lt1>
      <a:dk2>
        <a:srgbClr val="011163"/>
      </a:dk2>
      <a:lt2>
        <a:srgbClr val="FFFF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安全生产管理回顾</vt:lpstr>
      <vt:lpstr>目录</vt:lpstr>
      <vt:lpstr>安全生产管理历程</vt:lpstr>
      <vt:lpstr>安全生产管理的发展历程</vt:lpstr>
      <vt:lpstr>安全生产管理的重要事件</vt:lpstr>
      <vt:lpstr>安全生产管理的成功因素</vt:lpstr>
      <vt:lpstr>安全生产管理政策法规</vt:lpstr>
      <vt:lpstr>安全生产管理政策法规的制定与实施</vt:lpstr>
      <vt:lpstr>安全生产管理政策法规的完善与创新</vt:lpstr>
      <vt:lpstr>安全生产管理政策法规的宣传与教育</vt:lpstr>
      <vt:lpstr>安全生产管理技术与方法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2024-09-03T16:17:21.620</cp:lastPrinted>
  <dcterms:created xsi:type="dcterms:W3CDTF">2024-09-03T08:17:21Z</dcterms:created>
  <dcterms:modified xsi:type="dcterms:W3CDTF">2024-09-03T08:17:24Z</dcterms:modified>
</cp:coreProperties>
</file>