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JTGCH+MS-UIGothic"/>
      <p:regular r:id="rId20"/>
    </p:embeddedFont>
    <p:embeddedFont>
      <p:font typeface="PTPABK+ELLVHT+MicrosoftYaHei-Bold"/>
      <p:regular r:id="rId21"/>
    </p:embeddedFont>
    <p:embeddedFont>
      <p:font typeface="LTUFIU+NRITDJ+ArialMT"/>
      <p:regular r:id="rId22"/>
    </p:embeddedFont>
    <p:embeddedFont>
      <p:font typeface="HEWROL+FVDDPC+MicrosoftYaHei"/>
      <p:regular r:id="rId23"/>
    </p:embeddedFont>
    <p:embeddedFont>
      <p:font typeface="GGBCEV+FVDDPC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03BB6-3CBF-4F3C-A9B6-31451F80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9995C-C4C9-455A-A043-001680FD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4491-BA50-4C8B-AFCE-74168FEF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95FE-5BD3-4542-BA9F-4F2C1FB5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1D8DC-F69A-4BFB-A00F-E64D1679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BF5F3-AF22-4D90-ADA5-47BB399C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88E32-C46D-4A73-95F0-1716C0EC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86242-4E0F-4738-AED3-C9071C00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4908B-CBED-4105-8AE5-96C96EB7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9B88-ACD5-4D57-AA4F-F439F315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36129-FB89-4892-84B4-833D26D6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212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381347"/>
            <a:ext cx="7105450" cy="2071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25">
                <a:solidFill>
                  <a:srgbClr val="000000"/>
                </a:solidFill>
                <a:latin typeface="CJTGCH+MS-UIGothic"/>
                <a:cs typeface="CJTGCH+MS-UIGothic"/>
              </a:rPr>
              <a:t>高三</a:t>
            </a:r>
            <a:r>
              <a:rPr sz="4400" spc="2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4400" spc="25">
                <a:solidFill>
                  <a:srgbClr val="000000"/>
                </a:solidFill>
                <a:latin typeface="SimSun"/>
                <a:cs typeface="SimSun"/>
              </a:rPr>
              <a:t>专题</a:t>
            </a:r>
            <a:r>
              <a:rPr sz="4400">
                <a:solidFill>
                  <a:srgbClr val="000000"/>
                </a:solidFill>
                <a:latin typeface="CJTGCH+MS-UIGothic"/>
                <a:cs typeface="CJTGCH+MS-UIGothic"/>
              </a:rPr>
              <a:t>四</a:t>
            </a:r>
            <a:r>
              <a:rPr sz="4400" spc="23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4400" spc="25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4400" spc="23">
                <a:solidFill>
                  <a:srgbClr val="000000"/>
                </a:solidFill>
                <a:latin typeface="CJTGCH+MS-UIGothic"/>
                <a:cs typeface="CJTGCH+MS-UIGothic"/>
              </a:rPr>
              <a:t>胞代</a:t>
            </a:r>
            <a:r>
              <a:rPr sz="4400" spc="25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4400">
                <a:solidFill>
                  <a:srgbClr val="000000"/>
                </a:solidFill>
                <a:latin typeface="CJTGCH+MS-UIGothic"/>
                <a:cs typeface="CJTGCH+MS-UIGothic"/>
              </a:rPr>
              <a:t>之</a:t>
            </a:r>
          </a:p>
          <a:p>
            <a:pPr marL="0" marR="0">
              <a:lnSpc>
                <a:spcPts val="4400"/>
              </a:lnSpc>
              <a:spcBef>
                <a:spcPts val="910"/>
              </a:spcBef>
              <a:spcAft>
                <a:spcPct val="0"/>
              </a:spcAft>
            </a:pPr>
            <a:r>
              <a:rPr sz="4400" spc="25">
                <a:solidFill>
                  <a:srgbClr val="000000"/>
                </a:solidFill>
                <a:latin typeface="CJTGCH+MS-UIGothic"/>
                <a:cs typeface="CJTGCH+MS-UIGothic"/>
              </a:rPr>
              <a:t>光合作用和呼吸作用</a:t>
            </a:r>
            <a:r>
              <a:rPr sz="440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400">
                <a:solidFill>
                  <a:srgbClr val="000000"/>
                </a:solidFill>
                <a:latin typeface="CJTGCH+MS-UIGothic"/>
                <a:cs typeface="CJTGC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JTGCH+MS-UIGothic"/>
                <a:cs typeface="CJTGCH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PTPABK+ELLVHT+MicrosoftYaHei-Bold"/>
                <a:cs typeface="PTPABK+ELLVHT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24110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光合作用概述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272751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光合作用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214560"/>
            <a:ext cx="4439861" cy="1270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光合作用的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所和影响因素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呼吸作用概述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2869" y="41873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呼吸作用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2869" y="4673790"/>
            <a:ext cx="4439861" cy="12704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呼吸作用的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所和影响因素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TUFIU+NRITDJ+ArialMT"/>
                <a:cs typeface="LTUFIU+NRITD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光合作用与呼吸作用的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CJTGCH+MS-UIGothic"/>
                <a:cs typeface="CJTGCH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48594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JTGCH+MS-UIGothic"/>
                <a:cs typeface="CJTGCH+MS-UIGothic"/>
              </a:rPr>
              <a:t>光合作用概述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光合作用定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光合作用是植物、藻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和某些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菌利用光能将二氧化碳和水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有机物和氧气的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6D1B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光合作用是地球上最重要的化学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之一，它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生物界提供了食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物和氧气，是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持地球生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平衡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光合作用的重要性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光合作用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生物界提供食物、氧气和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能量来源，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对维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平衡和生物多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性具有重要意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光合作用将太阳能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化学能，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生物提供能量，同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时产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生氧气作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地球上的生物提供必需的呼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TGCH+MS-UIGothic"/>
                <a:cs typeface="CJTGCH+MS-UIGothic"/>
              </a:rPr>
              <a:t>吸气体。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光合作用的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及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光合作用的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了漫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史，科学家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过实验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察逐步揭示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了光合作用的奥秘。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3923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最早的光合作用研究可以追溯到</a:t>
            </a:r>
            <a:r>
              <a:rPr sz="150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17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，随着科学技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步，人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光合作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深入。近年来，随着分子生物学和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展，科学家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合作用的机制和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控有了更深入的了解。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48594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JTGCH+MS-UIGothic"/>
                <a:cs typeface="CJTGCH+MS-UIGothic"/>
              </a:rPr>
              <a:t>光合作用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4500">
                <a:solidFill>
                  <a:srgbClr val="000000"/>
                </a:solidFill>
                <a:latin typeface="CJTGCH+MS-UIGothic"/>
                <a:cs typeface="CJTGCH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应阶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段是光合作用的起始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段，主要在叶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囊体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薄膜上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36532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段包括光能的吸收、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，以及水的光解和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ATP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的合成。植物通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体色素吸收太阳光能，并将其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的化学能，用于合成</a:t>
            </a: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ATP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NADPH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，水在光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的作用下被分解成氧气和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暗反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应阶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177658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暗反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段是光合作用的主要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段，主要在叶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体的基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行，利用光反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生</a:t>
            </a:r>
          </a:p>
          <a:p>
            <a:pPr marL="2804795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的</a:t>
            </a:r>
            <a:r>
              <a:rPr sz="150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ATP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50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NADPH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6D1B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774303"/>
            <a:ext cx="8177658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暗反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段包括二氧化碳的固定和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原，以及糖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的合成。植物利用光反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应产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生的能量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将二氧化碳固定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有机物，并通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一系列反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将有机物合成糖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，如葡萄糖。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程</a:t>
            </a:r>
          </a:p>
          <a:p>
            <a:pPr marL="1852295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中需要消耗光反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应产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ATP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50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NADPH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光合作用中的物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质变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化和能量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CJTGCH+MS-UIGothic"/>
                <a:cs typeface="CJTGCH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CJTGCH+MS-UIGothic"/>
                <a:cs typeface="CJTGCH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CJTGCH+MS-UIGothic"/>
                <a:cs typeface="CJTGCH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光合作用是一个复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的生物化学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程，涉及物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质变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化和能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将太阳能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化学能，并合成有机物。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5191050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在光合作用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程中，植物吸收太阳光能，将其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的化学能，用于合成有机物。具体来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，光能被叶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体色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素吸收后，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高能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子，再通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传递链传递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，最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合成</a:t>
            </a: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ATP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NADPH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，植物利用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些能量将二氧化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碳和水合成有机物，如葡萄糖。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了太阳能向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化学能的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植物的生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育提供了能量和物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349063"/>
            <a:ext cx="8538857" cy="25533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687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CJTGCH+MS-UIGothic"/>
                <a:cs typeface="CJTGCH+MS-UIGothic"/>
              </a:rPr>
              <a:t>光合作用的</a:t>
            </a:r>
            <a:r>
              <a:rPr sz="4100" spc="28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4100" spc="25">
                <a:solidFill>
                  <a:srgbClr val="000000"/>
                </a:solidFill>
                <a:latin typeface="CJTGCH+MS-UIGothic"/>
                <a:cs typeface="CJTGCH+MS-UIGothic"/>
              </a:rPr>
              <a:t>所和影响因</a:t>
            </a:r>
          </a:p>
          <a:p>
            <a:pPr marL="0" marR="0">
              <a:lnSpc>
                <a:spcPts val="4317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03</a:t>
            </a:r>
            <a:r>
              <a:rPr sz="8000" spc="921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 </a:t>
            </a:r>
            <a:r>
              <a:rPr sz="4100">
                <a:solidFill>
                  <a:srgbClr val="000000"/>
                </a:solidFill>
                <a:latin typeface="CJTGCH+MS-UIGothic"/>
                <a:cs typeface="CJTGCH+MS-UIGothic"/>
              </a:rPr>
              <a:t>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光合作用的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TPABK+ELLVHT+MicrosoftYaHei-Bold"/>
                <a:cs typeface="PTPABK+ELLVH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TPABK+ELLVHT+MicrosoftYaHei-Bold"/>
                <a:cs typeface="PTPABK+ELLVH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TPABK+ELLVHT+MicrosoftYaHei-Bold"/>
                <a:cs typeface="PTPABK+ELLVH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CJTGCH+MS-UIGothic"/>
                <a:cs typeface="CJTGCH+MS-UIGothic"/>
              </a:rPr>
              <a:t>叶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绿</a:t>
            </a:r>
            <a:r>
              <a:rPr sz="2000">
                <a:solidFill>
                  <a:srgbClr val="FF6D1B"/>
                </a:solidFill>
                <a:latin typeface="CJTGCH+MS-UIGothic"/>
                <a:cs typeface="CJTGCH+MS-UIGothic"/>
              </a:rPr>
              <a:t>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CJTGCH+MS-UIGothic"/>
                <a:cs typeface="CJTGCH+MS-UIGothic"/>
              </a:rPr>
              <a:t>藻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类细</a:t>
            </a:r>
            <a:r>
              <a:rPr sz="2000">
                <a:solidFill>
                  <a:srgbClr val="FF6D1B"/>
                </a:solidFill>
                <a:latin typeface="CJTGCH+MS-UIGothic"/>
                <a:cs typeface="CJTGCH+MS-UIGothic"/>
              </a:rPr>
              <a:t>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绿</a:t>
            </a:r>
            <a:r>
              <a:rPr sz="2000" spc="25">
                <a:solidFill>
                  <a:srgbClr val="FF6D1B"/>
                </a:solidFill>
                <a:latin typeface="CJTGCH+MS-UIGothic"/>
                <a:cs typeface="CJTGCH+MS-UIGothic"/>
              </a:rPr>
              <a:t>色植物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体是光合作用的主要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所，它含有光合色素和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光合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吸收光能并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化学能。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类细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胞中也含有叶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体，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是光合作用的另一个重要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所。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色植物的叶片、茎、根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中也含有叶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体，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JTGCH+MS-UIGothic"/>
                <a:cs typeface="CJTGCH+MS-UIGothic"/>
              </a:rPr>
              <a:t>行光合作用。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影响光合作用的因素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CJTGCH+MS-UIGothic"/>
                <a:cs typeface="CJTGCH+MS-UIGothic"/>
              </a:rPr>
              <a:t>光照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1550">
                <a:solidFill>
                  <a:srgbClr val="FF6D1B"/>
                </a:solidFill>
                <a:latin typeface="CJTGCH+MS-UIGothic"/>
                <a:cs typeface="CJTGCH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11417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CO2</a:t>
            </a:r>
            <a:r>
              <a:rPr sz="1550" spc="20">
                <a:solidFill>
                  <a:srgbClr val="FF6D1B"/>
                </a:solidFill>
                <a:latin typeface="SimSun"/>
                <a:cs typeface="SimSun"/>
              </a:rPr>
              <a:t>浓</a:t>
            </a:r>
            <a:r>
              <a:rPr sz="1550">
                <a:solidFill>
                  <a:srgbClr val="FF6D1B"/>
                </a:solidFill>
                <a:latin typeface="CJTGCH+MS-UIGothic"/>
                <a:cs typeface="CJTGCH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度是影响光合作用速率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的主要因素，光照充足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，光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合速率加快。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WROL+FVDDPC+MicrosoftYaHei"/>
                <a:cs typeface="HEWROL+FVDDPC+MicrosoftYaHei"/>
              </a:rPr>
              <a:t>CO2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是光合作用的原料之一，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高或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低都会影响光合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作用的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CJTGCH+MS-UIGothic"/>
                <a:cs typeface="CJTGCH+MS-UIGothic"/>
              </a:rPr>
              <a:t>温度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107294" y="4764401"/>
            <a:ext cx="492125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6D1B"/>
                </a:solidFill>
                <a:latin typeface="CJTGCH+MS-UIGothic"/>
                <a:cs typeface="CJTGCH+MS-UIGothic"/>
              </a:rPr>
              <a:t>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32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温度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光合作用的影响主要体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的活性上，适宜的温度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是</a:t>
            </a:r>
            <a:r>
              <a:rPr sz="1350">
                <a:solidFill>
                  <a:srgbClr val="000000"/>
                </a:solidFill>
                <a:latin typeface="GGBCEV+FVDDPC+MicrosoftYaHei"/>
                <a:cs typeface="GGBCEV+FVDDPC+MicrosoftYaHei"/>
              </a:rPr>
              <a:t>20-30℃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水是光合作用的另一个重要原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料，缺水会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致光合作用速率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TGCH+MS-UIGothic"/>
                <a:cs typeface="CJTGCH+MS-UIGothic"/>
              </a:rPr>
              <a:t>下降。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CJTGCH+MS-UIGothic"/>
                <a:cs typeface="CJTGCH+MS-UIGothic"/>
              </a:rPr>
              <a:t>提高光合作用效率的方法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增加光照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温度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增加光照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度可以提高光合作用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温度可以影响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的活性，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速率，例如使用日光灯等人工光源。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8484" y="253148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而影响光合作用速率。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1549806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增加</a:t>
            </a:r>
            <a:r>
              <a:rPr sz="1600">
                <a:solidFill>
                  <a:srgbClr val="FFFFFF"/>
                </a:solidFill>
                <a:latin typeface="PTPABK+ELLVHT+MicrosoftYaHei-Bold"/>
                <a:cs typeface="PTPABK+ELLVHT+MicrosoftYaHei-Bold"/>
              </a:rPr>
              <a:t>CO2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JTGCH+MS-UIGothic"/>
                <a:cs typeface="CJTGCH+MS-UIGothic"/>
              </a:rPr>
              <a:t>保持适宜的水分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3666083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增加</a:t>
            </a:r>
            <a:r>
              <a:rPr sz="1500">
                <a:solidFill>
                  <a:srgbClr val="FFFFFF"/>
                </a:solidFill>
                <a:latin typeface="HEWROL+FVDDPC+MicrosoftYaHei"/>
                <a:cs typeface="HEWROL+FVDDPC+MicrosoftYaHei"/>
              </a:rPr>
              <a:t>CO2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度可以提高光合作用速率，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例如通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施肥增加土壤中</a:t>
            </a:r>
            <a:r>
              <a:rPr sz="1500">
                <a:solidFill>
                  <a:srgbClr val="FFFFFF"/>
                </a:solidFill>
                <a:latin typeface="HEWROL+FVDDPC+MicrosoftYaHei"/>
                <a:cs typeface="HEWROL+FVDDPC+MicrosoftYaHei"/>
              </a:rPr>
              <a:t>CO2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的供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保持适宜的水分是提高光合作用效率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时浇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水可以促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植物的生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CJTGCH+MS-UIGothic"/>
                <a:cs typeface="CJTGC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PTPABK+ELLVHT+MicrosoftYaHei-Bold"/>
                <a:cs typeface="PTPABK+ELLVHT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48594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JTGCH+MS-UIGothic"/>
                <a:cs typeface="CJTGCH+MS-UIGothic"/>
              </a:rPr>
              <a:t>呼吸作用概述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https://d.book118.com/398132122133006036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CJTGCH+MS-UIGothic</vt:lpstr>
      <vt:lpstr>Times New Roman</vt:lpstr>
      <vt:lpstr>SimSun</vt:lpstr>
      <vt:lpstr>PTPABK+ELLVHT+MicrosoftYaHei-Bold</vt:lpstr>
      <vt:lpstr>LTUFIU+NRITDJ+ArialMT</vt:lpstr>
      <vt:lpstr>HEWROL+FVDDPC+MicrosoftYaHei</vt:lpstr>
      <vt:lpstr>GGBCEV+FVDDPC+MicrosoftYaHei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2024-09-16T10:33:24.624</cp:lastPrinted>
  <dcterms:created xsi:type="dcterms:W3CDTF">2024-09-16T02:33:24Z</dcterms:created>
  <dcterms:modified xsi:type="dcterms:W3CDTF">2024-09-16T02:33:25Z</dcterms:modified>
</cp:coreProperties>
</file>