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3A44C88-5AF7-4553-A349-0B4E795E92A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AF0E789-BB76-4FF3-90B8-C941C6374BD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C72203E-24F6-4AC0-83A4-79313FEC1DE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C30BA50-2440-4202-A75D-449D123F02D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2F5DE0A-3C53-4260-ADC0-AA4C7C7E7A4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66AB5CC-1821-4F30-BCD8-0A3AD87F5F7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54446FB-DFBA-423D-B7E1-9A73027D9BA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3ABB0E1-0E6D-4460-BD16-D91878051B6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396C445-8FDE-4613-8D5D-F78547764D7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51B3F26-65D8-4E0C-98C9-DA27CFB7AA1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6AB2EF9-DDD4-4D3C-8504-2F3098D4F13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9813212305600602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89199" y="1872544"/>
            <a:ext cx="6402705" cy="1977390"/>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4950" b="1">
                <a:solidFill>
                  <a:srgbClr val="1B1B1B">
                    <a:alpha val="100000"/>
                  </a:srgbClr>
                </a:solidFill>
                <a:latin typeface="Microsoft Yahei"/>
                <a:ea typeface="Microsoft Yahei"/>
                <a:cs typeface="Microsoft Yahei"/>
              </a:rPr>
              <a:t>分光光度法简介</a:t>
            </a:r>
          </a:p>
        </p:txBody>
      </p:sp>
      <p:sp>
        <p:nvSpPr>
          <p:cNvPr id="5" name="AutoShape 5"/>
          <p:cNvSpPr/>
          <p:nvPr/>
        </p:nvSpPr>
        <p:spPr>
          <a:xfrm>
            <a:off x="240326" y="276691"/>
            <a:ext cx="1591602" cy="4191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b="1">
                <a:solidFill>
                  <a:srgbClr val="FFFFFF">
                    <a:alpha val="100000"/>
                  </a:srgbClr>
                </a:solidFill>
                <a:latin typeface="Microsoft Yahei"/>
                <a:ea typeface="Microsoft Yahei"/>
                <a:cs typeface="Microsoft Yahei"/>
              </a:rPr>
              <a:t>2023-2026</a:t>
            </a:r>
            <a:endParaRPr lang="en-US" sz="1100"/>
          </a:p>
        </p:txBody>
      </p:sp>
      <p:sp>
        <p:nvSpPr>
          <p:cNvPr id="6" name="TextBox 6"/>
          <p:cNvSpPr txBox="1"/>
          <p:nvPr/>
        </p:nvSpPr>
        <p:spPr>
          <a:xfrm>
            <a:off x="2275078" y="276691"/>
            <a:ext cx="1326473" cy="38671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800" b="1">
                <a:solidFill>
                  <a:schemeClr val="accent1">
                    <a:alpha val="100000"/>
                  </a:schemeClr>
                </a:solidFill>
                <a:latin typeface="Microsoft Yahei"/>
                <a:ea typeface="Microsoft Yahei"/>
                <a:cs typeface="Microsoft Yahei"/>
              </a:rPr>
              <a:t>ONE</a:t>
            </a:r>
          </a:p>
        </p:txBody>
      </p:sp>
      <p:sp>
        <p:nvSpPr>
          <p:cNvPr id="7" name="TextBox 7"/>
          <p:cNvSpPr txBox="1"/>
          <p:nvPr/>
        </p:nvSpPr>
        <p:spPr>
          <a:xfrm>
            <a:off x="9727882" y="229066"/>
            <a:ext cx="1944455" cy="483574"/>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800" b="1">
                <a:solidFill>
                  <a:schemeClr val="accent1">
                    <a:alpha val="100000"/>
                  </a:schemeClr>
                </a:solidFill>
                <a:latin typeface="Microsoft Yahei"/>
                <a:ea typeface="Microsoft Yahei"/>
                <a:cs typeface="Microsoft Yahei"/>
              </a:rPr>
              <a:t>KEEP VIEW</a:t>
            </a:r>
          </a:p>
        </p:txBody>
      </p:sp>
      <p:sp>
        <p:nvSpPr>
          <p:cNvPr id="8" name="AutoShape 8"/>
          <p:cNvSpPr/>
          <p:nvPr/>
        </p:nvSpPr>
        <p:spPr>
          <a:xfrm>
            <a:off x="1634706" y="6115727"/>
            <a:ext cx="2473866" cy="4191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10" name="TextBox 10"/>
          <p:cNvSpPr txBox="1"/>
          <p:nvPr/>
        </p:nvSpPr>
        <p:spPr>
          <a:xfrm rot="5400000">
            <a:off x="-676021" y="2093383"/>
            <a:ext cx="216408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000000">
                    <a:alpha val="100000"/>
                  </a:srgbClr>
                </a:solidFill>
                <a:latin typeface="Microsoft Yahei"/>
                <a:ea typeface="Microsoft Yahei"/>
                <a:cs typeface="Microsoft Yahei"/>
              </a:rPr>
              <a:t>WENKU DESIGN</a:t>
            </a:r>
          </a:p>
        </p:txBody>
      </p:sp>
      <p:sp>
        <p:nvSpPr>
          <p:cNvPr id="11" name="TextBox 11"/>
          <p:cNvSpPr txBox="1"/>
          <p:nvPr/>
        </p:nvSpPr>
        <p:spPr>
          <a:xfrm rot="5400000">
            <a:off x="-676021" y="4473998"/>
            <a:ext cx="216408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000000">
                    <a:alpha val="100000"/>
                  </a:srgbClr>
                </a:solidFill>
                <a:latin typeface="Microsoft Yahei"/>
                <a:ea typeface="Microsoft Yahei"/>
                <a:cs typeface="Microsoft Yahei"/>
              </a:rPr>
              <a:t>WENKU DESIGN</a:t>
            </a:r>
          </a:p>
        </p:txBody>
      </p:sp>
      <p:sp>
        <p:nvSpPr>
          <p:cNvPr id="12" name="TextBox 12"/>
          <p:cNvSpPr txBox="1"/>
          <p:nvPr/>
        </p:nvSpPr>
        <p:spPr>
          <a:xfrm rot="5400000">
            <a:off x="10736030" y="1726811"/>
            <a:ext cx="216408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000000">
                    <a:alpha val="100000"/>
                  </a:srgbClr>
                </a:solidFill>
                <a:latin typeface="Microsoft Yahei"/>
                <a:ea typeface="Microsoft Yahei"/>
                <a:cs typeface="Microsoft Yahei"/>
              </a:rPr>
              <a:t>WENKU DESIGN</a:t>
            </a:r>
          </a:p>
        </p:txBody>
      </p:sp>
      <p:sp>
        <p:nvSpPr>
          <p:cNvPr id="13" name="TextBox 13"/>
          <p:cNvSpPr txBox="1"/>
          <p:nvPr/>
        </p:nvSpPr>
        <p:spPr>
          <a:xfrm rot="5400000">
            <a:off x="10736030" y="4107427"/>
            <a:ext cx="216408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000000">
                    <a:alpha val="100000"/>
                  </a:srgbClr>
                </a:solidFill>
                <a:latin typeface="Microsoft Yahei"/>
                <a:ea typeface="Microsoft Yahei"/>
                <a:cs typeface="Microsoft Yahei"/>
              </a:rPr>
              <a:t>WENKU DESIGN</a:t>
            </a:r>
          </a:p>
        </p:txBody>
      </p:sp>
      <p:sp>
        <p:nvSpPr>
          <p:cNvPr id="14" name="TextBox 14"/>
          <p:cNvSpPr txBox="1"/>
          <p:nvPr/>
        </p:nvSpPr>
        <p:spPr>
          <a:xfrm rot="5400000">
            <a:off x="10736030" y="6555761"/>
            <a:ext cx="216408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000000">
                    <a:alpha val="100000"/>
                  </a:srgbClr>
                </a:solidFill>
                <a:latin typeface="Microsoft Yahei"/>
                <a:ea typeface="Microsoft Yahei"/>
                <a:cs typeface="Microsoft Yahei"/>
              </a:rPr>
              <a:t>WENKU </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1838194" y="2335530"/>
            <a:ext cx="906780" cy="2186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00" b="1">
                <a:solidFill>
                  <a:schemeClr val="dk1">
                    <a:alpha val="100000"/>
                  </a:schemeClr>
                </a:solidFill>
                <a:latin typeface="Microsoft Yahei"/>
                <a:ea typeface="Microsoft Yahei"/>
                <a:cs typeface="Microsoft Yahei"/>
              </a:rPr>
              <a:t>目</a:t>
            </a:r>
          </a:p>
          <a:p>
            <a:pPr algn="ctr">
              <a:lnSpc>
                <a:spcPct val="112000"/>
              </a:lnSpc>
            </a:pPr>
            <a:r>
              <a:rPr lang="en-US" sz="5700" b="1">
                <a:solidFill>
                  <a:schemeClr val="dk1">
                    <a:alpha val="100000"/>
                  </a:schemeClr>
                </a:solidFill>
                <a:latin typeface="Microsoft Yahei"/>
                <a:ea typeface="Microsoft Yahei"/>
                <a:cs typeface="Microsoft Yahei"/>
              </a:rPr>
              <a:t>录</a:t>
            </a:r>
          </a:p>
        </p:txBody>
      </p:sp>
      <p:sp>
        <p:nvSpPr>
          <p:cNvPr id="4" name="TextBox 4"/>
          <p:cNvSpPr txBox="1"/>
          <p:nvPr/>
        </p:nvSpPr>
        <p:spPr>
          <a:xfrm rot="5400000">
            <a:off x="767584" y="3307080"/>
            <a:ext cx="1859280" cy="281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chemeClr val="dk1">
                    <a:alpha val="100000"/>
                  </a:schemeClr>
                </a:solidFill>
                <a:latin typeface="Microsoft Yahei"/>
                <a:ea typeface="Microsoft Yahei"/>
                <a:cs typeface="Microsoft Yahei"/>
              </a:rPr>
              <a:t>CATALOGUE</a:t>
            </a:r>
          </a:p>
        </p:txBody>
      </p:sp>
      <p:sp>
        <p:nvSpPr>
          <p:cNvPr id="5" name="TextBox 5"/>
          <p:cNvSpPr txBox="1"/>
          <p:nvPr/>
        </p:nvSpPr>
        <p:spPr>
          <a:xfrm>
            <a:off x="4255707" y="1292542"/>
            <a:ext cx="7275309" cy="42729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分光光度法概述</a:t>
            </a:r>
          </a:p>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分光光度计的组成与原理</a:t>
            </a:r>
          </a:p>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分光光度法实验操作流程</a:t>
            </a:r>
          </a:p>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分光光度法的优缺点</a:t>
            </a:r>
          </a:p>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分光光度法的发展趋势与展望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08922" y="3242247"/>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dk1">
                    <a:alpha val="100000"/>
                  </a:schemeClr>
                </a:solidFill>
                <a:latin typeface="Microsoft Yahei"/>
                <a:ea typeface="Microsoft Yahei"/>
                <a:cs typeface="Microsoft Yahei"/>
              </a:rPr>
              <a:t>分光光度法概述</a:t>
            </a:r>
          </a:p>
        </p:txBody>
      </p:sp>
      <p:sp>
        <p:nvSpPr>
          <p:cNvPr id="3" name="TextBox 3"/>
          <p:cNvSpPr txBox="1"/>
          <p:nvPr/>
        </p:nvSpPr>
        <p:spPr>
          <a:xfrm>
            <a:off x="3289579" y="1561960"/>
            <a:ext cx="2806421"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5400" b="1">
                <a:solidFill>
                  <a:schemeClr val="dk1">
                    <a:alpha val="100000"/>
                  </a:schemeClr>
                </a:solidFill>
                <a:latin typeface="Microsoft Yahei"/>
                <a:ea typeface="Microsoft Yahei"/>
                <a:cs typeface="Microsoft Yahei"/>
              </a:rPr>
              <a:t>PART</a:t>
            </a:r>
          </a:p>
        </p:txBody>
      </p:sp>
      <p:sp>
        <p:nvSpPr>
          <p:cNvPr id="4" name="TextBox 4"/>
          <p:cNvSpPr txBox="1"/>
          <p:nvPr/>
        </p:nvSpPr>
        <p:spPr>
          <a:xfrm>
            <a:off x="5964661" y="1561960"/>
            <a:ext cx="2162556"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5400" b="1">
                <a:solidFill>
                  <a:schemeClr val="dk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4969" r="24969"/>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分光光度法是一种通过测量物质对特定波长光的吸收程度来分析物质浓度的技术。</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分光光度法是一种光学分析方法，它利用物质对特定波长光的吸收特性来进行分析。当光线通过物质时，物质会吸收特定波长的光线，导致光的强度减弱。通过测量光线通过物质后的强度，可以推算出物质的浓度。</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分光光度法的定义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分光光度法的原理基于朗伯-比尔定律，即物质浓度与光吸收量成正比。</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朗伯-比尔定律是分光光度法的基础，它指出物质浓度与光吸收量成正比。具体来说，当一束单色光通过溶液时，溶液对光的吸收量与溶液的浓度、液层厚度以及光的波长有关。通过测量不同波长下的光吸收量，可以确定物质的浓度。</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分光光度法的原理</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分光光度法广泛应用于环境监测、生物医学、化学分析等领域。</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分光光度法因其操作简便、准确度高、适用范围广等特点而被广泛应用于各个领域。在环境监测中，分光光度法可用于测定水体中的重金属离子、营养盐、有机物等。在生物医学领域，分光光度法用于检测生物分子、酶活性、免疫分析等。在化学分析中，分光光度法用于测定各种无机和有机化合物，如染料、药物、食品添加剂等。</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分光光度法的应用领域</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08922" y="3242247"/>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dk1">
                    <a:alpha val="100000"/>
                  </a:schemeClr>
                </a:solidFill>
                <a:latin typeface="Microsoft Yahei"/>
                <a:ea typeface="Microsoft Yahei"/>
                <a:cs typeface="Microsoft Yahei"/>
              </a:rPr>
              <a:t>分光光度计的组成与原理</a:t>
            </a:r>
          </a:p>
        </p:txBody>
      </p:sp>
      <p:sp>
        <p:nvSpPr>
          <p:cNvPr id="3" name="TextBox 3"/>
          <p:cNvSpPr txBox="1"/>
          <p:nvPr/>
        </p:nvSpPr>
        <p:spPr>
          <a:xfrm>
            <a:off x="3289579" y="1561960"/>
            <a:ext cx="2806421"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5400" b="1">
                <a:solidFill>
                  <a:schemeClr val="dk1">
                    <a:alpha val="100000"/>
                  </a:schemeClr>
                </a:solidFill>
                <a:latin typeface="Microsoft Yahei"/>
                <a:ea typeface="Microsoft Yahei"/>
                <a:cs typeface="Microsoft Yahei"/>
              </a:rPr>
              <a:t>PART</a:t>
            </a:r>
          </a:p>
        </p:txBody>
      </p:sp>
      <p:sp>
        <p:nvSpPr>
          <p:cNvPr id="4" name="TextBox 4"/>
          <p:cNvSpPr txBox="1"/>
          <p:nvPr/>
        </p:nvSpPr>
        <p:spPr>
          <a:xfrm>
            <a:off x="5964661" y="1561960"/>
            <a:ext cx="2162556"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5400" b="1">
                <a:solidFill>
                  <a:schemeClr val="dk1">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信号处理系统</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将检测器输出的信号进行放大、处理和显示。</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检测器</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检测被测物质吸收光后的光强变化，一般采用光电转换器件。</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吸收池</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用于盛放被测溶液，是光束通过的介质，通常由石英或玻璃制成。</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光源</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提供特定波长的光源，用于激发被测物质。</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单色器</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将光源发出的复合光分解成单一波长的光，一般由棱镜或光栅实现。</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分光光度计的组成</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t="16750" b="1675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分光光度计通过测量不同波长下的透射光强度，绘制出吸光度与波长的关系曲线，即光谱吸收曲线。</a:t>
            </a:r>
          </a:p>
        </p:txBody>
      </p:sp>
      <p:sp>
        <p:nvSpPr>
          <p:cNvPr id="7" name="AutoShape 7"/>
          <p:cNvSpPr/>
          <p:nvPr/>
        </p:nvSpPr>
        <p:spPr>
          <a:xfrm>
            <a:off x="4935912" y="181958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当特定波长的光通过被测溶液时，一部分光被吸收，一部分光透过。</a:t>
            </a:r>
          </a:p>
        </p:txBody>
      </p:sp>
      <p:sp>
        <p:nvSpPr>
          <p:cNvPr id="10" name="AutoShape 10"/>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2" name="TextBox 12"/>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吸收强度与被测物质的浓度成正比，因此可以通过测量透射光的强度来推算被测物质的浓度。</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分光光度计的工作原理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53701" y="4884250"/>
            <a:ext cx="3947500" cy="3947500"/>
          </a:xfrm>
          <a:prstGeom prst="ellipse">
            <a:avLst/>
          </a:prstGeom>
          <a:solidFill>
            <a:schemeClr val="accent1">
              <a:alpha val="9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493562" y="4996164"/>
            <a:ext cx="3947500" cy="3947500"/>
          </a:xfrm>
          <a:prstGeom prst="ellipse">
            <a:avLst/>
          </a:prstGeom>
          <a:solidFill>
            <a:schemeClr val="accent1">
              <a:alpha val="8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110800" y="4996164"/>
            <a:ext cx="3947500" cy="3947500"/>
          </a:xfrm>
          <a:prstGeom prst="ellipse">
            <a:avLst/>
          </a:prstGeom>
          <a:solidFill>
            <a:schemeClr val="accent3">
              <a:alpha val="7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27301" y="3379716"/>
            <a:ext cx="2400300" cy="885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350">
                <a:solidFill>
                  <a:schemeClr val="dk1">
                    <a:alpha val="100000"/>
                  </a:schemeClr>
                </a:solidFill>
                <a:latin typeface="Microsoft Yahei"/>
                <a:ea typeface="Microsoft Yahei"/>
                <a:cs typeface="Microsoft Yahei"/>
              </a:rPr>
              <a:t>实验室用分光光度计、在线监测用分光光度计、便携式分光光度计等。</a:t>
            </a:r>
          </a:p>
        </p:txBody>
      </p:sp>
      <p:cxnSp>
        <p:nvCxnSpPr>
          <p:cNvPr id="6" name="Connector 6"/>
          <p:cNvCxnSpPr/>
          <p:nvPr/>
        </p:nvCxnSpPr>
        <p:spPr>
          <a:xfrm flipH="1" flipV="1">
            <a:off x="2820348" y="4411889"/>
            <a:ext cx="0" cy="578834"/>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318427" y="5815372"/>
            <a:ext cx="795445" cy="795445"/>
          </a:xfrm>
          <a:custGeom>
            <a:rect l="l" t="t" r="r" b="b"/>
            <a:pathLst>
              <a:path w="304800" h="304800">
                <a:moveTo>
                  <a:pt x="130883" y="184766"/>
                </a:moveTo>
                <a:lnTo>
                  <a:pt x="35557" y="89516"/>
                </a:lnTo>
                <a:cubicBezTo>
                  <a:pt x="-11849" y="144323"/>
                  <a:pt x="-11849" y="225219"/>
                  <a:pt x="35557" y="280016"/>
                </a:cubicBezTo>
                <a:lnTo>
                  <a:pt x="130883" y="184766"/>
                </a:lnTo>
                <a:close/>
                <a:moveTo>
                  <a:pt x="190510" y="39605"/>
                </a:moveTo>
                <a:lnTo>
                  <a:pt x="190510" y="179108"/>
                </a:lnTo>
                <a:lnTo>
                  <a:pt x="91907" y="277749"/>
                </a:lnTo>
                <a:cubicBezTo>
                  <a:pt x="114081" y="294303"/>
                  <a:pt x="141018" y="304800"/>
                  <a:pt x="170783" y="304800"/>
                </a:cubicBezTo>
                <a:cubicBezTo>
                  <a:pt x="244821" y="304800"/>
                  <a:pt x="304800" y="244897"/>
                  <a:pt x="304800" y="170888"/>
                </a:cubicBezTo>
                <a:cubicBezTo>
                  <a:pt x="304810" y="103661"/>
                  <a:pt x="254965" y="49187"/>
                  <a:pt x="190510" y="39605"/>
                </a:cubicBezTo>
                <a:close/>
                <a:moveTo>
                  <a:pt x="152400" y="152552"/>
                </a:moveTo>
                <a:lnTo>
                  <a:pt x="152400" y="0"/>
                </a:lnTo>
                <a:cubicBezTo>
                  <a:pt x="110881" y="2572"/>
                  <a:pt x="73371" y="18459"/>
                  <a:pt x="43082" y="43215"/>
                </a:cubicBezTo>
                <a:lnTo>
                  <a:pt x="152400" y="15255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8" name="Connector 8"/>
          <p:cNvCxnSpPr/>
          <p:nvPr/>
        </p:nvCxnSpPr>
        <p:spPr>
          <a:xfrm flipH="1" flipV="1">
            <a:off x="6084550" y="3852263"/>
            <a:ext cx="0" cy="1143902"/>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9" name="Freeform 9"/>
          <p:cNvSpPr/>
          <p:nvPr/>
        </p:nvSpPr>
        <p:spPr>
          <a:xfrm>
            <a:off x="9172034" y="5917816"/>
            <a:ext cx="590558" cy="590558"/>
          </a:xfrm>
          <a:custGeom>
            <a:rect l="l" t="t" r="r" b="b"/>
            <a:pathLst>
              <a:path w="304800" h="304800">
                <a:moveTo>
                  <a:pt x="247650" y="38100"/>
                </a:moveTo>
                <a:lnTo>
                  <a:pt x="247650" y="57598"/>
                </a:lnTo>
                <a:cubicBezTo>
                  <a:pt x="247650" y="78657"/>
                  <a:pt x="230610" y="95698"/>
                  <a:pt x="209550" y="95698"/>
                </a:cubicBezTo>
                <a:cubicBezTo>
                  <a:pt x="188490" y="95698"/>
                  <a:pt x="171450" y="78657"/>
                  <a:pt x="171450" y="57598"/>
                </a:cubicBezTo>
                <a:lnTo>
                  <a:pt x="171450" y="38100"/>
                </a:lnTo>
                <a:lnTo>
                  <a:pt x="133350" y="38100"/>
                </a:lnTo>
                <a:lnTo>
                  <a:pt x="133350" y="57598"/>
                </a:lnTo>
                <a:cubicBezTo>
                  <a:pt x="133350" y="78657"/>
                  <a:pt x="116310" y="95698"/>
                  <a:pt x="95250" y="95698"/>
                </a:cubicBezTo>
                <a:cubicBezTo>
                  <a:pt x="74190" y="95698"/>
                  <a:pt x="57150" y="78657"/>
                  <a:pt x="57150" y="57598"/>
                </a:cubicBezTo>
                <a:lnTo>
                  <a:pt x="57150" y="38100"/>
                </a:lnTo>
                <a:lnTo>
                  <a:pt x="0" y="38100"/>
                </a:lnTo>
                <a:lnTo>
                  <a:pt x="0" y="304800"/>
                </a:lnTo>
                <a:lnTo>
                  <a:pt x="304800" y="304800"/>
                </a:lnTo>
                <a:lnTo>
                  <a:pt x="304800" y="38100"/>
                </a:lnTo>
                <a:lnTo>
                  <a:pt x="247650" y="38100"/>
                </a:lnTo>
                <a:close/>
                <a:moveTo>
                  <a:pt x="95250" y="266700"/>
                </a:moveTo>
                <a:lnTo>
                  <a:pt x="57150" y="266700"/>
                </a:lnTo>
                <a:lnTo>
                  <a:pt x="57150" y="228600"/>
                </a:lnTo>
                <a:lnTo>
                  <a:pt x="95250" y="228600"/>
                </a:lnTo>
                <a:lnTo>
                  <a:pt x="95250" y="266700"/>
                </a:lnTo>
                <a:close/>
                <a:moveTo>
                  <a:pt x="95250" y="190500"/>
                </a:moveTo>
                <a:lnTo>
                  <a:pt x="57150" y="190500"/>
                </a:lnTo>
                <a:lnTo>
                  <a:pt x="57150" y="152400"/>
                </a:lnTo>
                <a:lnTo>
                  <a:pt x="95250" y="152400"/>
                </a:lnTo>
                <a:lnTo>
                  <a:pt x="95250" y="190500"/>
                </a:lnTo>
                <a:close/>
                <a:moveTo>
                  <a:pt x="171450" y="266700"/>
                </a:moveTo>
                <a:lnTo>
                  <a:pt x="133350" y="266700"/>
                </a:lnTo>
                <a:lnTo>
                  <a:pt x="133350" y="228600"/>
                </a:lnTo>
                <a:lnTo>
                  <a:pt x="171450" y="228600"/>
                </a:lnTo>
                <a:lnTo>
                  <a:pt x="171450" y="266700"/>
                </a:lnTo>
                <a:close/>
                <a:moveTo>
                  <a:pt x="171450" y="190500"/>
                </a:moveTo>
                <a:lnTo>
                  <a:pt x="133350" y="190500"/>
                </a:lnTo>
                <a:lnTo>
                  <a:pt x="133350" y="152400"/>
                </a:lnTo>
                <a:lnTo>
                  <a:pt x="171450" y="152400"/>
                </a:lnTo>
                <a:lnTo>
                  <a:pt x="171450" y="190500"/>
                </a:lnTo>
                <a:close/>
                <a:moveTo>
                  <a:pt x="209550" y="266700"/>
                </a:moveTo>
                <a:lnTo>
                  <a:pt x="209550" y="228600"/>
                </a:lnTo>
                <a:lnTo>
                  <a:pt x="247650" y="228600"/>
                </a:lnTo>
                <a:lnTo>
                  <a:pt x="209550" y="266700"/>
                </a:lnTo>
                <a:close/>
                <a:moveTo>
                  <a:pt x="247650" y="190500"/>
                </a:moveTo>
                <a:lnTo>
                  <a:pt x="209550" y="190500"/>
                </a:lnTo>
                <a:lnTo>
                  <a:pt x="209550" y="152400"/>
                </a:lnTo>
                <a:lnTo>
                  <a:pt x="247650" y="152400"/>
                </a:lnTo>
                <a:lnTo>
                  <a:pt x="247650" y="190500"/>
                </a:lnTo>
                <a:close/>
                <a:moveTo>
                  <a:pt x="76200" y="57150"/>
                </a:moveTo>
                <a:lnTo>
                  <a:pt x="76200" y="19050"/>
                </a:lnTo>
                <a:cubicBezTo>
                  <a:pt x="76200" y="8525"/>
                  <a:pt x="84725" y="0"/>
                  <a:pt x="95250" y="0"/>
                </a:cubicBezTo>
                <a:cubicBezTo>
                  <a:pt x="105775" y="0"/>
                  <a:pt x="114300" y="8525"/>
                  <a:pt x="114300" y="19050"/>
                </a:cubicBezTo>
                <a:lnTo>
                  <a:pt x="114300" y="57150"/>
                </a:lnTo>
                <a:cubicBezTo>
                  <a:pt x="114300" y="67675"/>
                  <a:pt x="105775" y="76200"/>
                  <a:pt x="95250" y="76200"/>
                </a:cubicBezTo>
                <a:cubicBezTo>
                  <a:pt x="84725" y="76200"/>
                  <a:pt x="76200" y="67675"/>
                  <a:pt x="76200" y="57150"/>
                </a:cubicBezTo>
                <a:close/>
                <a:moveTo>
                  <a:pt x="190500" y="57150"/>
                </a:moveTo>
                <a:lnTo>
                  <a:pt x="190500" y="19050"/>
                </a:lnTo>
                <a:cubicBezTo>
                  <a:pt x="190500" y="8525"/>
                  <a:pt x="199025" y="0"/>
                  <a:pt x="209550" y="0"/>
                </a:cubicBezTo>
                <a:cubicBezTo>
                  <a:pt x="220075" y="0"/>
                  <a:pt x="228600" y="8525"/>
                  <a:pt x="228600" y="19050"/>
                </a:cubicBezTo>
                <a:lnTo>
                  <a:pt x="228600" y="57150"/>
                </a:lnTo>
                <a:cubicBezTo>
                  <a:pt x="228600" y="67675"/>
                  <a:pt x="220075" y="76200"/>
                  <a:pt x="209550" y="76200"/>
                </a:cubicBezTo>
                <a:cubicBezTo>
                  <a:pt x="199025" y="76200"/>
                  <a:pt x="190500" y="67675"/>
                  <a:pt x="190500" y="571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0" name="Connector 10"/>
          <p:cNvCxnSpPr/>
          <p:nvPr/>
        </p:nvCxnSpPr>
        <p:spPr>
          <a:xfrm flipH="1" flipV="1">
            <a:off x="9467312" y="3097081"/>
            <a:ext cx="0" cy="1899083"/>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1379651" y="2930838"/>
            <a:ext cx="2895600" cy="3714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1725" b="1">
                <a:solidFill>
                  <a:schemeClr val="accent1">
                    <a:alpha val="100000"/>
                  </a:schemeClr>
                </a:solidFill>
                <a:latin typeface="Microsoft Yahei"/>
                <a:ea typeface="Microsoft Yahei"/>
                <a:cs typeface="Microsoft Yahei"/>
              </a:rPr>
              <a:t>根据用途</a:t>
            </a:r>
          </a:p>
        </p:txBody>
      </p:sp>
      <p:sp>
        <p:nvSpPr>
          <p:cNvPr id="12" name="TextBox 12"/>
          <p:cNvSpPr txBox="1"/>
          <p:nvPr/>
        </p:nvSpPr>
        <p:spPr>
          <a:xfrm>
            <a:off x="4884400" y="2688361"/>
            <a:ext cx="2400300" cy="885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350">
                <a:solidFill>
                  <a:schemeClr val="dk1">
                    <a:alpha val="100000"/>
                  </a:schemeClr>
                </a:solidFill>
                <a:latin typeface="Microsoft Yahei"/>
                <a:ea typeface="Microsoft Yahei"/>
                <a:cs typeface="Microsoft Yahei"/>
              </a:rPr>
              <a:t>单波长分光光度计、双波长分光光度计、多波长分光光度计等。</a:t>
            </a:r>
          </a:p>
        </p:txBody>
      </p:sp>
      <p:sp>
        <p:nvSpPr>
          <p:cNvPr id="13" name="TextBox 13"/>
          <p:cNvSpPr txBox="1"/>
          <p:nvPr/>
        </p:nvSpPr>
        <p:spPr>
          <a:xfrm>
            <a:off x="4636750" y="2254182"/>
            <a:ext cx="2895600" cy="3714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1725" b="1">
                <a:solidFill>
                  <a:schemeClr val="accent1">
                    <a:alpha val="100000"/>
                  </a:schemeClr>
                </a:solidFill>
                <a:latin typeface="Microsoft Yahei"/>
                <a:ea typeface="Microsoft Yahei"/>
                <a:cs typeface="Microsoft Yahei"/>
              </a:rPr>
              <a:t>根据检测方式</a:t>
            </a:r>
          </a:p>
        </p:txBody>
      </p:sp>
      <p:sp>
        <p:nvSpPr>
          <p:cNvPr id="14" name="TextBox 14"/>
          <p:cNvSpPr txBox="1"/>
          <p:nvPr/>
        </p:nvSpPr>
        <p:spPr>
          <a:xfrm>
            <a:off x="8267162" y="1997007"/>
            <a:ext cx="2400300" cy="885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350">
                <a:solidFill>
                  <a:schemeClr val="dk1">
                    <a:alpha val="100000"/>
                  </a:schemeClr>
                </a:solidFill>
                <a:latin typeface="Microsoft Yahei"/>
                <a:ea typeface="Microsoft Yahei"/>
                <a:cs typeface="Microsoft Yahei"/>
              </a:rPr>
              <a:t>棱镜分光光度计、光栅分光光度计等。</a:t>
            </a:r>
          </a:p>
        </p:txBody>
      </p:sp>
      <p:sp>
        <p:nvSpPr>
          <p:cNvPr id="15" name="TextBox 15"/>
          <p:cNvSpPr txBox="1"/>
          <p:nvPr/>
        </p:nvSpPr>
        <p:spPr>
          <a:xfrm>
            <a:off x="8019512" y="1572512"/>
            <a:ext cx="2543175" cy="3714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1725" b="1">
                <a:solidFill>
                  <a:schemeClr val="accent1">
                    <a:alpha val="100000"/>
                  </a:schemeClr>
                </a:solidFill>
                <a:latin typeface="Microsoft Yahei"/>
                <a:ea typeface="Microsoft Yahei"/>
                <a:cs typeface="Microsoft Yahei"/>
              </a:rPr>
              <a:t>根据分光原理</a:t>
            </a:r>
          </a:p>
        </p:txBody>
      </p:sp>
      <p:sp>
        <p:nvSpPr>
          <p:cNvPr id="16" name="Freeform 16"/>
          <p:cNvSpPr/>
          <p:nvPr/>
        </p:nvSpPr>
        <p:spPr>
          <a:xfrm>
            <a:off x="5704906" y="5851529"/>
            <a:ext cx="759288" cy="759288"/>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分光光度计的分类</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https://d.book118.com/398132123056006024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6B73"/>
      </a:accent1>
      <a:accent2>
        <a:srgbClr val="269B8D"/>
      </a:accent2>
      <a:accent3>
        <a:srgbClr val="00657D"/>
      </a:accent3>
      <a:accent4>
        <a:srgbClr val="3B9474"/>
      </a:accent4>
      <a:accent5>
        <a:srgbClr val="6479E6"/>
      </a:accent5>
      <a:accent6>
        <a:srgbClr val="169EA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67</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2024-08-31T13:27:06.207</cp:lastPrinted>
  <dcterms:created xsi:type="dcterms:W3CDTF">2024-08-31T05:27:06Z</dcterms:created>
  <dcterms:modified xsi:type="dcterms:W3CDTF">2024-08-31T05:27:08Z</dcterms:modified>
</cp:coreProperties>
</file>