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8"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tags" Target="tags/tag503.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731099-4824-4C7E-AB3F-5CE42348B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29E731-B475-4A8D-89E5-F1D1347718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8386FE-2662-4A16-8137-B59D4B8D8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5A786C-127C-488E-8517-F2846FB43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28E68C-1AA8-447D-9DE0-0B3BCE2998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B151A3-D01B-4835-A78F-CD625EF32F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31BEFC-7832-4757-8418-173A24A0FB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EBA79C-0A95-4A37-B5B9-05CEB3D90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698A09-63D0-4F4C-8490-B1A387D7E0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DAFC1C-C435-4A53-ADAE-4962424BF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F966F5-B9B4-4AE0-A39C-795B0DDF4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30" Type="http://schemas.openxmlformats.org/officeDocument/2006/relationships/tags" Target="../tags/tag417.xml" /><Relationship Id="rId31" Type="http://schemas.openxmlformats.org/officeDocument/2006/relationships/tags" Target="../tags/tag418.xml" /><Relationship Id="rId32" Type="http://schemas.openxmlformats.org/officeDocument/2006/relationships/tags" Target="../tags/tag419.xml" /><Relationship Id="rId33" Type="http://schemas.openxmlformats.org/officeDocument/2006/relationships/tags" Target="../tags/tag420.xml" /><Relationship Id="rId34" Type="http://schemas.openxmlformats.org/officeDocument/2006/relationships/tags" Target="../tags/tag421.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22.xml" /><Relationship Id="rId4" Type="http://schemas.openxmlformats.org/officeDocument/2006/relationships/tags" Target="../tags/tag42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0.xml" /><Relationship Id="rId2" Type="http://schemas.openxmlformats.org/officeDocument/2006/relationships/notesSlide" Target="../notesSlides/notesSlide3.xml" /><Relationship Id="rId3" Type="http://schemas.openxmlformats.org/officeDocument/2006/relationships/tags" Target="../tags/tag425.xml" /><Relationship Id="rId4" Type="http://schemas.openxmlformats.org/officeDocument/2006/relationships/tags" Target="../tags/tag426.xml" /><Relationship Id="rId5" Type="http://schemas.openxmlformats.org/officeDocument/2006/relationships/tags" Target="../tags/tag427.xml" /><Relationship Id="rId6" Type="http://schemas.openxmlformats.org/officeDocument/2006/relationships/tags" Target="../tags/tag42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2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31.xml" /><Relationship Id="rId4" Type="http://schemas.openxmlformats.org/officeDocument/2006/relationships/tags" Target="../tags/tag43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34.xml" /><Relationship Id="rId4" Type="http://schemas.openxmlformats.org/officeDocument/2006/relationships/tags" Target="../tags/tag43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2.xml" /><Relationship Id="rId2" Type="http://schemas.openxmlformats.org/officeDocument/2006/relationships/notesSlide" Target="../notesSlides/notesSlide6.xml" /><Relationship Id="rId3" Type="http://schemas.openxmlformats.org/officeDocument/2006/relationships/tags" Target="../tags/tag437.xml" /><Relationship Id="rId4" Type="http://schemas.openxmlformats.org/officeDocument/2006/relationships/tags" Target="../tags/tag438.xml" /><Relationship Id="rId5" Type="http://schemas.openxmlformats.org/officeDocument/2006/relationships/tags" Target="../tags/tag439.xml" /><Relationship Id="rId6" Type="http://schemas.openxmlformats.org/officeDocument/2006/relationships/tags" Target="../tags/tag44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8.xml" /><Relationship Id="rId2" Type="http://schemas.openxmlformats.org/officeDocument/2006/relationships/notesSlide" Target="../notesSlides/notesSlide7.xml" /><Relationship Id="rId3" Type="http://schemas.openxmlformats.org/officeDocument/2006/relationships/tags" Target="../tags/tag443.xml" /><Relationship Id="rId4" Type="http://schemas.openxmlformats.org/officeDocument/2006/relationships/tags" Target="../tags/tag444.xml" /><Relationship Id="rId5" Type="http://schemas.openxmlformats.org/officeDocument/2006/relationships/tags" Target="../tags/tag445.xml" /><Relationship Id="rId6" Type="http://schemas.openxmlformats.org/officeDocument/2006/relationships/tags" Target="../tags/tag446.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4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49.xml" /><Relationship Id="rId4" Type="http://schemas.openxmlformats.org/officeDocument/2006/relationships/tags" Target="../tags/tag45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7.xml" /><Relationship Id="rId2" Type="http://schemas.openxmlformats.org/officeDocument/2006/relationships/notesSlide" Target="../notesSlides/notesSlide9.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tags" Target="../tags/tag454.xml" /><Relationship Id="rId6" Type="http://schemas.openxmlformats.org/officeDocument/2006/relationships/tags" Target="../tags/tag455.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5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58.xml" /><Relationship Id="rId4" Type="http://schemas.openxmlformats.org/officeDocument/2006/relationships/tags" Target="../tags/tag45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6.xml" /><Relationship Id="rId2" Type="http://schemas.openxmlformats.org/officeDocument/2006/relationships/notesSlide" Target="../notesSlides/notesSlide11.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tags" Target="../tags/tag463.xml" /><Relationship Id="rId6" Type="http://schemas.openxmlformats.org/officeDocument/2006/relationships/tags" Target="../tags/tag464.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67.xml" /><Relationship Id="rId4" Type="http://schemas.openxmlformats.org/officeDocument/2006/relationships/tags" Target="../tags/tag46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5.xml" /><Relationship Id="rId2" Type="http://schemas.openxmlformats.org/officeDocument/2006/relationships/notesSlide" Target="../notesSlides/notesSlide13.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tags" Target="../tags/tag472.xml" /><Relationship Id="rId6" Type="http://schemas.openxmlformats.org/officeDocument/2006/relationships/tags" Target="../tags/tag473.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7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1.xml" /><Relationship Id="rId2" Type="http://schemas.openxmlformats.org/officeDocument/2006/relationships/notesSlide" Target="../notesSlides/notesSlide14.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tags" Target="../tags/tag478.xml" /><Relationship Id="rId6" Type="http://schemas.openxmlformats.org/officeDocument/2006/relationships/tags" Target="../tags/tag479.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82.xml" /><Relationship Id="rId4" Type="http://schemas.openxmlformats.org/officeDocument/2006/relationships/tags" Target="../tags/tag48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90.xml" /><Relationship Id="rId2" Type="http://schemas.openxmlformats.org/officeDocument/2006/relationships/notesSlide" Target="../notesSlides/notesSlide16.xml" /><Relationship Id="rId3" Type="http://schemas.openxmlformats.org/officeDocument/2006/relationships/tags" Target="../tags/tag485.xml" /><Relationship Id="rId4" Type="http://schemas.openxmlformats.org/officeDocument/2006/relationships/tags" Target="../tags/tag486.xml" /><Relationship Id="rId5" Type="http://schemas.openxmlformats.org/officeDocument/2006/relationships/tags" Target="../tags/tag487.xml" /><Relationship Id="rId6" Type="http://schemas.openxmlformats.org/officeDocument/2006/relationships/tags" Target="../tags/tag48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91.xml" /><Relationship Id="rId4" Type="http://schemas.openxmlformats.org/officeDocument/2006/relationships/tags" Target="../tags/tag49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99.xml" /><Relationship Id="rId2" Type="http://schemas.openxmlformats.org/officeDocument/2006/relationships/notesSlide" Target="../notesSlides/notesSlide18.xml" /><Relationship Id="rId3" Type="http://schemas.openxmlformats.org/officeDocument/2006/relationships/tags" Target="../tags/tag494.xml" /><Relationship Id="rId4" Type="http://schemas.openxmlformats.org/officeDocument/2006/relationships/tags" Target="../tags/tag495.xml" /><Relationship Id="rId5" Type="http://schemas.openxmlformats.org/officeDocument/2006/relationships/tags" Target="../tags/tag496.xml" /><Relationship Id="rId6" Type="http://schemas.openxmlformats.org/officeDocument/2006/relationships/tags" Target="../tags/tag497.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9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500.xml" /><Relationship Id="rId4" Type="http://schemas.openxmlformats.org/officeDocument/2006/relationships/tags" Target="../tags/tag50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50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3505105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银杏叶提取物对CYP酶的影响及与其他药物的相互作用</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一、引言</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三、研究方法和数据</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五、结论和启示</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二、文献回顾</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四、研究结果</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标题：融资约束视角下“波特假说”仍有效吗？基于成渝地区双城经济圈及其他经济圈的比较研究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自上世纪九十年代以来，融资约束理论一直是经济学研究的重要议题。同时，产业集聚与经济发展的关系也是经济学的重点。波特假说，即一个地区的竞争力与该地区产业集聚程度呈正相关，自提出以来也在不断被证实和讨论。然而，在特定的经济环境下，如融资约束严重的地区，这一假说是否依然成立，这是一个值得探讨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本次演示以成渝地区双城经济圈和其他经济圈为例，从融资约束的视角出发，对“波特假说”的有效性进行比较研究。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二、文献回顾</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1、融资约束与波特假说</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1、融资约束与波特假说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融资约束主要指企业在寻求外部融资时面临的困难和限制，如信息不对称、财务杠杆等。学界普遍认为，融资约束对企业的投资决策和经济增长有重要影响。而波特假说则从产业集聚的角度出发，认为产业集聚能提高企业的竞争力，进而推动经济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2、成渝地区双城经济圈与其他经济圈的比较</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2、成渝地区双城经济圈与其他经济圈的比较</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成渝地区双城经济圈位于中国西南部，是中国西部主要的工业基地和经济中心。与其他经济圈相比，成渝地区面临较大的融资约束。其他经济圈如长江三角洲经济圈和珠江三角洲经济圈，由于经济发展水平和市场化程度较高，融资约束相对较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三、研究方法和数据</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三、研究方法和数据</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本次演示采用定量研究方法，利用统计数据对各地区的产业集聚程度、融资约束和经济增长进行度量和比较。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四、研究结果</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1、成渝地区与其他经济圈的融资约束比较</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1、成渝地区与其他经济圈的融资约束比较</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通过比较各地区的融资约束指数，发现成渝地区的融资约束明显高于其他经济圈。这主要由于成渝地区的金融市场相对不发达，融资渠道有限。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2、“波特假说”在各经济圈的验证</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2、“波特假说”在各经济圈的验证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将产业集聚程度与经济增长进行回归分析，发现各经济圈的产业集聚程度与经济增长之间存在显著的正相关关系，从而证实了“波特假说”在这些地区是有效的。然而，在融资约束较严重的成渝地区，产业集聚对经济增长的推动作用明显小于其他经济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五、结论和启示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五、结论和启示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通过比较成渝地区双城经济圈和其他经济圈的融资约束和产业集聚情况，从融资约束的视角探讨了“波特假说”的有效性。研究结果表明，“波特假说”在各经济圈基本成立，但在融资约束严重的地区，其有效性可能减弱。这为政策制定者提供了新的思路：降低融资约束、提高金融市场发展水平是提高地区产业集聚效应和经济增长的重要途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https://d.book118.com/398135051051006036</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42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9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9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21</Slides>
  <Notes>19</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21</vt:i4>
      </vt:variant>
    </vt:vector>
  </HeadingPairs>
  <TitlesOfParts>
    <vt:vector baseType="lpstr" size="31">
      <vt:lpstr>Arial</vt:lpstr>
      <vt:lpstr>Calibri</vt:lpstr>
      <vt:lpstr>微软雅黑</vt:lpstr>
      <vt:lpstr>汉仪旗黑-85S</vt:lpstr>
      <vt:lpstr>思源黑体 CN Bold</vt:lpstr>
      <vt:lpstr>仿宋</vt:lpstr>
      <vt:lpstr>Calibri Light</vt:lpstr>
      <vt:lpstr>隶书</vt:lpstr>
      <vt:lpstr>汉仪尚巍手书W</vt:lpstr>
      <vt:lpstr>Office Theme</vt:lpstr>
      <vt:lpstr>银杏叶提取物对CYP酶的影响及与其他药物的相互作用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2024-09-15T16:10:43.274</cp:lastPrinted>
  <dcterms:created xsi:type="dcterms:W3CDTF">2024-09-15T08:10:43Z</dcterms:created>
  <dcterms:modified xsi:type="dcterms:W3CDTF">2024-09-15T08:10:51Z</dcterms:modified>
</cp:coreProperties>
</file>