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D80BFAD-C2EE-42F5-9D0B-36C063BC9F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660B61B-06B9-4337-8824-CDEBF6F0DD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3C0E69F-8D0E-4DDB-9FA8-B0842AE230F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C2A422A-EE49-4A08-834E-EB7A658208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187E6E4-707D-48F2-8F41-8A01CC154EA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9ABD09B-FA63-4EA6-BC0C-7F96574EC49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7DE9624-CAFD-4878-9C91-BFCD70A9946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44D76CC-1036-4E1E-8B7B-D35BE6AF164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BEA249-5906-4948-B71E-82EF1A7F924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3807B1C-9643-4AB8-AA53-3019A17CFC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E99034-8C52-4263-9B9C-766268A16E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3.jpeg" /><Relationship Id="rId3" Type="http://schemas.openxmlformats.org/officeDocument/2006/relationships/image" Target="../media/image24.jpeg" /><Relationship Id="rId4" Type="http://schemas.openxmlformats.org/officeDocument/2006/relationships/image" Target="../media/image25.jpeg" /><Relationship Id="rId5"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98143137005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89199" y="1872544"/>
            <a:ext cx="6402705" cy="197739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4950" b="1">
                <a:solidFill>
                  <a:srgbClr val="1B1B1B">
                    <a:alpha val="100000"/>
                  </a:srgbClr>
                </a:solidFill>
                <a:latin typeface="Microsoft Yahei"/>
                <a:ea typeface="Microsoft Yahei"/>
                <a:cs typeface="Microsoft Yahei"/>
              </a:rPr>
              <a:t>合同法基本概念</a:t>
            </a:r>
          </a:p>
        </p:txBody>
      </p:sp>
      <p:sp>
        <p:nvSpPr>
          <p:cNvPr id="3" name="AutoShape 3"/>
          <p:cNvSpPr/>
          <p:nvPr/>
        </p:nvSpPr>
        <p:spPr>
          <a:xfrm>
            <a:off x="3887301" y="4906518"/>
            <a:ext cx="2473866"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rgbClr val="1B1B1B">
                    <a:alpha val="100000"/>
                  </a:srgbClr>
                </a:solidFill>
                <a:latin typeface="Microsoft Yahei"/>
                <a:ea typeface="Microsoft Yahei"/>
                <a:cs typeface="Microsoft Yahei"/>
              </a:rPr>
              <a:t>汇报人：XX</a:t>
            </a:r>
            <a:endParaRPr lang="en-US" sz="1100"/>
          </a:p>
        </p:txBody>
      </p:sp>
      <p:sp>
        <p:nvSpPr>
          <p:cNvPr id="4" name="AutoShape 4"/>
          <p:cNvSpPr/>
          <p:nvPr/>
        </p:nvSpPr>
        <p:spPr>
          <a:xfrm>
            <a:off x="6497278" y="4906518"/>
            <a:ext cx="2419908"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rgbClr val="1B1B1B">
                    <a:alpha val="100000"/>
                  </a:srgbClr>
                </a:solidFill>
                <a:latin typeface="Microsoft Yahei"/>
                <a:ea typeface="Microsoft Yahei"/>
                <a:cs typeface="Microsoft Yahei"/>
              </a:rPr>
              <a:t>2024-01-23</a:t>
            </a:r>
            <a:endParaRPr lang="en-US" sz="1100"/>
          </a:p>
        </p:txBody>
      </p:sp>
      <p:sp>
        <p:nvSpPr>
          <p:cNvPr id="5" name="AutoShape 5"/>
          <p:cNvSpPr/>
          <p:nvPr/>
        </p:nvSpPr>
        <p:spPr>
          <a:xfrm>
            <a:off x="240326" y="276691"/>
            <a:ext cx="1591602" cy="419156"/>
          </a:xfrm>
          <a:prstGeom prst="rect">
            <a:avLst/>
          </a:prstGeom>
          <a:noFill/>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b="1">
                <a:solidFill>
                  <a:srgbClr val="FFFFFF">
                    <a:alpha val="100000"/>
                  </a:srgbClr>
                </a:solidFill>
                <a:latin typeface="Microsoft Yahei"/>
                <a:ea typeface="Microsoft Yahei"/>
                <a:cs typeface="Microsoft Yahei"/>
              </a:rPr>
              <a:t>2023-2026</a:t>
            </a:r>
            <a:endParaRPr lang="en-US" sz="1100"/>
          </a:p>
        </p:txBody>
      </p:sp>
      <p:sp>
        <p:nvSpPr>
          <p:cNvPr id="6" name="TextBox 6"/>
          <p:cNvSpPr txBox="1"/>
          <p:nvPr/>
        </p:nvSpPr>
        <p:spPr>
          <a:xfrm>
            <a:off x="2275078" y="276691"/>
            <a:ext cx="1326473" cy="38671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800" b="1">
                <a:solidFill>
                  <a:schemeClr val="accent1">
                    <a:alpha val="100000"/>
                  </a:schemeClr>
                </a:solidFill>
                <a:latin typeface="Microsoft Yahei"/>
                <a:ea typeface="Microsoft Yahei"/>
                <a:cs typeface="Microsoft Yahei"/>
              </a:rPr>
              <a:t>ONE</a:t>
            </a:r>
          </a:p>
        </p:txBody>
      </p:sp>
      <p:sp>
        <p:nvSpPr>
          <p:cNvPr id="7" name="TextBox 7"/>
          <p:cNvSpPr txBox="1"/>
          <p:nvPr/>
        </p:nvSpPr>
        <p:spPr>
          <a:xfrm>
            <a:off x="9727882" y="229066"/>
            <a:ext cx="1944455" cy="48357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KEEP VIEW</a:t>
            </a:r>
          </a:p>
        </p:txBody>
      </p:sp>
      <p:sp>
        <p:nvSpPr>
          <p:cNvPr id="8" name="AutoShape 8"/>
          <p:cNvSpPr/>
          <p:nvPr/>
        </p:nvSpPr>
        <p:spPr>
          <a:xfrm>
            <a:off x="1634706" y="6115727"/>
            <a:ext cx="2473866"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9" name="AutoShape 9"/>
          <p:cNvSpPr/>
          <p:nvPr/>
        </p:nvSpPr>
        <p:spPr>
          <a:xfrm>
            <a:off x="8181391" y="6099640"/>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rgbClr val="FFFFFF">
                    <a:alpha val="100000"/>
                  </a:srgbClr>
                </a:solidFill>
                <a:latin typeface="Microsoft Yahei"/>
                <a:ea typeface="Microsoft Yahei"/>
                <a:cs typeface="Microsoft Yahei"/>
              </a:rPr>
              <a:t>https://wenku.baidu.com</a:t>
            </a:r>
            <a:endParaRPr lang="en-US" sz="1100"/>
          </a:p>
        </p:txBody>
      </p:sp>
      <p:sp>
        <p:nvSpPr>
          <p:cNvPr id="10" name="TextBox 10"/>
          <p:cNvSpPr txBox="1"/>
          <p:nvPr/>
        </p:nvSpPr>
        <p:spPr>
          <a:xfrm rot="5400000">
            <a:off x="-676021" y="2093383"/>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1" name="TextBox 11"/>
          <p:cNvSpPr txBox="1"/>
          <p:nvPr/>
        </p:nvSpPr>
        <p:spPr>
          <a:xfrm rot="5400000">
            <a:off x="-676021" y="4473998"/>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2" name="TextBox 12"/>
          <p:cNvSpPr txBox="1"/>
          <p:nvPr/>
        </p:nvSpPr>
        <p:spPr>
          <a:xfrm rot="5400000">
            <a:off x="10736030" y="172681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3" name="TextBox 13"/>
          <p:cNvSpPr txBox="1"/>
          <p:nvPr/>
        </p:nvSpPr>
        <p:spPr>
          <a:xfrm rot="5400000">
            <a:off x="10736030" y="4107427"/>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4" name="TextBox 14"/>
          <p:cNvSpPr txBox="1"/>
          <p:nvPr/>
        </p:nvSpPr>
        <p:spPr>
          <a:xfrm rot="5400000">
            <a:off x="10736030" y="655576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838194" y="2335530"/>
            <a:ext cx="906780" cy="2186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dk1">
                    <a:alpha val="100000"/>
                  </a:schemeClr>
                </a:solidFill>
                <a:latin typeface="Microsoft Yahei"/>
                <a:ea typeface="Microsoft Yahei"/>
                <a:cs typeface="Microsoft Yahei"/>
              </a:rPr>
              <a:t>目</a:t>
            </a:r>
          </a:p>
          <a:p>
            <a:pPr algn="ctr">
              <a:lnSpc>
                <a:spcPct val="112000"/>
              </a:lnSpc>
            </a:pPr>
            <a:r>
              <a:rPr lang="en-US" sz="5700" b="1">
                <a:solidFill>
                  <a:schemeClr val="dk1">
                    <a:alpha val="100000"/>
                  </a:schemeClr>
                </a:solidFill>
                <a:latin typeface="Microsoft Yahei"/>
                <a:ea typeface="Microsoft Yahei"/>
                <a:cs typeface="Microsoft Yahei"/>
              </a:rPr>
              <a:t>录</a:t>
            </a:r>
          </a:p>
        </p:txBody>
      </p:sp>
      <p:sp>
        <p:nvSpPr>
          <p:cNvPr id="4" name="TextBox 4"/>
          <p:cNvSpPr txBox="1"/>
          <p:nvPr/>
        </p:nvSpPr>
        <p:spPr>
          <a:xfrm rot="5400000">
            <a:off x="767584" y="3307080"/>
            <a:ext cx="1859280" cy="281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dk1">
                    <a:alpha val="100000"/>
                  </a:schemeClr>
                </a:solidFill>
                <a:latin typeface="Microsoft Yahei"/>
                <a:ea typeface="Microsoft Yahei"/>
                <a:cs typeface="Microsoft Yahei"/>
              </a:rPr>
              <a:t>CATALOGUE</a:t>
            </a:r>
          </a:p>
        </p:txBody>
      </p:sp>
      <p:sp>
        <p:nvSpPr>
          <p:cNvPr id="5" name="TextBox 5"/>
          <p:cNvSpPr txBox="1"/>
          <p:nvPr/>
        </p:nvSpPr>
        <p:spPr>
          <a:xfrm>
            <a:off x="4255707" y="1292542"/>
            <a:ext cx="7275309" cy="42729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合同与合同法概述</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合同分类与内容</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合同订立与效力</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合同履行与变更</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合同终止与解除</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违约责任与救济措施</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争议解决与法律适用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合同与合同法概述</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45936" y="260197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3788" y="4992370"/>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14621" y="4992370"/>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52079" y="300540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82069" y="298040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90610" y="451003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84214" y="528619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38684" y="454436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71891" y="3318396"/>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合同具有以下特征</a:t>
            </a:r>
          </a:p>
        </p:txBody>
      </p:sp>
      <p:sp>
        <p:nvSpPr>
          <p:cNvPr id="11" name="Freeform 11"/>
          <p:cNvSpPr/>
          <p:nvPr/>
        </p:nvSpPr>
        <p:spPr>
          <a:xfrm>
            <a:off x="5821069" y="286491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73593" y="3379295"/>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66066" y="365957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16258" y="3379295"/>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418097" y="366894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34007" y="5314781"/>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89033" y="5255782"/>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79518" y="4987861"/>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是一种双方或多方的民事法律行为。</a:t>
            </a:r>
          </a:p>
        </p:txBody>
      </p:sp>
      <p:sp>
        <p:nvSpPr>
          <p:cNvPr id="19" name="TextBox 19"/>
          <p:cNvSpPr txBox="1"/>
          <p:nvPr/>
        </p:nvSpPr>
        <p:spPr>
          <a:xfrm>
            <a:off x="653186" y="3304902"/>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是当事人意思表示一致的协议。</a:t>
            </a:r>
          </a:p>
        </p:txBody>
      </p:sp>
      <p:sp>
        <p:nvSpPr>
          <p:cNvPr id="20" name="TextBox 20"/>
          <p:cNvSpPr txBox="1"/>
          <p:nvPr/>
        </p:nvSpPr>
        <p:spPr>
          <a:xfrm>
            <a:off x="1082466" y="4987747"/>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以设立、变更、终止民事权利义务关系为目的。</a:t>
            </a:r>
          </a:p>
        </p:txBody>
      </p:sp>
      <p:sp>
        <p:nvSpPr>
          <p:cNvPr id="21" name="TextBox 21"/>
          <p:cNvSpPr txBox="1"/>
          <p:nvPr/>
        </p:nvSpPr>
        <p:spPr>
          <a:xfrm>
            <a:off x="4488661" y="1252888"/>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合同是平等主体的自然人、法人、其他组织之间设立、变更、终止民事权利义务关系的协议。</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合同定义及特征</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合同法调整平等主体之间的交易关系，主要调整动态的财产关系。</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合同法不仅调整法人、其他组织之间的经济贸易关系，同时还包括自然人之间的买卖、租赁、借贷、赠与等合同关系。</a:t>
            </a:r>
          </a:p>
        </p:txBody>
      </p:sp>
      <p:pic>
        <p:nvPicPr>
          <p:cNvPr id="6" name="Picture 6"/>
          <p:cNvPicPr>
            <a:picLocks noChangeAspect="1"/>
          </p:cNvPicPr>
          <p:nvPr/>
        </p:nvPicPr>
        <p:blipFill>
          <a:blip r:embed="rId2"/>
          <a:srcRect t="26395" b="26395"/>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7583" b="7583"/>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合同法所调整的是商业交易中的所有合同，但婚姻、收养、监护等有关身份关系的协议，适用其他法律的规定，不属于合同法的调整范围。</a:t>
            </a:r>
          </a:p>
        </p:txBody>
      </p:sp>
      <p:pic>
        <p:nvPicPr>
          <p:cNvPr id="10" name="Picture 10"/>
          <p:cNvPicPr>
            <a:picLocks noChangeAspect="1"/>
          </p:cNvPicPr>
          <p:nvPr/>
        </p:nvPicPr>
        <p:blipFill>
          <a:blip r:embed="rId4"/>
          <a:srcRect t="9420" b="9420"/>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合同法调整范围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1267"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412120"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86473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367559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01267"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01</a:t>
            </a:r>
          </a:p>
        </p:txBody>
      </p:sp>
      <p:sp>
        <p:nvSpPr>
          <p:cNvPr id="7" name="TextBox 7"/>
          <p:cNvSpPr txBox="1"/>
          <p:nvPr/>
        </p:nvSpPr>
        <p:spPr>
          <a:xfrm>
            <a:off x="2864738"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02</a:t>
            </a:r>
          </a:p>
        </p:txBody>
      </p:sp>
      <p:sp>
        <p:nvSpPr>
          <p:cNvPr id="8" name="TextBox 8"/>
          <p:cNvSpPr txBox="1"/>
          <p:nvPr/>
        </p:nvSpPr>
        <p:spPr>
          <a:xfrm>
            <a:off x="454963"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平等原则</a:t>
            </a:r>
          </a:p>
        </p:txBody>
      </p:sp>
      <p:sp>
        <p:nvSpPr>
          <p:cNvPr id="9" name="TextBox 9"/>
          <p:cNvSpPr txBox="1"/>
          <p:nvPr/>
        </p:nvSpPr>
        <p:spPr>
          <a:xfrm>
            <a:off x="454963"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合同当事人的法律地位平等，一方不得将自己的意志强加给另一方。</a:t>
            </a:r>
          </a:p>
        </p:txBody>
      </p:sp>
      <p:sp>
        <p:nvSpPr>
          <p:cNvPr id="10" name="TextBox 10"/>
          <p:cNvSpPr txBox="1"/>
          <p:nvPr/>
        </p:nvSpPr>
        <p:spPr>
          <a:xfrm>
            <a:off x="2734570"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自愿原则</a:t>
            </a:r>
          </a:p>
        </p:txBody>
      </p:sp>
      <p:sp>
        <p:nvSpPr>
          <p:cNvPr id="11" name="TextBox 11"/>
          <p:cNvSpPr txBox="1"/>
          <p:nvPr/>
        </p:nvSpPr>
        <p:spPr>
          <a:xfrm>
            <a:off x="2734570"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当事人依法享有自愿订立合同的权利，任何单位和个人不得非法干预。</a:t>
            </a:r>
          </a:p>
        </p:txBody>
      </p:sp>
      <p:sp>
        <p:nvSpPr>
          <p:cNvPr id="12" name="TextBox 12"/>
          <p:cNvSpPr txBox="1"/>
          <p:nvPr/>
        </p:nvSpPr>
        <p:spPr>
          <a:xfrm>
            <a:off x="5021895"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公平原则</a:t>
            </a:r>
          </a:p>
        </p:txBody>
      </p:sp>
      <p:sp>
        <p:nvSpPr>
          <p:cNvPr id="13" name="TextBox 13"/>
          <p:cNvSpPr txBox="1"/>
          <p:nvPr/>
        </p:nvSpPr>
        <p:spPr>
          <a:xfrm>
            <a:off x="5021895"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当事人应当遵循公平原则确定各方的权利和义务。</a:t>
            </a:r>
          </a:p>
        </p:txBody>
      </p:sp>
      <p:sp>
        <p:nvSpPr>
          <p:cNvPr id="14" name="TextBox 14"/>
          <p:cNvSpPr txBox="1"/>
          <p:nvPr/>
        </p:nvSpPr>
        <p:spPr>
          <a:xfrm>
            <a:off x="7289688"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诚实信用原则</a:t>
            </a:r>
          </a:p>
        </p:txBody>
      </p:sp>
      <p:sp>
        <p:nvSpPr>
          <p:cNvPr id="15" name="TextBox 15"/>
          <p:cNvSpPr txBox="1"/>
          <p:nvPr/>
        </p:nvSpPr>
        <p:spPr>
          <a:xfrm>
            <a:off x="7289688"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当事人行使权利、履行义务应当遵循诚实信用原则。</a:t>
            </a:r>
          </a:p>
        </p:txBody>
      </p:sp>
      <p:sp>
        <p:nvSpPr>
          <p:cNvPr id="16" name="TextBox 16"/>
          <p:cNvSpPr txBox="1"/>
          <p:nvPr/>
        </p:nvSpPr>
        <p:spPr>
          <a:xfrm>
            <a:off x="9527896"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遵守法律、不得损害社会…</a:t>
            </a:r>
          </a:p>
        </p:txBody>
      </p:sp>
      <p:sp>
        <p:nvSpPr>
          <p:cNvPr id="17" name="TextBox 17"/>
          <p:cNvSpPr txBox="1"/>
          <p:nvPr/>
        </p:nvSpPr>
        <p:spPr>
          <a:xfrm>
            <a:off x="9527896"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当事人订立、履行合同，应当遵守法律、行政法规，尊重社会公德，不得扰乱社会经济秩序，损害社会公共利益。</a:t>
            </a:r>
          </a:p>
        </p:txBody>
      </p:sp>
      <p:sp>
        <p:nvSpPr>
          <p:cNvPr id="18" name="AutoShape 18"/>
          <p:cNvSpPr/>
          <p:nvPr/>
        </p:nvSpPr>
        <p:spPr>
          <a:xfrm>
            <a:off x="5193089"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00394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46902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27988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710204"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10521058"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193089"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03</a:t>
            </a:r>
          </a:p>
        </p:txBody>
      </p:sp>
      <p:sp>
        <p:nvSpPr>
          <p:cNvPr id="25" name="TextBox 25"/>
          <p:cNvSpPr txBox="1"/>
          <p:nvPr/>
        </p:nvSpPr>
        <p:spPr>
          <a:xfrm>
            <a:off x="7469028" y="1641445"/>
            <a:ext cx="110760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04</a:t>
            </a:r>
          </a:p>
        </p:txBody>
      </p:sp>
      <p:sp>
        <p:nvSpPr>
          <p:cNvPr id="26" name="TextBox 26"/>
          <p:cNvSpPr txBox="1"/>
          <p:nvPr/>
        </p:nvSpPr>
        <p:spPr>
          <a:xfrm>
            <a:off x="9710204" y="1641445"/>
            <a:ext cx="104988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05</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合同法基本原则</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合同分类与内容</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589" r="16589"/>
          <a:stretch>
            <a:fillRect/>
          </a:stretch>
        </p:blipFill>
        <p:spPr>
          <a:xfrm>
            <a:off x="882858" y="1563009"/>
            <a:ext cx="2465519" cy="2459823"/>
          </a:xfrm>
          <a:prstGeom prst="rect">
            <a:avLst/>
          </a:prstGeom>
        </p:spPr>
      </p:pic>
      <p:pic>
        <p:nvPicPr>
          <p:cNvPr id="3" name="Picture 3"/>
          <p:cNvPicPr>
            <a:picLocks noChangeAspect="1"/>
          </p:cNvPicPr>
          <p:nvPr/>
        </p:nvPicPr>
        <p:blipFill>
          <a:blip r:embed="rId3"/>
          <a:srcRect l="12873" r="12873"/>
          <a:stretch>
            <a:fillRect/>
          </a:stretch>
        </p:blipFill>
        <p:spPr>
          <a:xfrm>
            <a:off x="3561054" y="1563009"/>
            <a:ext cx="2465519" cy="2459823"/>
          </a:xfrm>
          <a:prstGeom prst="rect">
            <a:avLst/>
          </a:prstGeom>
        </p:spPr>
      </p:pic>
      <p:pic>
        <p:nvPicPr>
          <p:cNvPr id="4" name="Picture 4"/>
          <p:cNvPicPr>
            <a:picLocks noChangeAspect="1"/>
          </p:cNvPicPr>
          <p:nvPr/>
        </p:nvPicPr>
        <p:blipFill>
          <a:blip r:embed="rId4"/>
          <a:srcRect l="16589" r="16589"/>
          <a:stretch>
            <a:fillRect/>
          </a:stretch>
        </p:blipFill>
        <p:spPr>
          <a:xfrm>
            <a:off x="6239251" y="1563009"/>
            <a:ext cx="2465519" cy="2459823"/>
          </a:xfrm>
          <a:prstGeom prst="rect">
            <a:avLst/>
          </a:prstGeom>
        </p:spPr>
      </p:pic>
      <p:pic>
        <p:nvPicPr>
          <p:cNvPr id="5" name="Picture 5"/>
          <p:cNvPicPr>
            <a:picLocks noChangeAspect="1"/>
          </p:cNvPicPr>
          <p:nvPr/>
        </p:nvPicPr>
        <p:blipFill>
          <a:blip r:embed="rId5"/>
          <a:srcRect l="16589" r="16589"/>
          <a:stretch>
            <a:fillRect/>
          </a:stretch>
        </p:blipFill>
        <p:spPr>
          <a:xfrm>
            <a:off x="8917448" y="1563009"/>
            <a:ext cx="2465519" cy="2459823"/>
          </a:xfrm>
          <a:prstGeom prst="rect">
            <a:avLst/>
          </a:prstGeom>
        </p:spPr>
      </p:pic>
      <p:sp>
        <p:nvSpPr>
          <p:cNvPr id="6" name="AutoShape 6"/>
          <p:cNvSpPr/>
          <p:nvPr/>
        </p:nvSpPr>
        <p:spPr>
          <a:xfrm>
            <a:off x="1401243" y="3336168"/>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079439" y="3336168"/>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66032" y="3336168"/>
            <a:ext cx="1368351" cy="146042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757636" y="3336168"/>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7981" y="5054414"/>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根据合同当事人双方权利义务的分担方式，可划分为双务合同与单务合同。</a:t>
            </a:r>
            <a:endParaRPr lang="en-US" sz="1100"/>
          </a:p>
        </p:txBody>
      </p:sp>
      <p:sp>
        <p:nvSpPr>
          <p:cNvPr id="11" name="AutoShape 11"/>
          <p:cNvSpPr/>
          <p:nvPr/>
        </p:nvSpPr>
        <p:spPr>
          <a:xfrm>
            <a:off x="3586178" y="5054414"/>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根据合同的成立是否需要交付标的物或完成其他给付，可划分为诺成合同与实践合同。</a:t>
            </a:r>
            <a:endParaRPr lang="en-US" sz="1100"/>
          </a:p>
        </p:txBody>
      </p:sp>
      <p:sp>
        <p:nvSpPr>
          <p:cNvPr id="12" name="AutoShape 12"/>
          <p:cNvSpPr/>
          <p:nvPr/>
        </p:nvSpPr>
        <p:spPr>
          <a:xfrm>
            <a:off x="6264374" y="5054414"/>
            <a:ext cx="2415273" cy="999925"/>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根据法律是否明确规定和内容名称，可划分为有名合同与无名合同。</a:t>
            </a:r>
            <a:endParaRPr lang="en-US" sz="1100"/>
          </a:p>
        </p:txBody>
      </p:sp>
      <p:sp>
        <p:nvSpPr>
          <p:cNvPr id="13" name="AutoShape 13"/>
          <p:cNvSpPr/>
          <p:nvPr/>
        </p:nvSpPr>
        <p:spPr>
          <a:xfrm>
            <a:off x="8942570" y="5054414"/>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根据合同相互间的主从关系，可划分为主合同与从合同。</a:t>
            </a:r>
            <a:endParaRPr lang="en-US" sz="1100"/>
          </a:p>
        </p:txBody>
      </p:sp>
      <p:sp>
        <p:nvSpPr>
          <p:cNvPr id="14" name="TextBox 14"/>
          <p:cNvSpPr txBox="1"/>
          <p:nvPr/>
        </p:nvSpPr>
        <p:spPr>
          <a:xfrm>
            <a:off x="1431442" y="3725383"/>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15" name="TextBox 15"/>
          <p:cNvSpPr txBox="1"/>
          <p:nvPr/>
        </p:nvSpPr>
        <p:spPr>
          <a:xfrm>
            <a:off x="4111824"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16" name="TextBox 16"/>
          <p:cNvSpPr txBox="1"/>
          <p:nvPr/>
        </p:nvSpPr>
        <p:spPr>
          <a:xfrm>
            <a:off x="6790020"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17" name="TextBox 17"/>
          <p:cNvSpPr txBox="1"/>
          <p:nvPr/>
        </p:nvSpPr>
        <p:spPr>
          <a:xfrm>
            <a:off x="9468217"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合同分类方法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各类合同特点与适用场景</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买卖合同</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转移标的物所有权，适用于各类商品交易。</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租赁合同</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出租人将租赁物交付承租人使用、收益，承租人支付租金，适用于不动产或动产租赁。</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承揽合同</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承揽人按照定作人的要求完成工作，交付工作成果，定作人支付报酬，适用于加工、定作、修理、复制、测试、检验等工作。</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建设工程合同</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承包人进行工程建设，发包人支付价款，适用于各类土木工程、建筑工程、线路管道和设备安装工程及装修工程。</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875" r="16875"/>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12500" r="12500"/>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当事人的名称或者姓名和住所：明确合同双方主体身份。</a:t>
            </a:r>
          </a:p>
        </p:txBody>
      </p:sp>
      <p:pic>
        <p:nvPicPr>
          <p:cNvPr id="5" name="Picture 5"/>
          <p:cNvPicPr>
            <a:picLocks noChangeAspect="1"/>
          </p:cNvPicPr>
          <p:nvPr/>
        </p:nvPicPr>
        <p:blipFill>
          <a:blip r:embed="rId4"/>
          <a:srcRect l="16667" r="16667"/>
          <a:stretch>
            <a:fillRect/>
          </a:stretch>
        </p:blipFill>
        <p:spPr>
          <a:xfrm>
            <a:off x="8413042"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标的：合同当事人权利义务指向的对象。</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数量：标的的数量，需明确具体。</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合同主要条款及内容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208" r="14208"/>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标的的质量标准、验收方法等。</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质量</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一方当事人向对方当事人所付代价的货币支付。</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价款或者报酬</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明确合同履行的时间、地点及履行方式等。</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履行期限、地点和方式</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合同主要条款及内容</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935" r="1593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当事人一方不履行合同义务或者履行合同义务不符合约定所应承担的法律责任。</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违约责任</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发生争议时采取的解决方式，如协商、调解、仲裁或诉讼等。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解决争议的方法</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合同主要条款及内容</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合同订立与效力</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5462" r="5462"/>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合同订立过程及要件</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要约</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一方当事人向另一方发出的订立合同的意思表示，内容具体确定，表明经受要约人承诺，要约人即受该意思表示约束。</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承诺</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受要约人同意要约的意思表示，应当以通知的方式作出，但根据交易习惯或者要约表明可以通过行为作出承诺的除外。</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要约邀请</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希望他人向自己发出要约的表示，寄送的价目表、拍卖公告、招标公告、招股说明书、商业广告等为要约邀请。</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4231" r="2423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符合法律规定的合同生效要件，能够产生当事人预期法律效果的合同。</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有效合同</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违反法律、行政法规的强制性规定或违背公序良俗的合同，自始没有法律约束力。</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无效合同</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因重大误解、显失公平或一方以欺诈、胁迫手段订立的合同，受损害方有权请求人民法院或仲裁机构变更或撤销。</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可撤销合同</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限制民事行为能力人订立的合同或无权代理人以被代理人名义订立的合同，需经法定代理人或被代理人追认后方可有效。</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效力待定合同</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合同效力类型及判断标准</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可撤销合同处理</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撤销权人应在知道或应当知道撤销事由之日起一年内行使撤销权，否则撤销权消灭。撤销后，合同自始没有法律约束力。</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无效合同处理</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返还财产、折价补偿、赔偿损失等民事责任。</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效力待定合同处理</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法定代理人或被代理人应在一个月内予以追认，未作表示的视为拒绝追认。追认后，合同自订立时起生效；拒绝追认的，合同自始无效。</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7167" r="17167"/>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4292" r="4292"/>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无效、可撤销和效力待定合同处理</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https://d.book118.com/398143137005006037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6B73"/>
      </a:accent1>
      <a:accent2>
        <a:srgbClr val="269B8D"/>
      </a:accent2>
      <a:accent3>
        <a:srgbClr val="00657D"/>
      </a:accent3>
      <a:accent4>
        <a:srgbClr val="3B9474"/>
      </a:accent4>
      <a:accent5>
        <a:srgbClr val="6479E6"/>
      </a:accent5>
      <a:accent6>
        <a:srgbClr val="169EA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120</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2024-09-16T15:37:57.530</cp:lastPrinted>
  <dcterms:created xsi:type="dcterms:W3CDTF">2024-09-16T07:37:57Z</dcterms:created>
  <dcterms:modified xsi:type="dcterms:W3CDTF">2024-09-16T07:37:59Z</dcterms:modified>
</cp:coreProperties>
</file>