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  <p:sldMasterId id="214748370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A6E9B-4AD3-43AA-9906-67C65DC0E67B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C87DD-2A3B-4DBC-BAC2-9F377A6F6D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zh-CN" altLang="en-US"/>
              <a:t>by 一只特立独行的英语狮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xiazai/" TargetMode="External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xiazai/" TargetMode="External" /><Relationship Id="rId2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84906-305B-47B3-BB80-4DC157B8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F7692-1671-48EE-B4BB-E9D3CC652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B863E-40FA-4F49-99CD-F667F26E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7496C-26D3-455F-B0F0-0D35B12DE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82997-DD2D-42FE-B163-D8679649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D75B8-2413-4F71-ABC0-CD81FEB8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3CF5D-4B25-470E-894A-60A8795CF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9060-CFDE-4C76-ADC6-3C34AB5D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854EC-70C6-415B-9D2A-51CE22DB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8B16C-1579-41B8-8390-07E5948A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181A-FB4D-460D-B36F-0281988B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 userDrawn="1"/>
        </p:nvSpPr>
        <p:spPr>
          <a:xfrm>
            <a:off x="0" y="4172"/>
            <a:ext cx="7748337" cy="1275989"/>
          </a:xfrm>
          <a:prstGeom prst="rect">
            <a:avLst/>
          </a:prstGeom>
          <a:solidFill>
            <a:srgbClr val="FCFD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301" y="0"/>
            <a:ext cx="4773171" cy="1280161"/>
          </a:xfrm>
          <a:prstGeom prst="rect">
            <a:avLst/>
          </a:prstGeom>
        </p:spPr>
      </p:pic>
      <p:grpSp>
        <p:nvGrpSpPr>
          <p:cNvPr id="17" name="组合 16"/>
          <p:cNvGrpSpPr/>
          <p:nvPr userDrawn="1"/>
        </p:nvGrpSpPr>
        <p:grpSpPr>
          <a:xfrm>
            <a:off x="504253" y="327797"/>
            <a:ext cx="698906" cy="708832"/>
            <a:chOff x="314496" y="295312"/>
            <a:chExt cx="621213" cy="630037"/>
          </a:xfrm>
          <a:effectLst>
            <a:outerShdw blurRad="127000" dist="38100" dir="2700000" algn="tl" rotWithShape="0">
              <a:prstClr val="black">
                <a:alpha val="20000"/>
              </a:prstClr>
            </a:outerShdw>
          </a:effectLst>
        </p:grpSpPr>
        <p:sp>
          <p:nvSpPr>
            <p:cNvPr id="18" name="椭圆 17"/>
            <p:cNvSpPr/>
            <p:nvPr userDrawn="1"/>
          </p:nvSpPr>
          <p:spPr>
            <a:xfrm>
              <a:off x="369276" y="295312"/>
              <a:ext cx="369277" cy="369277"/>
            </a:xfrm>
            <a:prstGeom prst="ellipse">
              <a:avLst/>
            </a:prstGeom>
            <a:solidFill>
              <a:srgbClr val="01AED4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椭圆 18"/>
            <p:cNvSpPr/>
            <p:nvPr userDrawn="1"/>
          </p:nvSpPr>
          <p:spPr>
            <a:xfrm>
              <a:off x="314496" y="556072"/>
              <a:ext cx="369277" cy="369277"/>
            </a:xfrm>
            <a:prstGeom prst="ellipse">
              <a:avLst/>
            </a:prstGeom>
            <a:solidFill>
              <a:srgbClr val="AAD02F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 userDrawn="1"/>
          </p:nvSpPr>
          <p:spPr>
            <a:xfrm>
              <a:off x="566432" y="455441"/>
              <a:ext cx="369277" cy="369277"/>
            </a:xfrm>
            <a:prstGeom prst="ellipse">
              <a:avLst/>
            </a:prstGeom>
            <a:solidFill>
              <a:srgbClr val="FD4A3B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1907704" y="5560039"/>
            <a:ext cx="1224136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下载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http://www.1ppt.com/xiazai/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Half_pictur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/>
          <p:nvPr userDrawn="1"/>
        </p:nvSpPr>
        <p:spPr>
          <a:xfrm>
            <a:off x="5643987" y="289932"/>
            <a:ext cx="948100" cy="345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>
              <a:solidFill>
                <a:prstClr val="white"/>
              </a:solidFill>
            </a:endParaRPr>
          </a:p>
        </p:txBody>
      </p:sp>
      <p:sp>
        <p:nvSpPr>
          <p:cNvPr id="2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090694" y="0"/>
            <a:ext cx="6101306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Welcome_message_heliu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9367481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1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6703597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2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4005414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3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1341531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Portfolio 2 Images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250140" y="1665324"/>
            <a:ext cx="4560857" cy="3124967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7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1422583" y="1665324"/>
            <a:ext cx="4560857" cy="3124967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7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Half_pictur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/>
          <p:nvPr userDrawn="1"/>
        </p:nvSpPr>
        <p:spPr>
          <a:xfrm>
            <a:off x="5643987" y="289932"/>
            <a:ext cx="948100" cy="345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>
              <a:solidFill>
                <a:prstClr val="white"/>
              </a:solidFill>
            </a:endParaRPr>
          </a:p>
        </p:txBody>
      </p:sp>
      <p:sp>
        <p:nvSpPr>
          <p:cNvPr id="2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090694" y="0"/>
            <a:ext cx="6101306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Master Slide 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Picture of 3 - Marti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8081078" y="1907833"/>
            <a:ext cx="3168479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  <p:sp>
        <p:nvSpPr>
          <p:cNvPr id="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953596" y="1907833"/>
            <a:ext cx="3173430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  <p:sp>
        <p:nvSpPr>
          <p:cNvPr id="6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4389065" y="1907833"/>
            <a:ext cx="3429974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6662666" y="4544121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32976" y="3289610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6662666" y="2263943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32976" y="1009431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2432976" y="4176378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 userDrawn="1"/>
        </p:nvSpPr>
        <p:spPr>
          <a:xfrm>
            <a:off x="0" y="4172"/>
            <a:ext cx="7748337" cy="1275989"/>
          </a:xfrm>
          <a:prstGeom prst="rect">
            <a:avLst/>
          </a:prstGeom>
          <a:solidFill>
            <a:srgbClr val="FCFD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sz="1800">
              <a:solidFill>
                <a:prstClr val="white"/>
              </a:solidFill>
            </a:endParaRPr>
          </a:p>
        </p:txBody>
      </p: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301" y="0"/>
            <a:ext cx="4773171" cy="1280161"/>
          </a:xfrm>
          <a:prstGeom prst="rect">
            <a:avLst/>
          </a:prstGeom>
        </p:spPr>
      </p:pic>
      <p:grpSp>
        <p:nvGrpSpPr>
          <p:cNvPr id="17" name="组合 16"/>
          <p:cNvGrpSpPr/>
          <p:nvPr userDrawn="1"/>
        </p:nvGrpSpPr>
        <p:grpSpPr>
          <a:xfrm>
            <a:off x="504253" y="327797"/>
            <a:ext cx="698906" cy="708832"/>
            <a:chOff x="314496" y="295312"/>
            <a:chExt cx="621213" cy="630037"/>
          </a:xfrm>
          <a:effectLst>
            <a:outerShdw blurRad="127000" dist="38100" dir="2700000" algn="tl" rotWithShape="0">
              <a:prstClr val="black">
                <a:alpha val="20000"/>
              </a:prstClr>
            </a:outerShdw>
          </a:effectLst>
        </p:grpSpPr>
        <p:sp>
          <p:nvSpPr>
            <p:cNvPr id="18" name="椭圆 17"/>
            <p:cNvSpPr/>
            <p:nvPr userDrawn="1"/>
          </p:nvSpPr>
          <p:spPr>
            <a:xfrm>
              <a:off x="369276" y="295312"/>
              <a:ext cx="369277" cy="369277"/>
            </a:xfrm>
            <a:prstGeom prst="ellipse">
              <a:avLst/>
            </a:prstGeom>
            <a:solidFill>
              <a:srgbClr val="01AED4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椭圆 18"/>
            <p:cNvSpPr/>
            <p:nvPr userDrawn="1"/>
          </p:nvSpPr>
          <p:spPr>
            <a:xfrm>
              <a:off x="314496" y="556072"/>
              <a:ext cx="369277" cy="369277"/>
            </a:xfrm>
            <a:prstGeom prst="ellipse">
              <a:avLst/>
            </a:prstGeom>
            <a:solidFill>
              <a:srgbClr val="AAD02F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椭圆 19"/>
            <p:cNvSpPr/>
            <p:nvPr userDrawn="1"/>
          </p:nvSpPr>
          <p:spPr>
            <a:xfrm>
              <a:off x="566432" y="455441"/>
              <a:ext cx="369277" cy="369277"/>
            </a:xfrm>
            <a:prstGeom prst="ellipse">
              <a:avLst/>
            </a:prstGeom>
            <a:solidFill>
              <a:srgbClr val="FD4A3B">
                <a:alpha val="9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TextBox 8"/>
          <p:cNvSpPr txBox="1"/>
          <p:nvPr userDrawn="1"/>
        </p:nvSpPr>
        <p:spPr>
          <a:xfrm>
            <a:off x="1907704" y="5560039"/>
            <a:ext cx="1224136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下载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http://www.1ppt.com/xiazai/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8410EE-AE6E-4175-8960-6D6DF2AF436C}" type="datetimeFigureOut">
              <a:rPr lang="zh-CN" altLang="en-US" smtClean="0"/>
              <a:t>2022/8/7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by 一只特立独行的英语狮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B875796-6E13-468D-999F-F374E9EFAF6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Half_pictur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/>
          <p:nvPr userDrawn="1"/>
        </p:nvSpPr>
        <p:spPr>
          <a:xfrm>
            <a:off x="5643987" y="289932"/>
            <a:ext cx="948100" cy="345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>
              <a:solidFill>
                <a:prstClr val="white"/>
              </a:solidFill>
            </a:endParaRPr>
          </a:p>
        </p:txBody>
      </p:sp>
      <p:sp>
        <p:nvSpPr>
          <p:cNvPr id="2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090694" y="0"/>
            <a:ext cx="6101306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Welcome_message_heliu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9367481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1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6703597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2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4005414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  <p:sp>
        <p:nvSpPr>
          <p:cNvPr id="3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1341531" y="1972853"/>
            <a:ext cx="1467994" cy="1467577"/>
          </a:xfrm>
          <a:prstGeom prst="ellipse">
            <a:avLst/>
          </a:prstGeom>
        </p:spPr>
        <p:txBody>
          <a:bodyPr>
            <a:normAutofit/>
          </a:bodyPr>
          <a:lstStyle>
            <a:lvl1pPr>
              <a:defRPr sz="1150">
                <a:latin typeface="Montserrat Hairline" charset="0"/>
                <a:ea typeface="Montserrat Hairline" charset="0"/>
                <a:cs typeface="Montserrat Hairline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Portfolio 2 Images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6250140" y="1665324"/>
            <a:ext cx="4560857" cy="3124967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7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13"/>
          <p:cNvSpPr>
            <a:spLocks noGrp="1"/>
          </p:cNvSpPr>
          <p:nvPr>
            <p:ph type="pic" sz="quarter" idx="25"/>
          </p:nvPr>
        </p:nvSpPr>
        <p:spPr>
          <a:xfrm>
            <a:off x="1422583" y="1665324"/>
            <a:ext cx="4560857" cy="3124967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7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Half_pictur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/>
          <p:cNvSpPr/>
          <p:nvPr userDrawn="1"/>
        </p:nvSpPr>
        <p:spPr>
          <a:xfrm>
            <a:off x="5643987" y="289932"/>
            <a:ext cx="948100" cy="3456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>
              <a:solidFill>
                <a:prstClr val="white"/>
              </a:solidFill>
            </a:endParaRPr>
          </a:p>
        </p:txBody>
      </p:sp>
      <p:sp>
        <p:nvSpPr>
          <p:cNvPr id="2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090694" y="0"/>
            <a:ext cx="6101306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Master Slide 1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Picture of 3 - Marti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8081078" y="1907833"/>
            <a:ext cx="3168479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  <p:sp>
        <p:nvSpPr>
          <p:cNvPr id="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953596" y="1907833"/>
            <a:ext cx="3173430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  <p:sp>
        <p:nvSpPr>
          <p:cNvPr id="6" name="Picture Placeholder 13"/>
          <p:cNvSpPr>
            <a:spLocks noGrp="1"/>
          </p:cNvSpPr>
          <p:nvPr>
            <p:ph type="pic" sz="quarter" idx="15"/>
          </p:nvPr>
        </p:nvSpPr>
        <p:spPr>
          <a:xfrm>
            <a:off x="4389065" y="1907833"/>
            <a:ext cx="3429974" cy="2374235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6662666" y="4544121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32976" y="3289610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13"/>
          <p:cNvSpPr>
            <a:spLocks noGrp="1"/>
          </p:cNvSpPr>
          <p:nvPr>
            <p:ph type="pic" sz="quarter" idx="17"/>
          </p:nvPr>
        </p:nvSpPr>
        <p:spPr>
          <a:xfrm>
            <a:off x="6662666" y="2263943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9" name="Picture Placeholder 13"/>
          <p:cNvSpPr>
            <a:spLocks noGrp="1"/>
          </p:cNvSpPr>
          <p:nvPr>
            <p:ph type="pic" sz="quarter" idx="18"/>
          </p:nvPr>
        </p:nvSpPr>
        <p:spPr>
          <a:xfrm>
            <a:off x="2432976" y="1009431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  <p:sp>
        <p:nvSpPr>
          <p:cNvPr id="10" name="Picture Placeholder 13"/>
          <p:cNvSpPr>
            <a:spLocks noGrp="1"/>
          </p:cNvSpPr>
          <p:nvPr>
            <p:ph type="pic" sz="quarter" idx="19"/>
          </p:nvPr>
        </p:nvSpPr>
        <p:spPr>
          <a:xfrm>
            <a:off x="2432976" y="4176378"/>
            <a:ext cx="3099468" cy="2018371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Poppins Light" charset="0"/>
                <a:ea typeface="Poppins Light" charset="0"/>
                <a:cs typeface="Poppins Light" charset="0"/>
              </a:defRPr>
            </a:lvl1pPr>
          </a:lstStyle>
          <a:p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2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42.xml" /><Relationship Id="rId11" Type="http://schemas.openxmlformats.org/officeDocument/2006/relationships/slideLayout" Target="../slideLayouts/slideLayout43.xml" /><Relationship Id="rId12" Type="http://schemas.openxmlformats.org/officeDocument/2006/relationships/slideLayout" Target="../slideLayouts/slideLayout44.xml" /><Relationship Id="rId13" Type="http://schemas.openxmlformats.org/officeDocument/2006/relationships/slideLayout" Target="../slideLayouts/slideLayout45.xml" /><Relationship Id="rId14" Type="http://schemas.openxmlformats.org/officeDocument/2006/relationships/slideLayout" Target="../slideLayouts/slideLayout46.xml" /><Relationship Id="rId15" Type="http://schemas.openxmlformats.org/officeDocument/2006/relationships/slideLayout" Target="../slideLayouts/slideLayout47.xml" /><Relationship Id="rId16" Type="http://schemas.openxmlformats.org/officeDocument/2006/relationships/slideLayout" Target="../slideLayouts/slideLayout48.xml" /><Relationship Id="rId17" Type="http://schemas.openxmlformats.org/officeDocument/2006/relationships/slideLayout" Target="../slideLayouts/slideLayout49.xml" /><Relationship Id="rId18" Type="http://schemas.openxmlformats.org/officeDocument/2006/relationships/slideLayout" Target="../slideLayouts/slideLayout50.xml" /><Relationship Id="rId19" Type="http://schemas.openxmlformats.org/officeDocument/2006/relationships/slideLayout" Target="../slideLayouts/slideLayout51.xml" /><Relationship Id="rId2" Type="http://schemas.openxmlformats.org/officeDocument/2006/relationships/slideLayout" Target="../slideLayouts/slideLayout34.xml" /><Relationship Id="rId20" Type="http://schemas.openxmlformats.org/officeDocument/2006/relationships/slideLayout" Target="../slideLayouts/slideLayout52.xml" /><Relationship Id="rId21" Type="http://schemas.openxmlformats.org/officeDocument/2006/relationships/slideLayout" Target="../slideLayouts/slideLayout53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2.png" /><Relationship Id="rId24" Type="http://schemas.openxmlformats.org/officeDocument/2006/relationships/theme" Target="../theme/theme3.xml" /><Relationship Id="rId3" Type="http://schemas.openxmlformats.org/officeDocument/2006/relationships/slideLayout" Target="../slideLayouts/slideLayout35.xml" /><Relationship Id="rId4" Type="http://schemas.openxmlformats.org/officeDocument/2006/relationships/slideLayout" Target="../slideLayouts/slideLayout36.xml" /><Relationship Id="rId5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38.xml" /><Relationship Id="rId7" Type="http://schemas.openxmlformats.org/officeDocument/2006/relationships/slideLayout" Target="../slideLayouts/slideLayout39.xml" /><Relationship Id="rId8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" name="图片 1073743875" descr="学科网 zxxk.com" title="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" name="图片 1073743875" descr="学科网 zxxk.com" title="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  <p:sldLayoutId id="2147483699" r:id="rId18"/>
    <p:sldLayoutId id="2147483700" r:id="rId19"/>
    <p:sldLayoutId id="2147483701" r:id="rId20"/>
    <p:sldLayoutId id="2147483702" r:id="rId2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132200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80" cy="6857990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grpSp>
        <p:nvGrpSpPr>
          <p:cNvPr id="3" name="组合 2" title=""/>
          <p:cNvGrpSpPr/>
          <p:nvPr/>
        </p:nvGrpSpPr>
        <p:grpSpPr>
          <a:xfrm>
            <a:off x="20" y="342900"/>
            <a:ext cx="7128262" cy="6117432"/>
            <a:chOff x="20" y="342900"/>
            <a:chExt cx="7128262" cy="6117432"/>
          </a:xfrm>
        </p:grpSpPr>
        <p:sp>
          <p:nvSpPr>
            <p:cNvPr id="4" name="星形: 五角 16"/>
            <p:cNvSpPr/>
            <p:nvPr/>
          </p:nvSpPr>
          <p:spPr>
            <a:xfrm>
              <a:off x="342900" y="342900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5" name="星形: 五角 33"/>
            <p:cNvSpPr/>
            <p:nvPr/>
          </p:nvSpPr>
          <p:spPr>
            <a:xfrm>
              <a:off x="1007280" y="464344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6" name="星形: 五角 34"/>
            <p:cNvSpPr/>
            <p:nvPr/>
          </p:nvSpPr>
          <p:spPr>
            <a:xfrm>
              <a:off x="427435" y="990508"/>
              <a:ext cx="388144" cy="388144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7" name="星形: 五角 35"/>
            <p:cNvSpPr/>
            <p:nvPr/>
          </p:nvSpPr>
          <p:spPr>
            <a:xfrm>
              <a:off x="1348979" y="900020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8" name="星形: 五角 36"/>
            <p:cNvSpPr/>
            <p:nvPr/>
          </p:nvSpPr>
          <p:spPr>
            <a:xfrm>
              <a:off x="764392" y="1783372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9" name="星形: 五角 37"/>
            <p:cNvSpPr/>
            <p:nvPr/>
          </p:nvSpPr>
          <p:spPr>
            <a:xfrm>
              <a:off x="233944" y="1900263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0" name="星形: 五角 38"/>
            <p:cNvSpPr/>
            <p:nvPr/>
          </p:nvSpPr>
          <p:spPr>
            <a:xfrm>
              <a:off x="20" y="2686137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1" name="星形: 五角 39"/>
            <p:cNvSpPr/>
            <p:nvPr/>
          </p:nvSpPr>
          <p:spPr>
            <a:xfrm>
              <a:off x="5450663" y="5741102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2" name="星形: 五角 40"/>
            <p:cNvSpPr/>
            <p:nvPr/>
          </p:nvSpPr>
          <p:spPr>
            <a:xfrm>
              <a:off x="6310312" y="6143624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3" name="星形: 五角 41"/>
            <p:cNvSpPr/>
            <p:nvPr/>
          </p:nvSpPr>
          <p:spPr>
            <a:xfrm>
              <a:off x="6885394" y="5591170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4" name="星形: 五角 42"/>
            <p:cNvSpPr/>
            <p:nvPr/>
          </p:nvSpPr>
          <p:spPr>
            <a:xfrm>
              <a:off x="3827269" y="6072188"/>
              <a:ext cx="388144" cy="388144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5" name="星形: 五角 43"/>
            <p:cNvSpPr/>
            <p:nvPr/>
          </p:nvSpPr>
          <p:spPr>
            <a:xfrm>
              <a:off x="4864904" y="5476870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6" name="星形: 五角 44"/>
            <p:cNvSpPr/>
            <p:nvPr/>
          </p:nvSpPr>
          <p:spPr>
            <a:xfrm>
              <a:off x="723302" y="4264874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7" name="星形: 五角 45"/>
            <p:cNvSpPr/>
            <p:nvPr/>
          </p:nvSpPr>
          <p:spPr>
            <a:xfrm>
              <a:off x="434589" y="5107572"/>
              <a:ext cx="380989" cy="36929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8" name="星形: 五角 46"/>
            <p:cNvSpPr/>
            <p:nvPr/>
          </p:nvSpPr>
          <p:spPr>
            <a:xfrm>
              <a:off x="1307898" y="5490949"/>
              <a:ext cx="242888" cy="242888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914400"/>
              <a:endParaRPr lang="zh-CN" altLang="en-US" sz="180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9" name="出自【趣你的PPT】(微信:qunideppt)：最优质的PPT资源库" title=""/>
          <p:cNvSpPr txBox="1"/>
          <p:nvPr/>
        </p:nvSpPr>
        <p:spPr>
          <a:xfrm>
            <a:off x="1910034" y="2529147"/>
            <a:ext cx="6119636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5400">
                <a:solidFill>
                  <a:srgbClr val="009642"/>
                </a:solidFill>
                <a:effectLst>
                  <a:outerShdw blurRad="25400" dist="25400" dir="2700000" algn="tl">
                    <a:srgbClr val="000000">
                      <a:alpha val="20000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  <a:cs typeface="+mn-ea"/>
                <a:sym typeface="+mn-lt"/>
              </a:rPr>
              <a:t>元音音素 </a:t>
            </a:r>
            <a:r>
              <a:rPr lang="zh-CN" altLang="en-US" sz="3600">
                <a:solidFill>
                  <a:prstClr val="black">
                    <a:lumMod val="65000"/>
                    <a:lumOff val="35000"/>
                  </a:prstClr>
                </a:solidFill>
                <a:effectLst>
                  <a:outerShdw blurRad="25400" dist="25400" dir="2700000" algn="tl">
                    <a:srgbClr val="000000">
                      <a:alpha val="20000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  <a:cs typeface="+mn-ea"/>
                <a:sym typeface="+mn-lt"/>
              </a:rPr>
              <a:t>专题讲解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>
            <a:extLst>
              <a:ext uri="{FF2B5EF4-FFF2-40B4-BE49-F238E27FC236}">
                <a16:creationId xmlns:a16="http://schemas.microsoft.com/office/drawing/2014/main" id="{69B45E77-EC38-72AB-B6F1-1FB72930C1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272359"/>
              </p:ext>
            </p:extLst>
          </p:nvPr>
        </p:nvGraphicFramePr>
        <p:xfrm>
          <a:off x="447675" y="581978"/>
          <a:ext cx="11553824" cy="67008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7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3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7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518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51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37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6579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6373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6373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03084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612804">
                <a:tc gridSpan="10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</a:rPr>
                        <a:t>英语音标（48个）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9141">
                <a:tc rowSpan="6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</a:rPr>
                        <a:t>元音</a:t>
                      </a:r>
                      <a:endParaRPr lang="en-US" sz="2400" b="0">
                        <a:solidFill>
                          <a:srgbClr val="000000"/>
                        </a:solidFill>
                      </a:endParaRPr>
                    </a:p>
                    <a:p>
                      <a:pPr indent="0" algn="ctr">
                        <a:buNone/>
                      </a:pPr>
                      <a:r>
                        <a:rPr lang="zh-CN" altLang="en-US" sz="1800" b="0">
                          <a:solidFill>
                            <a:srgbClr val="000000"/>
                          </a:solidFill>
                        </a:rPr>
                        <a:t>（</a:t>
                      </a:r>
                      <a:r>
                        <a:rPr lang="en-US" sz="1800" b="0">
                          <a:solidFill>
                            <a:srgbClr val="000000"/>
                          </a:solidFill>
                        </a:rPr>
                        <a:t>20个）</a:t>
                      </a:r>
                      <a:endParaRPr lang="en-US" altLang="en-US" sz="18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row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</a:rPr>
                        <a:t>单元音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row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12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前元音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[i:]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[ɪ]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[e]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[æ]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0411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中元音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[ʌ]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[ɜ:]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[ə]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00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B cap="flat"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B cap="flat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</a:rPr>
                        <a:t>后元音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[u:]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[ʊ]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[ɔ:]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[ɒ]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[ɑ:]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818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</a:tcPr>
                </a:tc>
                <a:tc gridSpan="9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cap="flat">
                      <a:noFill/>
                    </a:lnT>
                    <a:lnB cap="flat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2691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</a:rPr>
                        <a:t>双元音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8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</a:rPr>
                        <a:t>合口双元音</a:t>
                      </a:r>
                      <a:endParaRPr lang="en-US" sz="2400" b="0">
                        <a:solidFill>
                          <a:srgbClr val="000000"/>
                        </a:solidFill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000" b="0">
                          <a:solidFill>
                            <a:srgbClr val="000000"/>
                          </a:solidFill>
                        </a:rPr>
                        <a:t>（发音时口</a:t>
                      </a:r>
                      <a:r>
                        <a:rPr lang="en-US" sz="2000" b="0" u="sng" err="1">
                          <a:solidFill>
                            <a:srgbClr val="000000"/>
                          </a:solidFill>
                        </a:rPr>
                        <a:t>从开到合</a:t>
                      </a:r>
                      <a:r>
                        <a:rPr lang="en-US" sz="2000" b="0">
                          <a:solidFill>
                            <a:srgbClr val="000000"/>
                          </a:solidFill>
                        </a:rPr>
                        <a:t>）</a:t>
                      </a:r>
                      <a:endParaRPr lang="en-US" altLang="en-US" sz="20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[eɪ]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[aɪ]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[ɔɪ]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[əʊ]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[aʊ]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80023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集中双元音  (两个音都比较清楚）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[ɪə]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[eə]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[ʊə]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1360">
                <a:tc gridSpan="10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4" marR="9524" marT="9525" marB="9525" anchor="ctr"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8387766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>
            <a:extLst>
              <a:ext uri="{FF2B5EF4-FFF2-40B4-BE49-F238E27FC236}">
                <a16:creationId xmlns:a16="http://schemas.microsoft.com/office/drawing/2014/main" id="{E194CD65-2F5E-A115-5F42-831EDD6F188A}"/>
              </a:ext>
            </a:extLst>
          </p:cNvPr>
          <p:cNvGraphicFramePr>
            <a:graphicFrameLocks noGrp="1"/>
          </p:cNvGraphicFramePr>
          <p:nvPr/>
        </p:nvGraphicFramePr>
        <p:xfrm>
          <a:off x="808038" y="-12700"/>
          <a:ext cx="10547350" cy="67230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4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27691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rgbClr val="F6808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10对清浊成对的辅音</a:t>
                      </a:r>
                      <a:endParaRPr lang="en-US" altLang="en-US" sz="2400" b="1">
                        <a:solidFill>
                          <a:srgbClr val="F6808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8364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清辅音：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[p] [t] [k] [f] [s] [θ][ʃ] [tʃ] [tr] [ts]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08364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 err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浊辅音：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[b] [d] [g] [v] [z] [ð] [ʒ] [dʒ] [dr] [dz]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4801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4826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1">
                          <a:solidFill>
                            <a:srgbClr val="F6808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8个单个辅音</a:t>
                      </a:r>
                      <a:endParaRPr lang="en-US" altLang="en-US" sz="2400" b="1">
                        <a:solidFill>
                          <a:srgbClr val="F6808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9017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[m]	[n]	[ŋ]    [h] [l] [r]    [w] [j]</a:t>
                      </a:r>
                      <a:endParaRPr lang="en-US" altLang="en-US" sz="24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525" marR="9525" marT="9525" marB="9525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4368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176"/>
            <a:ext cx="12192000" cy="6862175"/>
          </a:xfrm>
          <a:prstGeom prst="rect">
            <a:avLst/>
          </a:prstGeom>
        </p:spPr>
      </p:pic>
      <p:sp>
        <p:nvSpPr>
          <p:cNvPr id="6" name="Rectangle 18" title=""/>
          <p:cNvSpPr>
            <a:spLocks noChangeArrowheads="1"/>
          </p:cNvSpPr>
          <p:nvPr/>
        </p:nvSpPr>
        <p:spPr bwMode="auto">
          <a:xfrm>
            <a:off x="2790825" y="1549052"/>
            <a:ext cx="2523047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44546A"/>
                </a:solidFill>
                <a:cs typeface="+mn-ea"/>
                <a:sym typeface="+mn-lt"/>
              </a:rPr>
              <a:t>Content</a:t>
            </a:r>
          </a:p>
        </p:txBody>
      </p:sp>
      <p:sp>
        <p:nvSpPr>
          <p:cNvPr id="7" name="Rectangle 18" title=""/>
          <p:cNvSpPr>
            <a:spLocks noChangeArrowheads="1"/>
          </p:cNvSpPr>
          <p:nvPr/>
        </p:nvSpPr>
        <p:spPr bwMode="auto">
          <a:xfrm>
            <a:off x="3375913" y="2619801"/>
            <a:ext cx="3564971" cy="46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0" hangingPunct="0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PART 01   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单元音 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" name="Rectangle 18" title=""/>
          <p:cNvSpPr>
            <a:spLocks noChangeArrowheads="1"/>
          </p:cNvSpPr>
          <p:nvPr/>
        </p:nvSpPr>
        <p:spPr bwMode="auto">
          <a:xfrm>
            <a:off x="3938905" y="3267710"/>
            <a:ext cx="5276215" cy="46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PART 02   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双元音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76250"/>
            <a:ext cx="12192000" cy="8128000"/>
          </a:xfrm>
          <a:prstGeom prst="rect">
            <a:avLst/>
          </a:prstGeom>
        </p:spPr>
      </p:pic>
      <p:sp>
        <p:nvSpPr>
          <p:cNvPr id="5" name="Rectangle 18" title=""/>
          <p:cNvSpPr>
            <a:spLocks noChangeArrowheads="1"/>
          </p:cNvSpPr>
          <p:nvPr/>
        </p:nvSpPr>
        <p:spPr bwMode="auto">
          <a:xfrm>
            <a:off x="4782104" y="3021196"/>
            <a:ext cx="3361771" cy="738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150000"/>
              </a:lnSpc>
            </a:pP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PART 01   </a:t>
            </a:r>
          </a:p>
        </p:txBody>
      </p:sp>
      <p:sp>
        <p:nvSpPr>
          <p:cNvPr id="6" name="Rectangle 18" title=""/>
          <p:cNvSpPr>
            <a:spLocks noChangeArrowheads="1"/>
          </p:cNvSpPr>
          <p:nvPr/>
        </p:nvSpPr>
        <p:spPr bwMode="auto">
          <a:xfrm>
            <a:off x="4522470" y="3672840"/>
            <a:ext cx="4021455" cy="830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150000"/>
              </a:lnSpc>
            </a:pPr>
            <a:r>
              <a: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单元音</a:t>
            </a:r>
          </a:p>
        </p:txBody>
      </p:sp>
    </p:spTree>
  </p:cSld>
  <p:clrMapOvr>
    <a:masterClrMapping/>
  </p:clrMapOvr>
  <p:transition spd="slow" advClick="0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Rectangle 18" title=""/>
          <p:cNvSpPr>
            <a:spLocks noChangeArrowheads="1"/>
          </p:cNvSpPr>
          <p:nvPr/>
        </p:nvSpPr>
        <p:spPr bwMode="auto">
          <a:xfrm>
            <a:off x="1383030" y="402590"/>
            <a:ext cx="6111240" cy="114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zh-CN" altLang="en-US" sz="5400" b="1" spc="3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单元音</a:t>
            </a:r>
            <a:endParaRPr lang="zh-CN" altLang="en-US" sz="5400" b="1">
              <a:ln>
                <a:noFill/>
              </a:ln>
              <a:effectLst/>
              <a:latin typeface="Lucida Sans Unicode" panose="020b0602030504020204" pitchFamily="34" charset="0"/>
              <a:ea typeface="宋体" panose="02010600030101010101" pitchFamily="2" charset="-122"/>
              <a:cs typeface="Lucida Sans Unicode" panose="020b0602030504020204" pitchFamily="34" charset="0"/>
              <a:sym typeface="+mn-ea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281054699"/>
              </p:ext>
            </p:extLst>
          </p:nvPr>
        </p:nvGraphicFramePr>
        <p:xfrm>
          <a:off x="1282955" y="2313641"/>
          <a:ext cx="8896303" cy="3185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87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88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296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16198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2000" b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单元音</a:t>
                      </a:r>
                    </a:p>
                    <a:p>
                      <a:pPr indent="0" algn="ctr">
                        <a:buNone/>
                      </a:pPr>
                      <a:r>
                        <a:rPr lang="zh-CN" altLang="en-US" sz="2000">
                          <a:solidFill>
                            <a:srgbClr val="595959"/>
                          </a:solidFill>
                        </a:rPr>
                        <a:t> </a:t>
                      </a:r>
                      <a:endParaRPr lang="zh-CN" altLang="en-US" sz="2000" b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cs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2000" b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短元音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[Ｉ]  </a:t>
                      </a:r>
                      <a:r>
                        <a:rPr lang="zh-CN" altLang="en-US" sz="24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  <a:sym typeface="+mn-ea"/>
                        </a:rPr>
                        <a:t>[Λ]   </a:t>
                      </a:r>
                      <a:r>
                        <a:rPr lang="zh-CN" altLang="en-US" sz="24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[ɒ]    [ʊ]     </a:t>
                      </a:r>
                      <a:r>
                        <a:rPr lang="zh-CN" altLang="en-US" sz="24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  <a:sym typeface="+mn-ea"/>
                        </a:rPr>
                        <a:t>[ә]   [e]   [æ]</a:t>
                      </a:r>
                      <a:endParaRPr lang="zh-CN" altLang="en-US" sz="240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cs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6896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2000" b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长元音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altLang="en-US" sz="24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cs typeface="+mn-ea"/>
                        </a:rPr>
                        <a:t>[i:]   [ɑ:]   [Ɔ:]   [u:]   [З:]</a:t>
                      </a: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 advClick="0">
    <p:push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 title=""/>
          <p:cNvCxnSpPr/>
          <p:nvPr/>
        </p:nvCxnSpPr>
        <p:spPr>
          <a:xfrm flipH="1">
            <a:off x="7672939" y="2016308"/>
            <a:ext cx="0" cy="424508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title=""/>
          <p:cNvSpPr/>
          <p:nvPr/>
        </p:nvSpPr>
        <p:spPr>
          <a:xfrm>
            <a:off x="7849158" y="1750339"/>
            <a:ext cx="3933233" cy="193761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7849159" y="4138853"/>
            <a:ext cx="3933233" cy="19376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Rectangle 18" title=""/>
          <p:cNvSpPr>
            <a:spLocks noChangeArrowheads="1"/>
          </p:cNvSpPr>
          <p:nvPr/>
        </p:nvSpPr>
        <p:spPr bwMode="auto">
          <a:xfrm>
            <a:off x="1503045" y="273050"/>
            <a:ext cx="5777230" cy="11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[i:]  </a:t>
            </a:r>
            <a:r>
              <a:rPr lang="zh-CN" altLang="en-US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和  [ɪ]</a:t>
            </a: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 </a:t>
            </a:r>
            <a:endParaRPr lang="zh-CN" altLang="en-US" sz="5400" b="1" spc="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07975" y="1565553"/>
            <a:ext cx="69723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[i:] 是字母E的发音，要拉长尾音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m</a:t>
            </a:r>
            <a:r>
              <a:rPr lang="zh-CN" altLang="en-US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e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</a:t>
            </a:r>
            <a:r>
              <a:rPr lang="zh-CN" altLang="en-US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ee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p</a:t>
            </a:r>
            <a:r>
              <a:rPr lang="zh-CN" altLang="en-US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ea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m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iː]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[biː]   [piː] </a:t>
            </a:r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/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/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[ɪ] 和/i: /相近，但发音短促</a:t>
            </a:r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algn="l">
              <a:buClrTx/>
              <a:buSzTx/>
              <a:buFontTx/>
            </a:pP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i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    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b</a:t>
            </a:r>
            <a:r>
              <a:rPr lang="en-US" altLang="zh-CN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e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hind        happ</a:t>
            </a:r>
            <a:r>
              <a:rPr lang="en-US" altLang="zh-CN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y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monk</a:t>
            </a:r>
            <a:r>
              <a:rPr lang="en-US" altLang="zh-CN" sz="2800">
                <a:solidFill>
                  <a:schemeClr val="accent2">
                    <a:lumMod val="60000"/>
                    <a:lumOff val="40000"/>
                  </a:schemeClr>
                </a:solidFill>
                <a:cs typeface="+mn-ea"/>
                <a:sym typeface="+mn-ea"/>
              </a:rPr>
              <a:t>ey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[bɪt]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[bɪˈhaɪnd]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[ˈhæpɪ]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[ˈmʌŋkɪ]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</a:t>
            </a: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 title=""/>
          <p:cNvCxnSpPr/>
          <p:nvPr/>
        </p:nvCxnSpPr>
        <p:spPr>
          <a:xfrm flipH="1">
            <a:off x="7012539" y="1914709"/>
            <a:ext cx="0" cy="424508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title=""/>
          <p:cNvSpPr/>
          <p:nvPr/>
        </p:nvSpPr>
        <p:spPr>
          <a:xfrm>
            <a:off x="7280199" y="2013711"/>
            <a:ext cx="3933233" cy="193761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7280199" y="4305961"/>
            <a:ext cx="3933233" cy="19376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Rectangle 18" title=""/>
          <p:cNvSpPr>
            <a:spLocks noChangeArrowheads="1"/>
          </p:cNvSpPr>
          <p:nvPr/>
        </p:nvSpPr>
        <p:spPr bwMode="auto">
          <a:xfrm>
            <a:off x="1503045" y="273050"/>
            <a:ext cx="5777230" cy="11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[ɜ:] </a:t>
            </a:r>
            <a:r>
              <a:rPr lang="zh-CN" altLang="en-US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和 [</a:t>
            </a: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ә]</a:t>
            </a:r>
            <a:endParaRPr lang="zh-CN" altLang="en-US" sz="5400" b="1" spc="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86715" y="1405763"/>
            <a:ext cx="635816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[ɜ:] </a:t>
            </a:r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/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h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er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ir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 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f</a:t>
            </a:r>
            <a:r>
              <a:rPr lang="en-US" altLang="zh-CN" sz="2800">
                <a:solidFill>
                  <a:schemeClr val="accent2"/>
                </a:solidFill>
                <a:cs typeface="+mn-ea"/>
                <a:sym typeface="+mn-ea"/>
              </a:rPr>
              <a:t>ur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ear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n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w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or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 </a:t>
            </a: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[hɜː]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[bɜːd]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f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ɜː]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 [lɜːn]    [wɜːd]</a:t>
            </a:r>
          </a:p>
          <a:p>
            <a:pPr indent="0"/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/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/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[ә] 和 [ɜ:] 发音相似，但发音短促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/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pict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ure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teach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er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sug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ar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[ˈpɪktʃə]     [ˈtiːtʃə]    [ˈʃʊɡə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</a:t>
            </a: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doct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or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pand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bout</a:t>
            </a:r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/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[ˈdɒktə]  [ˈpændə]   [əˈbaʊt]</a:t>
            </a: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 title=""/>
          <p:cNvCxnSpPr/>
          <p:nvPr/>
        </p:nvCxnSpPr>
        <p:spPr>
          <a:xfrm flipH="1">
            <a:off x="7764379" y="1904549"/>
            <a:ext cx="0" cy="424508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title=""/>
          <p:cNvSpPr/>
          <p:nvPr/>
        </p:nvSpPr>
        <p:spPr>
          <a:xfrm>
            <a:off x="8011719" y="2013711"/>
            <a:ext cx="3933233" cy="193761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8011719" y="4305961"/>
            <a:ext cx="3933233" cy="19376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Rectangle 18" title=""/>
          <p:cNvSpPr>
            <a:spLocks noChangeArrowheads="1"/>
          </p:cNvSpPr>
          <p:nvPr/>
        </p:nvSpPr>
        <p:spPr bwMode="auto">
          <a:xfrm>
            <a:off x="1503045" y="273050"/>
            <a:ext cx="5777230" cy="11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[ɔ:] </a:t>
            </a:r>
            <a:r>
              <a:rPr lang="zh-CN" altLang="en-US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和[</a:t>
            </a: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ɒ]</a:t>
            </a:r>
            <a:endParaRPr lang="zh-CN" altLang="en-US" sz="5400" b="1" spc="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86715" y="1630680"/>
            <a:ext cx="73776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[ɔ:]</a:t>
            </a:r>
          </a:p>
          <a:p>
            <a:pPr indent="0"/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w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ter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dr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aw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al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h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or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se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fl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oor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</a:p>
          <a:p>
            <a:pPr indent="0">
              <a:lnSpc>
                <a:spcPct val="150000"/>
              </a:lnSpc>
            </a:pP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[ˈwɔːtə(r)]  [drɔː]   [bɔːl]   [hɔːs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</a:t>
            </a:r>
            <a:r>
              <a:rPr lang="en-US" altLang="zh-CN" sz="2800" err="1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fl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ɔː(r)]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                                  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[ɒ]</a:t>
            </a:r>
            <a:endParaRPr lang="zh-CN" altLang="en-US" sz="28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f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o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x 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w</a:t>
            </a:r>
            <a:r>
              <a:rPr lang="zh-CN" altLang="en-US" sz="2800">
                <a:solidFill>
                  <a:schemeClr val="accent2"/>
                </a:solidFill>
                <a:cs typeface="+mn-ea"/>
                <a:sym typeface="+mn-ea"/>
              </a:rPr>
              <a:t>a</a:t>
            </a: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tch  </a:t>
            </a:r>
          </a:p>
          <a:p>
            <a:pPr indent="0">
              <a:lnSpc>
                <a:spcPct val="150000"/>
              </a:lnSpc>
            </a:pPr>
            <a:r>
              <a:rPr lang="zh-CN" altLang="en-US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en-US" altLang="zh-CN" sz="28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[fɒks]  [wɒtʃ]</a:t>
            </a:r>
          </a:p>
          <a:p>
            <a:pPr indent="0"/>
            <a:endParaRPr lang="en-US" altLang="zh-CN" sz="28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 title=""/>
          <p:cNvCxnSpPr/>
          <p:nvPr/>
        </p:nvCxnSpPr>
        <p:spPr>
          <a:xfrm flipH="1">
            <a:off x="7683099" y="2016309"/>
            <a:ext cx="0" cy="424508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title=""/>
          <p:cNvSpPr/>
          <p:nvPr/>
        </p:nvSpPr>
        <p:spPr>
          <a:xfrm>
            <a:off x="7872052" y="2016309"/>
            <a:ext cx="3933233" cy="193761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7960919" y="4315351"/>
            <a:ext cx="3933233" cy="19376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Rectangle 18" title=""/>
          <p:cNvSpPr>
            <a:spLocks noChangeArrowheads="1"/>
          </p:cNvSpPr>
          <p:nvPr/>
        </p:nvSpPr>
        <p:spPr bwMode="auto">
          <a:xfrm>
            <a:off x="1503045" y="273050"/>
            <a:ext cx="5777230" cy="11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[u:] </a:t>
            </a:r>
            <a:r>
              <a:rPr lang="zh-CN" altLang="en-US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和</a:t>
            </a: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 [ʊ] </a:t>
            </a:r>
            <a:endParaRPr lang="zh-CN" altLang="en-US" sz="5400" b="1" spc="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73355" y="1753321"/>
            <a:ext cx="7231923" cy="4455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[u:] 和汉语拼音“u”的音相近，嘴巴收得小而圆，拉长尾音进行发音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d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f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oo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fr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ui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r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u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ler  </a:t>
            </a: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[duː]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f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uː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d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[fruːt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[ˈruːlə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</a:t>
            </a:r>
            <a:r>
              <a:rPr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ʊ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]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和上一个发音嘴型相似，但舌位低一些，发音短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w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lf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oo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k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b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u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ll </a:t>
            </a:r>
          </a:p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[wʊlf]     [lʊk]       [bʊl]</a:t>
            </a: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 title=""/>
          <p:cNvCxnSpPr/>
          <p:nvPr/>
        </p:nvCxnSpPr>
        <p:spPr>
          <a:xfrm flipH="1">
            <a:off x="7947259" y="1998487"/>
            <a:ext cx="0" cy="4245089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title=""/>
          <p:cNvSpPr/>
          <p:nvPr/>
        </p:nvSpPr>
        <p:spPr>
          <a:xfrm>
            <a:off x="8143799" y="2013711"/>
            <a:ext cx="3933233" cy="193761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8143799" y="4305961"/>
            <a:ext cx="3933233" cy="1937615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Rectangle 18" title=""/>
          <p:cNvSpPr>
            <a:spLocks noChangeArrowheads="1"/>
          </p:cNvSpPr>
          <p:nvPr/>
        </p:nvSpPr>
        <p:spPr bwMode="auto">
          <a:xfrm>
            <a:off x="1503045" y="273050"/>
            <a:ext cx="5777230" cy="11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lnSpc>
                <a:spcPct val="150000"/>
              </a:lnSpc>
              <a:buClrTx/>
              <a:buSzTx/>
              <a:buFontTx/>
            </a:pPr>
            <a:r>
              <a:rPr lang="zh-CN" altLang="en-US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[a:] 和[Λ]</a:t>
            </a:r>
            <a:r>
              <a:rPr lang="en-US" altLang="zh-CN" sz="5400" b="1">
                <a:ln>
                  <a:noFill/>
                </a:ln>
                <a:effectLst/>
                <a:latin typeface="Lucida Sans Unicode" panose="020b0602030504020204" pitchFamily="34" charset="0"/>
                <a:ea typeface="宋体" panose="02010600030101010101" pitchFamily="2" charset="-122"/>
                <a:cs typeface="Lucida Sans Unicode" panose="020b0602030504020204" pitchFamily="34" charset="0"/>
                <a:sym typeface="+mn-ea"/>
              </a:rPr>
              <a:t> </a:t>
            </a:r>
            <a:endParaRPr lang="zh-CN" altLang="en-US" sz="5400" b="1" spc="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95999" y="1687955"/>
            <a:ext cx="7202805" cy="3901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[a:] 字母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r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的发音</a:t>
            </a: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l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a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st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 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c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ar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h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ear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[lɑːst]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</a:rPr>
              <a:t>      [kɑː]        [hɑːt]</a:t>
            </a:r>
          </a:p>
          <a:p>
            <a:pPr indent="0">
              <a:lnSpc>
                <a:spcPct val="150000"/>
              </a:lnSpc>
            </a:pP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[Λ]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  <a:cs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s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n 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      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s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u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n         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 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t</a:t>
            </a:r>
            <a:r>
              <a:rPr lang="zh-CN" altLang="en-US" sz="2400">
                <a:solidFill>
                  <a:schemeClr val="accent2"/>
                </a:solidFill>
                <a:cs typeface="+mn-ea"/>
                <a:sym typeface="+mn-ea"/>
              </a:rPr>
              <a:t>ou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ch  </a:t>
            </a:r>
          </a:p>
          <a:p>
            <a:pPr indent="0">
              <a:lnSpc>
                <a:spcPct val="150000"/>
              </a:lnSpc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ea"/>
              </a:rPr>
              <a:t>[sʌn]       [sʌn]          [tʌtʃ]</a:t>
            </a: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7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https://d.book118.com/405013220002011122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2381aff0-0b1f-473a-812e-473686911341}"/>
  <p:tag name="TABLE_ENDDRAG_ORIGIN_RECT" val="412*115"/>
  <p:tag name="TABLE_ENDDRAG_RECT" val="73*167*412*11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4vrapqn0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4vrapqn0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微软雅黑</vt:lpstr>
      <vt:lpstr>Lato Light</vt:lpstr>
      <vt:lpstr>Montserrat Hairline</vt:lpstr>
      <vt:lpstr>Poppins Light</vt:lpstr>
      <vt:lpstr>方正正黑简体</vt:lpstr>
      <vt:lpstr>等线 Light</vt:lpstr>
      <vt:lpstr>等线</vt:lpstr>
      <vt:lpstr>宋体</vt:lpstr>
      <vt:lpstr>Lucida Sans Unicode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2024-09-25T07:21:09.626</cp:lastPrinted>
  <dcterms:created xsi:type="dcterms:W3CDTF">2024-09-24T23:21:09Z</dcterms:created>
  <dcterms:modified xsi:type="dcterms:W3CDTF">2024-09-24T23:21:11Z</dcterms:modified>
</cp:coreProperties>
</file>