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425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5DF3F-9FB6-4AA0-BC27-802137D1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DE70-45E6-4B0C-A084-8B4F3919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8004D-4F7A-4F5F-946B-EB283766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8BD76-1E1B-4F3D-B952-E8A2EA86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912BC-671F-43EF-BDB6-5F938CE8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F5EA7-A01D-47E8-8137-0233F312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E09ED-49EA-4992-9A1C-F8FE7AC3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E6C99-57E6-47C9-A707-14EBA7C2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50F0D-1F11-40FA-9535-01F7673DE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4F9ED-527E-4CB2-A8A7-82B8F87C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82F66-F312-4924-9CA4-DDAA21BA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.xml" /><Relationship Id="rId11" Type="http://schemas.openxmlformats.org/officeDocument/2006/relationships/tags" Target="../tags/tag42.xml" /><Relationship Id="rId12" Type="http://schemas.openxmlformats.org/officeDocument/2006/relationships/tags" Target="../tags/tag43.xml" /><Relationship Id="rId13" Type="http://schemas.openxmlformats.org/officeDocument/2006/relationships/tags" Target="../tags/tag44.xml" /><Relationship Id="rId14" Type="http://schemas.openxmlformats.org/officeDocument/2006/relationships/tags" Target="../tags/tag45.xml" /><Relationship Id="rId15" Type="http://schemas.openxmlformats.org/officeDocument/2006/relationships/tags" Target="../tags/tag46.xml" /><Relationship Id="rId16" Type="http://schemas.openxmlformats.org/officeDocument/2006/relationships/tags" Target="../tags/tag47.xml" /><Relationship Id="rId17" Type="http://schemas.openxmlformats.org/officeDocument/2006/relationships/tags" Target="../tags/tag48.xml" /><Relationship Id="rId18" Type="http://schemas.openxmlformats.org/officeDocument/2006/relationships/tags" Target="../tags/tag4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67.xml" /><Relationship Id="rId21" Type="http://schemas.openxmlformats.org/officeDocument/2006/relationships/tags" Target="../tags/tag68.xml" /><Relationship Id="rId22" Type="http://schemas.openxmlformats.org/officeDocument/2006/relationships/tags" Target="../tags/tag6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18" Type="http://schemas.openxmlformats.org/officeDocument/2006/relationships/tags" Target="../tags/tag304.xml" /><Relationship Id="rId19" Type="http://schemas.openxmlformats.org/officeDocument/2006/relationships/tags" Target="../tags/tag305.xml" /><Relationship Id="rId2" Type="http://schemas.openxmlformats.org/officeDocument/2006/relationships/notesSlide" Target="../notesSlides/notesSlide22.xml" /><Relationship Id="rId20" Type="http://schemas.openxmlformats.org/officeDocument/2006/relationships/tags" Target="../tags/tag306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tags" Target="../tags/tag323.xml" /><Relationship Id="rId2" Type="http://schemas.openxmlformats.org/officeDocument/2006/relationships/notesSlide" Target="../notesSlides/notesSlide23.xml" /><Relationship Id="rId20" Type="http://schemas.openxmlformats.org/officeDocument/2006/relationships/tags" Target="../tags/tag324.xml" /><Relationship Id="rId21" Type="http://schemas.openxmlformats.org/officeDocument/2006/relationships/tags" Target="../tags/tag325.xml" /><Relationship Id="rId22" Type="http://schemas.openxmlformats.org/officeDocument/2006/relationships/tags" Target="../tags/tag326.xml" /><Relationship Id="rId23" Type="http://schemas.openxmlformats.org/officeDocument/2006/relationships/tags" Target="../tags/tag327.xml" /><Relationship Id="rId24" Type="http://schemas.openxmlformats.org/officeDocument/2006/relationships/tags" Target="../tags/tag328.xml" /><Relationship Id="rId25" Type="http://schemas.openxmlformats.org/officeDocument/2006/relationships/tags" Target="../tags/tag329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tags" Target="../tags/tag352.xml" /><Relationship Id="rId8" Type="http://schemas.openxmlformats.org/officeDocument/2006/relationships/tags" Target="../tags/tag353.xml" /><Relationship Id="rId9" Type="http://schemas.openxmlformats.org/officeDocument/2006/relationships/tags" Target="../tags/tag35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tags" Target="../tags/tag372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12" Type="http://schemas.openxmlformats.org/officeDocument/2006/relationships/tags" Target="../tags/tag388.xml" /><Relationship Id="rId13" Type="http://schemas.openxmlformats.org/officeDocument/2006/relationships/tags" Target="../tags/tag389.xml" /><Relationship Id="rId14" Type="http://schemas.openxmlformats.org/officeDocument/2006/relationships/tags" Target="../tags/tag390.xml" /><Relationship Id="rId15" Type="http://schemas.openxmlformats.org/officeDocument/2006/relationships/tags" Target="../tags/tag391.xml" /><Relationship Id="rId16" Type="http://schemas.openxmlformats.org/officeDocument/2006/relationships/tags" Target="../tags/tag392.xml" /><Relationship Id="rId17" Type="http://schemas.openxmlformats.org/officeDocument/2006/relationships/tags" Target="../tags/tag393.xml" /><Relationship Id="rId18" Type="http://schemas.openxmlformats.org/officeDocument/2006/relationships/tags" Target="../tags/tag394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0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Relationship Id="rId7" Type="http://schemas.openxmlformats.org/officeDocument/2006/relationships/tags" Target="../tags/tag399.xml" /><Relationship Id="rId8" Type="http://schemas.openxmlformats.org/officeDocument/2006/relationships/tags" Target="../tags/tag400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8.xml" /><Relationship Id="rId11" Type="http://schemas.openxmlformats.org/officeDocument/2006/relationships/tags" Target="../tags/tag409.xml" /><Relationship Id="rId12" Type="http://schemas.openxmlformats.org/officeDocument/2006/relationships/tags" Target="../tags/tag410.xml" /><Relationship Id="rId13" Type="http://schemas.openxmlformats.org/officeDocument/2006/relationships/tags" Target="../tags/tag411.xml" /><Relationship Id="rId14" Type="http://schemas.openxmlformats.org/officeDocument/2006/relationships/tags" Target="../tags/tag412.xml" /><Relationship Id="rId15" Type="http://schemas.openxmlformats.org/officeDocument/2006/relationships/tags" Target="../tags/tag413.xml" /><Relationship Id="rId16" Type="http://schemas.openxmlformats.org/officeDocument/2006/relationships/tags" Target="../tags/tag414.xml" /><Relationship Id="rId2" Type="http://schemas.openxmlformats.org/officeDocument/2006/relationships/notesSlide" Target="../notesSlides/notesSlide31.xml" /><Relationship Id="rId3" Type="http://schemas.openxmlformats.org/officeDocument/2006/relationships/tags" Target="../tags/tag401.xml" /><Relationship Id="rId4" Type="http://schemas.openxmlformats.org/officeDocument/2006/relationships/tags" Target="../tags/tag402.xml" /><Relationship Id="rId5" Type="http://schemas.openxmlformats.org/officeDocument/2006/relationships/tags" Target="../tags/tag403.xml" /><Relationship Id="rId6" Type="http://schemas.openxmlformats.org/officeDocument/2006/relationships/tags" Target="../tags/tag404.xml" /><Relationship Id="rId7" Type="http://schemas.openxmlformats.org/officeDocument/2006/relationships/tags" Target="../tags/tag405.xml" /><Relationship Id="rId8" Type="http://schemas.openxmlformats.org/officeDocument/2006/relationships/tags" Target="../tags/tag406.xml" /><Relationship Id="rId9" Type="http://schemas.openxmlformats.org/officeDocument/2006/relationships/tags" Target="../tags/tag407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2" Type="http://schemas.openxmlformats.org/officeDocument/2006/relationships/notesSlide" Target="../notesSlides/notesSlide32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20032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653280" y="3128645"/>
            <a:ext cx="3103245" cy="900430"/>
          </a:xfr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lang="zh-CN" altLang="en-US"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9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3"/>
            </p:custDataLst>
          </p:nvPr>
        </p:nvSpPr>
        <p:spPr>
          <a:xfrm>
            <a:off x="4234180" y="1365885"/>
            <a:ext cx="375920" cy="370268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625340" y="12357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6101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625340" y="474091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7"/>
            </p:custDataLst>
          </p:nvPr>
        </p:nvSpPr>
        <p:spPr>
          <a:xfrm>
            <a:off x="7225030" y="1957705"/>
            <a:ext cx="374650" cy="257111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599680" y="16751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文言实词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9"/>
            </p:custDataLst>
          </p:nvPr>
        </p:nvSpPr>
        <p:spPr>
          <a:xfrm>
            <a:off x="7600950" y="25006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文言虚词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0"/>
            </p:custDataLst>
          </p:nvPr>
        </p:nvSpPr>
        <p:spPr>
          <a:xfrm>
            <a:off x="7616190" y="331216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文言句式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11"/>
            </p:custDataLst>
          </p:nvPr>
        </p:nvSpPr>
        <p:spPr>
          <a:xfrm>
            <a:off x="7617460" y="4165600"/>
            <a:ext cx="298704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文言综合阅读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843280"/>
          <a:ext cx="11078210" cy="4320540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2485">
                <a:tc rowSpan="4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056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95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430780"/>
            <a:ext cx="4191000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语文学科核心素养其中两点：审美鉴赏与评价，文化传承与参与。以此彰显文化自信。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804410" y="2278380"/>
            <a:ext cx="429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鉴赏诗歌的形象。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805680" y="3075940"/>
            <a:ext cx="44945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鉴赏诗歌的语言。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813300" y="3831590"/>
            <a:ext cx="4387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鉴赏诗歌的表达技巧。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88535" y="4585970"/>
            <a:ext cx="4418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 鉴赏诗歌的思想感情。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0924540" y="21818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10939780" y="303530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10961370" y="377698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0939780" y="454406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571500" y="3759200"/>
            <a:ext cx="41890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诗歌鉴赏的鉴别、赏析和评价，是以识记、理解和综合分析为基础的。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1095375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36118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708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273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1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4704715" y="224917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8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7125970" y="218821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1125200" y="219710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1765300" y="4465320"/>
            <a:ext cx="10132695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近几年诗歌题型分值稳定，考查内容主要集中在诗歌语言特点、景物特征、人物形象、作者的主观情感、思想内容等赏析，即正确理解诗歌中的人象、物象、意象与作者的情感对话。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0"/>
            </p:custDataLst>
          </p:nvPr>
        </p:nvSpPr>
        <p:spPr>
          <a:xfrm>
            <a:off x="1563370" y="2252980"/>
            <a:ext cx="2943860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语言特征，人物形象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4705985" y="300482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8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7141210" y="295783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11126470" y="298069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1563370" y="2994660"/>
            <a:ext cx="2934335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思想内容，景物形象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5"/>
            </p:custDataLst>
          </p:nvPr>
        </p:nvSpPr>
        <p:spPr>
          <a:xfrm>
            <a:off x="4692015" y="371729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8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6"/>
            </p:custDataLst>
          </p:nvPr>
        </p:nvSpPr>
        <p:spPr>
          <a:xfrm>
            <a:off x="7127240" y="365633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17"/>
            </p:custDataLst>
          </p:nvPr>
        </p:nvSpPr>
        <p:spPr>
          <a:xfrm>
            <a:off x="11112500" y="367919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8"/>
            </p:custDataLst>
          </p:nvPr>
        </p:nvSpPr>
        <p:spPr>
          <a:xfrm>
            <a:off x="1499235" y="3693160"/>
            <a:ext cx="3010535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语言特征，思想内容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5" grpId="0"/>
      <p:bldP spid="17" grpId="0"/>
      <p:bldP spid="18" grpId="0"/>
      <p:bldP spid="20" grpId="0"/>
      <p:bldP spid="22" grpId="0"/>
      <p:bldP spid="24" grpId="0"/>
      <p:bldP spid="25" grpId="0"/>
      <p:bldP spid="28" grpId="0"/>
      <p:bldP spid="30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422021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阅读时把握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人物形象的语言、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、神态、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等特征，大多数诗人往往是借助笔下塑造的人物来抒发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的某种情感或寄托自己的人生理想，把握住人物形象的个性特征。如屈原《国殇》塑造了一群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、人虽败精神不倒的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楚军英勇将士形象。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86360"/>
            <a:ext cx="11833225" cy="800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二、</a:t>
            </a:r>
            <a:r>
              <a:rPr lang="zh-CN" alt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方法指导</a:t>
            </a:r>
            <a:endParaRPr lang="zh-CN" altLang="en-US"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1747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诗歌形象指的是诗中叙述的具体生动“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”、“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”，寄寓作者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的艺术形象。考查诗歌形象有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形象、事物形象和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形象。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581025"/>
            <a:ext cx="11833225" cy="6318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ctr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鉴赏古代诗歌形象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6441440" y="1320800"/>
            <a:ext cx="5505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8017510" y="1320800"/>
            <a:ext cx="628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1389380" y="1887220"/>
            <a:ext cx="180276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生活理想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9512300" y="1348740"/>
            <a:ext cx="5791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10890885" y="1327150"/>
            <a:ext cx="642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3289935" y="1882775"/>
            <a:ext cx="19088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思想感情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2513330" y="4359275"/>
            <a:ext cx="18643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诗人笔下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9142730" y="188468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831850" y="3731895"/>
            <a:ext cx="110553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诗歌塑造的人物形象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9053195" y="4317365"/>
            <a:ext cx="10661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心理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6683375" y="4347845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6385560" y="4949825"/>
            <a:ext cx="2099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自己内心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375410" y="2451735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景物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831850" y="3134995"/>
            <a:ext cx="10534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（一）人物形象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1"/>
            </p:custDataLst>
          </p:nvPr>
        </p:nvSpPr>
        <p:spPr>
          <a:xfrm>
            <a:off x="9944100" y="5537200"/>
            <a:ext cx="2099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宁死不屈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2827655" y="6108700"/>
            <a:ext cx="2099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为国捐躯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3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1" grpId="0"/>
      <p:bldP spid="2" grpId="0"/>
      <p:bldP spid="17" grpId="0"/>
      <p:bldP spid="18" grpId="0"/>
      <p:bldP spid="19" grpId="0"/>
      <p:bldP spid="22" grpId="0"/>
      <p:bldP spid="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8255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阅读时把握诗人所处的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和环境特征，了解作者的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、政治主张、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等，根据诗人们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，找出诗句中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的痕迹，然后揣摩出诗人的形象特征。如李白的《将进酒》写出了诗人自己交织着失望与自信、悲愤与抗争的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的艺术形象。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558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诗人自己的形象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4294505" y="991870"/>
            <a:ext cx="1859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时代背景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391287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送别友人、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、思家念亲、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、历史沧桑、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、不慕权贵、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、傲岸不羁、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、忧国忧民、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、归隐田园、怀才不遇、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、矢志报国、慷慨愤世、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、反对征战、爱恨情愁、悯农怜农、世事变迁、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、昔盛今衰等。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5660390" y="1576705"/>
            <a:ext cx="2734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所见所闻所想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9723755" y="1019810"/>
            <a:ext cx="1503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生平经历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751330" y="1576705"/>
            <a:ext cx="17691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志向追求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9925685" y="1548765"/>
            <a:ext cx="1422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791210" y="4643120"/>
            <a:ext cx="18370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豪放洒脱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3942715" y="2696210"/>
            <a:ext cx="17456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豪纵狂放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9055735" y="4041775"/>
            <a:ext cx="19138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人事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飘零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4309110" y="4640580"/>
            <a:ext cx="15951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心忧天下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7694930" y="4644390"/>
            <a:ext cx="16960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寄情山水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2556510" y="4013200"/>
            <a:ext cx="17379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物是人非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5918200" y="4013200"/>
            <a:ext cx="1625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建功立业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8"/>
            </p:custDataLst>
          </p:nvPr>
        </p:nvSpPr>
        <p:spPr>
          <a:xfrm>
            <a:off x="40005" y="3242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知识积累1：人物形象情感特征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9"/>
            </p:custDataLst>
          </p:nvPr>
        </p:nvSpPr>
        <p:spPr>
          <a:xfrm>
            <a:off x="1654810" y="5216525"/>
            <a:ext cx="18370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壮志难酬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0"/>
            </p:custDataLst>
          </p:nvPr>
        </p:nvSpPr>
        <p:spPr>
          <a:xfrm>
            <a:off x="6772275" y="5244465"/>
            <a:ext cx="15951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献身边塞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3277870" y="5836285"/>
            <a:ext cx="16960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吊古伤今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  <p:bldP spid="2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4470" y="815340"/>
          <a:ext cx="11823700" cy="5890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1295"/>
                <a:gridCol w="3870960"/>
                <a:gridCol w="3941445"/>
              </a:tblGrid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2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陆游《关山月》：</a:t>
                      </a:r>
                      <a:r>
                        <a:rPr lang="en-US" altLang="zh-CN" sz="22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”</a:t>
                      </a:r>
                      <a:r>
                        <a:rPr lang="zh-CN" altLang="en-US" sz="22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朱门沉沉按歌舞，厩马肥死弓断弦。”</a:t>
                      </a: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2058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57785"/>
            <a:ext cx="11960860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知识积累2：在古代诗歌中一般有这几种人物形象类型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77825" y="1409065"/>
            <a:ext cx="386080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心忧天下、忧国忧民的形象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358775" y="2999105"/>
            <a:ext cx="383286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怀才不遇、壮志难酬的形象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128635" y="914400"/>
            <a:ext cx="3865880" cy="14814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塑造了以报国为己任、忧国忧民、坚贞爱国，但又苦无机会一展宏图、保家卫国形象。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4238625" y="2491740"/>
            <a:ext cx="3890645" cy="14814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陈子昂《登幽州台歌》：“前不见古人，后不见来者，念天地之悠悠，独怆然而涕下。”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8128635" y="4017645"/>
            <a:ext cx="3899535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描写出了一位年事已高、乐观、豪放不羁的爱国志士形象。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386080" y="4356100"/>
            <a:ext cx="377190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豪放洒脱、傲岸不羁的形象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386080" y="5678805"/>
            <a:ext cx="385191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矢志报国、慷慨愤世的形象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2"/>
            </p:custDataLst>
          </p:nvPr>
        </p:nvSpPr>
        <p:spPr>
          <a:xfrm>
            <a:off x="8176260" y="5347335"/>
            <a:ext cx="3869690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生动地描绘出一位披肝沥胆，忠贞不二，勇往直前却又报国无门的将军的形象。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8176260" y="2561590"/>
            <a:ext cx="3743960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塑造了一位俯仰古今、报国为民，却怀才不遇、寂寞无聊的知识分子形象。”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4285615" y="4013200"/>
            <a:ext cx="384365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苏轼《江城子·密州出猎》：“会挽雕弓如满月，西北望，射天狼。”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4286250" y="5383530"/>
            <a:ext cx="384238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辛弃疾《破阵子》：“了却君王天下事，赢得生前身后名。可怜白发生！”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4470" y="815340"/>
          <a:ext cx="11823700" cy="58464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1295"/>
                <a:gridCol w="3870960"/>
                <a:gridCol w="3941445"/>
              </a:tblGrid>
              <a:tr h="152019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sz="22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王翰的《凉州词》：“葡萄美酒夜光杯，欲饮琵琶马上催。醉卧沙场君莫笑，古来征战几人回。”</a:t>
                      </a:r>
                      <a:endParaRPr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3430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5189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46431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57785"/>
            <a:ext cx="11960860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知识积累2：在古代诗歌中一般有这几种人物形象类型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77825" y="1409065"/>
            <a:ext cx="386080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献身边塞、反对征战的形象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358775" y="2789555"/>
            <a:ext cx="383286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友人送别、思念故乡的形象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254365" y="1263650"/>
            <a:ext cx="3776980" cy="7861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塑造了醉卧沙场、视死如归的塞将士形象。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4238625" y="2435860"/>
            <a:ext cx="3890645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王维《送别》：“山中相送罢， 日暮掩柴扉。春草明年绿，王孙归不归。”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8128635" y="3724275"/>
            <a:ext cx="3899535" cy="14814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通过描写乡村风光和朋友欢聚的生活场面，塑造了享受风景的欢乐而忘返归且钟情田园形隐者形象。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107315" y="4216400"/>
            <a:ext cx="4209415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归隐田园、寄情山水的隐者形象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386080" y="5678805"/>
            <a:ext cx="385191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爱恨情愁、迷茫惆怅的形象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2"/>
            </p:custDataLst>
          </p:nvPr>
        </p:nvSpPr>
        <p:spPr>
          <a:xfrm>
            <a:off x="8232140" y="5682615"/>
            <a:ext cx="386969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表达了与恋人的惜别之情。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8246110" y="2631440"/>
            <a:ext cx="3743960" cy="7861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表达了送别友人依依不舍，冀望别后重聚的惜别之情。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4285615" y="4013200"/>
            <a:ext cx="384365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孟浩然《过故人庄》：“待到重阳日，还来就菊花。”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4286250" y="5187950"/>
            <a:ext cx="384238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柳永《雨霖铃》：“执手相看泪眼，竟无语凝噎。……便纵有千种风情，更与何人说。”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4470" y="815340"/>
          <a:ext cx="11823700" cy="5890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1295"/>
                <a:gridCol w="3870960"/>
                <a:gridCol w="3941445"/>
              </a:tblGrid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sz="22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李白《独坐敬亭山》：“众鸟高飞尽，孤云独去闲。相看两不厌，只有敬亭山。”</a:t>
                      </a:r>
                      <a:endParaRPr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2058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5614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2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57785"/>
            <a:ext cx="11960860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知识积累2：在古代诗歌中一般有这几种人物形象类型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77825" y="1409065"/>
            <a:ext cx="386080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旷达自适、淡泊孤高的形象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358775" y="2999105"/>
            <a:ext cx="383286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孤单寂寥、闺怨相思的形象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128635" y="1082040"/>
            <a:ext cx="3865880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塑造了一个与世无争、自由闲适、又有点孤傲的乐观浪漫形象。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4238625" y="2813050"/>
            <a:ext cx="3890645" cy="7861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温庭筠《菩萨蛮》：“懒起画蛾眉，弄妆梳洗迟。”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8128635" y="4017645"/>
            <a:ext cx="3899535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描写出了一位年事已高、乐观、豪放不羁的爱国志士形象。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386080" y="4356100"/>
            <a:ext cx="377190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豪放洒脱、傲岸不羁的形象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386080" y="5678805"/>
            <a:ext cx="3851910" cy="4387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矢志报国、慷慨愤世的形象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2"/>
            </p:custDataLst>
          </p:nvPr>
        </p:nvSpPr>
        <p:spPr>
          <a:xfrm>
            <a:off x="8176260" y="5347335"/>
            <a:ext cx="3869690" cy="1133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生动地描绘出一位披肝沥胆，忠贞不二，勇往直前却又报国无门的将军的形象。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8176260" y="2827020"/>
            <a:ext cx="3743960" cy="7861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表达了送别友人依依不舍，冀望别后重聚的惜别之情。</a:t>
            </a:r>
            <a:endParaRPr lang="zh-CN" altLang="en-US" sz="226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4285615" y="4013200"/>
            <a:ext cx="384365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苏轼《江城子·密州出猎》：“会挽雕弓如满月，西北望，射天狼。”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4286250" y="5383530"/>
            <a:ext cx="3842385" cy="1147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6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辛弃疾《破阵子》：“了却君王天下事，赢得生前身后名。可怜白发生！”</a:t>
            </a:r>
            <a:endParaRPr lang="zh-CN" altLang="en-US" sz="226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1049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诗中塑造了一个什么样的形象？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5588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（1）提问方式。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3975" y="1673860"/>
            <a:ext cx="1142365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作者为什么要描写这样一个形象？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34099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阅读把握诗中的知人论世、人物的肖像、环境。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67310" y="2949575"/>
            <a:ext cx="1201928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   （2）答题思路（五读法：读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66675" y="2263775"/>
            <a:ext cx="1183386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简要分析某句诗蕴含了人物形象的哪些特征？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4957445" y="2894965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6316980" y="2903220"/>
            <a:ext cx="1097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7674610" y="2922270"/>
            <a:ext cx="978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0634345" y="2917190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命题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4"/>
            </p:custDataLst>
          </p:nvPr>
        </p:nvSpPr>
        <p:spPr>
          <a:xfrm>
            <a:off x="9148445" y="2922270"/>
            <a:ext cx="9347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注释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5"/>
            </p:custDataLst>
          </p:nvPr>
        </p:nvSpPr>
        <p:spPr>
          <a:xfrm>
            <a:off x="53975" y="40805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找出诗中描写形象的相关词语，结合注释及平时积累的文学常识，确定人物形象特征。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53975" y="52679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阐释为什么具有这种特征。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7"/>
            </p:custDataLst>
          </p:nvPr>
        </p:nvSpPr>
        <p:spPr>
          <a:xfrm>
            <a:off x="53975" y="59524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④ 最后用简明准确的语言揣摩诗人所托之情，所言之志。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9" grpId="0"/>
      <p:bldP spid="2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1101090"/>
            <a:ext cx="11833225" cy="12585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这首诗展现了一位……的人物形象，通过对……的描写，表现了人物……的特点，抒发了作者……的情感（人生态度）。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2628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（3）参考句式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53975" y="343789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“象”是指诗歌中呈现的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”，包括物、景、人、事；“意”是指诗人的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”，是“情”与“理”；“意象”即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，诗人往往借助客观物象（花草树木、山川河流、风雨雷电等）表现出来的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。阅读时要多积累古诗中意象的象征义。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4"/>
            </p:custDataLst>
          </p:nvPr>
        </p:nvSpPr>
        <p:spPr>
          <a:xfrm>
            <a:off x="53975" y="26974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意象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7518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景物形象是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，包括写景诗和杂诗中的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，指诗歌中描绘的自然景物和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，具体是景物描写、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、色彩描写等。景物有的是单个的，有的是多个组成的。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（二）景物形象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2441575" y="908050"/>
            <a:ext cx="19659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含情之景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799590" y="1498600"/>
            <a:ext cx="20618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人文景物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7690485" y="908050"/>
            <a:ext cx="20307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一般景物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4450080" y="3589655"/>
            <a:ext cx="18453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客观物象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295390" y="1468120"/>
            <a:ext cx="1586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场面描写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6843395" y="3583940"/>
            <a:ext cx="19107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写了什么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3408680" y="4159250"/>
            <a:ext cx="15182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主观情意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6057900" y="4171315"/>
            <a:ext cx="1632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为什么写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1862455" y="4738370"/>
            <a:ext cx="17970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意中之象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2802255" y="5322570"/>
            <a:ext cx="163385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主观形象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10" grpId="0"/>
      <p:bldP spid="12" grpId="0"/>
      <p:bldP spid="14" grpId="0"/>
      <p:bldP spid="15" grpId="0"/>
      <p:bldP spid="21" grpId="0"/>
      <p:bldP spid="17" grpId="0"/>
      <p:bldP spid="18" grpId="0"/>
      <p:bldP spid="2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73405" y="1080770"/>
          <a:ext cx="11085195" cy="3764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9075"/>
                <a:gridCol w="4110990"/>
                <a:gridCol w="1545590"/>
                <a:gridCol w="3939540"/>
              </a:tblGrid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竹</a:t>
                      </a: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牡丹</a:t>
                      </a: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兰花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青草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02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菊花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梅花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芭蕉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梧桐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松柏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红豆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折桂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东篱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落花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杨柳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知识积累3：常见的意象（含植物、动物、自然现象等）象征义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2204085" y="1677035"/>
            <a:ext cx="301561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象征高洁美好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6"/>
            </p:custDataLst>
          </p:nvPr>
        </p:nvSpPr>
        <p:spPr>
          <a:xfrm>
            <a:off x="7865110" y="1166495"/>
            <a:ext cx="203073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象征富贵吉祥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7865110" y="2216150"/>
            <a:ext cx="208978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孤傲高洁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7853680" y="1677035"/>
            <a:ext cx="238633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绵绵情思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2204085" y="2207260"/>
            <a:ext cx="30365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象征高洁隐逸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2190115" y="2737485"/>
            <a:ext cx="327279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象征孤独忧愁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7877810" y="2757170"/>
            <a:ext cx="378015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表示凄苦惆怅</a:t>
            </a:r>
            <a:endParaRPr lang="en-US" altLang="zh-CN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2204085" y="3267710"/>
            <a:ext cx="30365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象征孤直顽强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7881620" y="3298190"/>
            <a:ext cx="273748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多指相思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4"/>
            </p:custDataLst>
          </p:nvPr>
        </p:nvSpPr>
        <p:spPr>
          <a:xfrm>
            <a:off x="7870190" y="3839210"/>
            <a:ext cx="306705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象征高雅洁身自好等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5"/>
            </p:custDataLst>
          </p:nvPr>
        </p:nvSpPr>
        <p:spPr>
          <a:xfrm>
            <a:off x="2190115" y="3802380"/>
            <a:ext cx="24015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象征科举及第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6"/>
            </p:custDataLst>
          </p:nvPr>
        </p:nvSpPr>
        <p:spPr>
          <a:xfrm>
            <a:off x="2066290" y="1166495"/>
            <a:ext cx="300545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象征正直不屈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7857490" y="4371340"/>
            <a:ext cx="375856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象征离愁别绪、送别友人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177415" y="4334510"/>
            <a:ext cx="387667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象征青春易逝、伤春悲秋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2" grpId="0"/>
      <p:bldP spid="5" grpId="0"/>
      <p:bldP spid="6" grpId="0"/>
      <p:bldP spid="7" grpId="0"/>
      <p:bldP spid="11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73405" y="1080770"/>
          <a:ext cx="11085195" cy="3764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5640"/>
                <a:gridCol w="4166870"/>
                <a:gridCol w="1033145"/>
                <a:gridCol w="3939540"/>
              </a:tblGrid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大雁、飞鸿</a:t>
                      </a: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蝉</a:t>
                      </a: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鹰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月亮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02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乌鸦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猿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杜鹃、子规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雨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夕阳、落日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碧血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阳关曲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长亭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391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落花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360">
                          <a:latin typeface="微软雅黑" panose="020b0503020204020204" charset="-122"/>
                          <a:ea typeface="微软雅黑" panose="020b0503020204020204" charset="-122"/>
                        </a:rPr>
                        <a:t>杨柳</a:t>
                      </a: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36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知识积累3：常见的意象（含植物、动物、自然现象等）象征义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2498090" y="1662430"/>
            <a:ext cx="385635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象征志存高远锐意进取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6"/>
            </p:custDataLst>
          </p:nvPr>
        </p:nvSpPr>
        <p:spPr>
          <a:xfrm>
            <a:off x="7767320" y="1152525"/>
            <a:ext cx="275399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象征志行高洁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7767320" y="2202180"/>
            <a:ext cx="375158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象征悲伤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7755890" y="1663065"/>
            <a:ext cx="334010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常寄思乡怀人之情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2541905" y="2207260"/>
            <a:ext cx="30365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象征衰败荒凉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2483485" y="2737485"/>
            <a:ext cx="412623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象征凄凉哀伤或思家思归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7780020" y="2743200"/>
            <a:ext cx="378015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象征焕发生机或漂泊冷落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2497455" y="3267710"/>
            <a:ext cx="411226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象征凄凉冷落、思乡怀古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7783830" y="3284220"/>
            <a:ext cx="360616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象征蒙冤枉死或忠心不泯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4"/>
            </p:custDataLst>
          </p:nvPr>
        </p:nvSpPr>
        <p:spPr>
          <a:xfrm>
            <a:off x="7772400" y="3825240"/>
            <a:ext cx="306705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象征离愁别绪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5"/>
            </p:custDataLst>
          </p:nvPr>
        </p:nvSpPr>
        <p:spPr>
          <a:xfrm>
            <a:off x="2511425" y="3802380"/>
            <a:ext cx="24015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象征送别的歌声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6"/>
            </p:custDataLst>
          </p:nvPr>
        </p:nvSpPr>
        <p:spPr>
          <a:xfrm>
            <a:off x="2346325" y="1146810"/>
            <a:ext cx="435737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象征壮士游子怀人、思乡之情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7759700" y="4357370"/>
            <a:ext cx="375856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象征离愁别绪、送别友人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456815" y="4334510"/>
            <a:ext cx="3876675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6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象征青春易逝、伤春悲秋</a:t>
            </a:r>
            <a:endParaRPr lang="zh-CN" altLang="en-US" sz="236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2" grpId="0"/>
      <p:bldP spid="5" grpId="0"/>
      <p:bldP spid="6" grpId="0"/>
      <p:bldP spid="7" grpId="0"/>
      <p:bldP spid="11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53975" y="2517140"/>
            <a:ext cx="11833225" cy="15678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阅读时要注意意境的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感，把握诗中的意象群所构建的意境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，从而展开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，用自己的语言描绘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，探寻作者想要表达的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6540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诗中由多个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组成起来构建的让人产生想像的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，即是诗人主观的“意”为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（思想感情）与客观的“境”为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（自然景物）的融合统一。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254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意境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2342515" y="77978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意象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1727835" y="1383030"/>
            <a:ext cx="9093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7957185" y="779780"/>
            <a:ext cx="15259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境界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10436860" y="2665095"/>
            <a:ext cx="13049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画面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7533005" y="138303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境界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3907155" y="2665730"/>
            <a:ext cx="110744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3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画面</a:t>
            </a:r>
            <a:endParaRPr lang="en-US" sz="253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2125" y="3268980"/>
            <a:ext cx="190309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联想和想象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6949440" y="3201670"/>
            <a:ext cx="188785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这幅图画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803910" y="3791585"/>
            <a:ext cx="164846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3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思想感情</a:t>
            </a:r>
            <a:endParaRPr lang="en-US" sz="253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8572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知识积累4：常见的意境特点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1153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旷远、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、华美、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、清新自然、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，苍凉雄浑、雄奇开阔、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、旷达慷慨、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、恬淡闲适、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、淡泊静谧、寒冷凄凉、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82775" y="929640"/>
            <a:ext cx="9575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27114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7135495" y="957580"/>
            <a:ext cx="18599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幽静深远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4220845" y="944245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空灵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854075" y="1527810"/>
            <a:ext cx="18129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凄苦惆怅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4534535" y="1558290"/>
            <a:ext cx="15900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苍凉悲壮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1554480" y="2112010"/>
            <a:ext cx="15582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萧瑟哀婉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7992110" y="1544955"/>
            <a:ext cx="168846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沉郁深邃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53975" y="34099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（1）提问方式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53975" y="40805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诗中为我们展现了一幅怎样的画面？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53975" y="47510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这首诗营造了一种怎样的意境氛围？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55245" y="53809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诗人借助某意象，抒发了怎样的情感？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55245" y="60375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④ 简要分析诗中某意象的作用？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9" grpId="0"/>
      <p:bldP spid="10" grpId="0"/>
      <p:bldP spid="11" grpId="0"/>
      <p:bldP spid="13" grpId="0"/>
      <p:bldP spid="15" grpId="0"/>
      <p:bldP spid="16" grpId="0"/>
      <p:bldP spid="19" grpId="0"/>
      <p:bldP spid="7" grpId="0"/>
      <p:bldP spid="8" grpId="0"/>
      <p:bldP spid="14" grpId="0"/>
      <p:bldP spid="24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53975" y="3340100"/>
            <a:ext cx="1183322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（3）参考句式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2501900"/>
            <a:ext cx="1183322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③ 分析诗人借助景物所表达的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3975" y="1649730"/>
            <a:ext cx="1183322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② 简要概括诗中的意象营造了怎样的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，点出意境的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12763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（2）答题思路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3975" y="853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抓住诗中主要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，运用自己的语言描绘诗中展现的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3364230" y="1026160"/>
            <a:ext cx="9575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景物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9138920" y="1008380"/>
            <a:ext cx="164655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图景画面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5801995" y="1768475"/>
            <a:ext cx="9766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氛围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8534400" y="1791970"/>
            <a:ext cx="9785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特点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6167755" y="263779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4862195" y="263969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53975" y="4080510"/>
            <a:ext cx="118332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这首诗描绘了一幅……的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，营造出……的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，表现了诗人……的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5"/>
            </p:custDataLst>
          </p:nvPr>
        </p:nvSpPr>
        <p:spPr>
          <a:xfrm>
            <a:off x="4410710" y="421132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景象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6"/>
            </p:custDataLst>
          </p:nvPr>
        </p:nvSpPr>
        <p:spPr>
          <a:xfrm>
            <a:off x="7911465" y="4225290"/>
            <a:ext cx="10534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氛围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7"/>
            </p:custDataLst>
          </p:nvPr>
        </p:nvSpPr>
        <p:spPr>
          <a:xfrm>
            <a:off x="982345" y="4743450"/>
            <a:ext cx="2045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情感（态度）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9" grpId="0"/>
      <p:bldP spid="10" grpId="0"/>
      <p:bldP spid="13" grpId="0"/>
      <p:bldP spid="15" grpId="0"/>
      <p:bldP spid="16" grpId="0"/>
      <p:bldP spid="19" grpId="0"/>
      <p:bldP spid="7" grpId="0"/>
      <p:bldP spid="8" grpId="0"/>
      <p:bldP spid="14" grpId="0"/>
      <p:bldP spid="20" grpId="0"/>
      <p:bldP spid="21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53975" y="36195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咏物诗通过描写某个景物、动物、植物、器物为对象，抒发诗人的个人情怀。包括借物喻人和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（三）事物形象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21666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事物形象，指以某事物为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，在形象描写中赋予事物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，以物喻人，言在此而意在彼，通过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的描写来表达诗人的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或品格志向。一般咏物诗或杂诗中的物象的表面特征应从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、香、味、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等几个角度着眼，然后再联系到事物的品质特征或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586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事物形象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4507230" y="1384300"/>
            <a:ext cx="21545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具体描写对象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10249535" y="1381760"/>
            <a:ext cx="12820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人格化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5088255" y="1957070"/>
            <a:ext cx="1492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象征性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9361805" y="1940560"/>
            <a:ext cx="1503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思想感情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9939020" y="251333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6472555" y="3121025"/>
            <a:ext cx="14916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象征意义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7737475" y="2557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2419350" y="4364990"/>
            <a:ext cx="1962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托物言志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5"/>
            </p:custDataLst>
          </p:nvPr>
        </p:nvSpPr>
        <p:spPr>
          <a:xfrm>
            <a:off x="53975" y="49326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，如周敦颐的《爱莲说》描写莲的形象和坚贞品质，从而喻指作者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的高洁人格和洒落的胸襟。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1377950" y="5061585"/>
            <a:ext cx="1962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借物喻人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775970" y="5660390"/>
            <a:ext cx="1962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洁身自爱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11" grpId="0"/>
      <p:bldP spid="13" grpId="0"/>
      <p:bldP spid="15" grpId="0"/>
      <p:bldP spid="16" grpId="0"/>
      <p:bldP spid="17" grpId="0"/>
      <p:bldP spid="19" grpId="0"/>
      <p:bldP spid="2" grpId="0"/>
      <p:bldP spid="7" grpId="0"/>
      <p:bldP spid="8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（三）事物形象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2166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，如贺知章的《柳咏》描写了柳树的风姿形象，表达诗人对春天的热爱之情。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586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事物形象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475105" y="1360170"/>
            <a:ext cx="18999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托物言志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34390" y="2639695"/>
            <a:ext cx="5171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知识积累5：咏物诗的思想感情特征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53975" y="32004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心中自乐，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 寄情自然，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；时光易逝，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 坚贞自守，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；渴望施展抱负，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 怀才不遇，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；官场失意，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2398395" y="3331210"/>
            <a:ext cx="18884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赞美喜爱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6239510" y="3345180"/>
            <a:ext cx="1503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远离尘嚣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1868170" y="3933190"/>
            <a:ext cx="15906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孤傲清高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6005830" y="3919220"/>
            <a:ext cx="18611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建功立业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9757410" y="3345180"/>
            <a:ext cx="16071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自伤迟暮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9767570" y="3933190"/>
            <a:ext cx="17926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壮志难酬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5"/>
            </p:custDataLst>
          </p:nvPr>
        </p:nvSpPr>
        <p:spPr>
          <a:xfrm>
            <a:off x="1962150" y="4518660"/>
            <a:ext cx="1664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郁闷惆怅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11" grpId="0"/>
      <p:bldP spid="13" grpId="0"/>
      <p:bldP spid="15" grpId="0"/>
      <p:bldP spid="16" grpId="0"/>
      <p:bldP spid="17" grpId="0"/>
      <p:bldP spid="19" grpId="0"/>
      <p:bldP spid="2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53975" y="34798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这首诗通过描写某事物的……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，表达了作者……的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53975" y="27533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（3）参考句式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53975" y="19710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紧扣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，整理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，形成答案。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（2）答题思路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3975" y="1258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联系到诗人的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，用简明准确的语言概括出物象的特征。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筛选描绘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的有关词句，准确把握其基本含义。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3439795" y="1430655"/>
            <a:ext cx="10344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2675255" y="768350"/>
            <a:ext cx="19373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事物形象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4344035" y="2131695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思路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2204085" y="2125980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3"/>
            </p:custDataLst>
          </p:nvPr>
        </p:nvSpPr>
        <p:spPr>
          <a:xfrm>
            <a:off x="5142230" y="364807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特点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119235" y="3648075"/>
            <a:ext cx="23133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情感（志向）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0" grpId="0"/>
      <p:bldP spid="11" grpId="0"/>
      <p:bldP spid="18" grpId="0"/>
      <p:bldP spid="2" grpId="0"/>
      <p:bldP spid="14" grpId="0"/>
      <p:bldP spid="20" grpId="0"/>
      <p:bldP spid="22" grpId="0"/>
      <p:bldP spid="5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53975" y="47929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阅读时要学会品味这些经过推敲的字的妙处，把字放进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，展开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，勾勒作者描绘的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，并结合诗句进行分析。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4"/>
            </p:custDataLst>
          </p:nvPr>
        </p:nvSpPr>
        <p:spPr>
          <a:xfrm>
            <a:off x="53975" y="39827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鉴赏时注意区分不同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、不同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在诗中的作用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1747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诗歌语言从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、炼句、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三个方面鉴赏：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263525"/>
            <a:ext cx="11833225" cy="739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ctr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鉴赏诗歌语言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2513330" y="1320165"/>
            <a:ext cx="13074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炼字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827270" y="1306195"/>
            <a:ext cx="19812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10119360" y="2795905"/>
            <a:ext cx="9099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176530" y="2600325"/>
            <a:ext cx="1171067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古人写诗注重字的巧用能给诗歌创造美好的意境，古诗炼字具有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、凝练、富于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的特征。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269105" y="4118610"/>
            <a:ext cx="10661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词性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683385" y="3306445"/>
            <a:ext cx="18910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表现力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6113780" y="4118610"/>
            <a:ext cx="10896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831850" y="2087245"/>
            <a:ext cx="10534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（一）炼字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5"/>
            </p:custDataLst>
          </p:nvPr>
        </p:nvSpPr>
        <p:spPr>
          <a:xfrm>
            <a:off x="7394575" y="4151630"/>
            <a:ext cx="14230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关键词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6"/>
            </p:custDataLst>
          </p:nvPr>
        </p:nvSpPr>
        <p:spPr>
          <a:xfrm>
            <a:off x="8583295" y="4957445"/>
            <a:ext cx="9937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7"/>
            </p:custDataLst>
          </p:nvPr>
        </p:nvSpPr>
        <p:spPr>
          <a:xfrm>
            <a:off x="10276840" y="4957445"/>
            <a:ext cx="10896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联想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8"/>
            </p:custDataLst>
          </p:nvPr>
        </p:nvSpPr>
        <p:spPr>
          <a:xfrm>
            <a:off x="2266315" y="5544820"/>
            <a:ext cx="9677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14" grpId="0"/>
      <p:bldP spid="16" grpId="0"/>
      <p:bldP spid="21" grpId="0"/>
      <p:bldP spid="2" grpId="0"/>
      <p:bldP spid="17" grpId="0"/>
      <p:bldP spid="18" grpId="0"/>
      <p:bldP spid="22" grpId="0"/>
      <p:bldP spid="7" grpId="0"/>
      <p:bldP spid="20" grpId="0"/>
      <p:bldP spid="9" grpId="0"/>
      <p:bldP spid="23" grpId="0"/>
      <p:bldP spid="2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62915" y="1068070"/>
          <a:ext cx="11085195" cy="2788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3180"/>
                <a:gridCol w="4593590"/>
                <a:gridCol w="5178425"/>
              </a:tblGrid>
              <a:tr h="69215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动词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如“僧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月下门”。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</a:t>
                      </a:r>
                      <a:r>
                        <a:rPr lang="en-US" altLang="zh-CN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美，赋予静物以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，化静为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，意境更鲜明。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89090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latin typeface="微软雅黑" panose="020b0503020204020204" charset="-122"/>
                          <a:ea typeface="微软雅黑" panose="020b0503020204020204" charset="-122"/>
                        </a:rPr>
                        <a:t>形容词</a:t>
                      </a: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02235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latin typeface="微软雅黑" panose="020b0503020204020204" charset="-122"/>
                          <a:ea typeface="微软雅黑" panose="020b0503020204020204" charset="-122"/>
                        </a:rPr>
                        <a:t>数量词</a:t>
                      </a: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12763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</a:t>
            </a:r>
            <a:r>
              <a:rPr lang="en-US" altLang="zh-CN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zh-CN" alt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6616065" y="1109980"/>
            <a:ext cx="9207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动态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2856230" y="1286510"/>
            <a:ext cx="7861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7332345" y="1452245"/>
            <a:ext cx="798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9775190" y="1109980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活力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1880235" y="1983105"/>
            <a:ext cx="447230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None/>
            </a:pP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如“流光容易把人抛，</a:t>
            </a:r>
            <a:r>
              <a:rPr lang="en-US" altLang="zh-CN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了樱桃，</a:t>
            </a:r>
            <a:r>
              <a:rPr lang="en-US" altLang="zh-CN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</a:t>
            </a: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了芭蕉”。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5001895" y="1983105"/>
            <a:ext cx="6553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6439535" y="1977390"/>
            <a:ext cx="5109210" cy="735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描形</a:t>
            </a:r>
            <a:r>
              <a:rPr lang="en-US" altLang="zh-CN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</a:t>
            </a: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，化抽象为</a:t>
            </a:r>
            <a:r>
              <a:rPr lang="en-US" altLang="zh-CN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</a:t>
            </a: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，化无形为</a:t>
            </a:r>
            <a:r>
              <a:rPr lang="en-US" altLang="zh-CN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</a:t>
            </a:r>
            <a:r>
              <a:rPr lang="zh-CN" alt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，画面感强。</a:t>
            </a:r>
            <a:endParaRPr lang="zh-CN" altLang="en-US" sz="2380"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2794635" y="2341880"/>
            <a:ext cx="7861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9623425" y="1991360"/>
            <a:ext cx="798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7273290" y="1981835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摹状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7173595" y="2397125"/>
            <a:ext cx="798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有形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1853565" y="3129915"/>
            <a:ext cx="3717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None/>
            </a:pP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如“秋水共长天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色”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4077970" y="3115310"/>
            <a:ext cx="6553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6412865" y="2956560"/>
            <a:ext cx="5109210" cy="735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真实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，符合情境，或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，形象生动。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9982200" y="2970530"/>
            <a:ext cx="1780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渲染夸张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7169150" y="2970530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8" grpId="0"/>
      <p:bldP spid="2" grpId="0"/>
      <p:bldP spid="20" grpId="0"/>
      <p:bldP spid="22" grpId="0"/>
      <p:bldP spid="9" grpId="0"/>
      <p:bldP spid="12" grpId="0"/>
      <p:bldP spid="13" grpId="0"/>
      <p:bldP spid="15" grpId="0"/>
      <p:bldP spid="16" grpId="0"/>
      <p:bldP spid="17" grpId="0"/>
      <p:bldP spid="19" grpId="0"/>
      <p:bldP spid="21" grpId="0"/>
      <p:bldP spid="24" grpId="0"/>
      <p:bldP spid="2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54025" y="1105535"/>
          <a:ext cx="11240770" cy="3991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4150"/>
                <a:gridCol w="4608195"/>
                <a:gridCol w="5178425"/>
              </a:tblGrid>
              <a:tr h="87503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叠词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如“</a:t>
                      </a:r>
                      <a:r>
                        <a:rPr lang="zh-CN" altLang="en-US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，冷冷清清，凄凄惨惨戚戚”。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作用，可以增强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感，使诗歌更</a:t>
                      </a:r>
                      <a:r>
                        <a:rPr lang="en-US" altLang="zh-CN" b="0" u="sng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          </a:t>
                      </a: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。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99187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拟声词</a:t>
                      </a: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69215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latin typeface="微软雅黑" panose="020b0503020204020204" charset="-122"/>
                          <a:ea typeface="微软雅黑" panose="020b0503020204020204" charset="-122"/>
                        </a:rPr>
                        <a:t>表颜色的</a:t>
                      </a:r>
                      <a:r>
                        <a:rPr lang="en-US" altLang="zh-CN">
                          <a:latin typeface="微软雅黑" panose="020b0503020204020204" charset="-122"/>
                          <a:ea typeface="微软雅黑" panose="020b0503020204020204" charset="-122"/>
                        </a:rPr>
                        <a:t>   </a:t>
                      </a:r>
                      <a:r>
                        <a:rPr lang="zh-CN" altLang="en-US">
                          <a:latin typeface="微软雅黑" panose="020b0503020204020204" charset="-122"/>
                          <a:ea typeface="微软雅黑" panose="020b0503020204020204" charset="-122"/>
                        </a:rPr>
                        <a:t>词</a:t>
                      </a: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24968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latin typeface="微软雅黑" panose="020b0503020204020204" charset="-122"/>
                          <a:ea typeface="微软雅黑" panose="020b0503020204020204" charset="-122"/>
                        </a:rPr>
                        <a:t>诗眼</a:t>
                      </a: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9705" marR="179705" marT="71755" marB="71755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12763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知识积累</a:t>
            </a:r>
            <a:r>
              <a:rPr lang="en-US" altLang="zh-CN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zh-CN" alt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6701790" y="1123315"/>
            <a:ext cx="9207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强调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2400300" y="1160780"/>
            <a:ext cx="184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寻寻觅觅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7957820" y="1489710"/>
            <a:ext cx="798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10045065" y="1137285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韵律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1907540" y="2025015"/>
            <a:ext cx="454279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None/>
            </a:pP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如“大弦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，小弦切切如私语”</a:t>
            </a:r>
            <a:r>
              <a:rPr lang="en-US"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难为听”。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3203575" y="2025015"/>
            <a:ext cx="2076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嘈嘈如急雨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6579235" y="2019300"/>
            <a:ext cx="5082540" cy="735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能给读者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感受，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，使人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等。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3437255" y="2397760"/>
            <a:ext cx="1526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呕哑嘲哳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9609455" y="2033270"/>
            <a:ext cx="16376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生动形象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7929880" y="2025015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听觉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6856730" y="2397125"/>
            <a:ext cx="20104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如临其境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1993900" y="3059430"/>
            <a:ext cx="435800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None/>
            </a:pP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如“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，一行白鹭上青天”。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2658110" y="3045460"/>
            <a:ext cx="1929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黄鹂鸣翠柳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6636385" y="3026410"/>
            <a:ext cx="5109210" cy="735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一般表现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，增强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、画面感，渲染气氛。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9702800" y="3012440"/>
            <a:ext cx="12642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色彩感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7909560" y="3012440"/>
            <a:ext cx="984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心情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1967230" y="4192270"/>
            <a:ext cx="43580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None/>
            </a:pP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如“问君能有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”。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2"/>
            </p:custDataLst>
          </p:nvPr>
        </p:nvSpPr>
        <p:spPr>
          <a:xfrm>
            <a:off x="3818890" y="4192270"/>
            <a:ext cx="11607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几多愁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539865" y="3907790"/>
            <a:ext cx="5109210" cy="7359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是整首诗最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的某个字，是含蕴丰富的警字，是</a:t>
            </a:r>
            <a:r>
              <a:rPr lang="en-US" sz="2380" u="sng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           </a:t>
            </a:r>
            <a:r>
              <a:rPr sz="2380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的关键字或词。</a:t>
            </a:r>
            <a:endParaRPr sz="238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4"/>
            </p:custDataLst>
          </p:nvPr>
        </p:nvSpPr>
        <p:spPr>
          <a:xfrm>
            <a:off x="9391650" y="4264660"/>
            <a:ext cx="1662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传达主旨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8142605" y="3906520"/>
            <a:ext cx="14249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点睛传神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8" grpId="0"/>
      <p:bldP spid="2" grpId="0"/>
      <p:bldP spid="20" grpId="0"/>
      <p:bldP spid="22" grpId="0"/>
      <p:bldP spid="9" grpId="0"/>
      <p:bldP spid="12" grpId="0"/>
      <p:bldP spid="13" grpId="0"/>
      <p:bldP spid="15" grpId="0"/>
      <p:bldP spid="16" grpId="0"/>
      <p:bldP spid="17" grpId="0"/>
      <p:bldP spid="19" grpId="0"/>
      <p:bldP spid="21" grpId="0"/>
      <p:bldP spid="24" grpId="0"/>
      <p:bldP spid="25" grpId="0"/>
      <p:bldP spid="5" grpId="0"/>
      <p:bldP spid="8" grpId="0"/>
      <p:bldP spid="14" grpId="0"/>
      <p:bldP spid="23" grpId="0"/>
      <p:bldP spid="2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7945" y="41783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分析该字的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，简析它在句中的含义或者运用的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53975" y="34798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（2）答题思路。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3975" y="27533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这首诗的诗眼是什么？为什么？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6"/>
            </p:custDataLst>
          </p:nvPr>
        </p:nvSpPr>
        <p:spPr>
          <a:xfrm>
            <a:off x="53975" y="19710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诗中的某个字用得好不好？有什么表达效果？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53975" y="1258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某联中最传神的是哪一个字？你认为它好在哪里？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（1）提问方式。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106420" y="433959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1"/>
            </p:custDataLst>
          </p:nvPr>
        </p:nvSpPr>
        <p:spPr>
          <a:xfrm>
            <a:off x="9077325" y="4325620"/>
            <a:ext cx="1658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艺术手法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67945" y="4918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展开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和想像，把该字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到句中描摹具体景象。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67945" y="56730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点出该字表达了诗人的什么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或烘托了怎样的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2208530" y="505968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联想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5872480" y="5085715"/>
            <a:ext cx="13030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还原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5396865" y="579628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9120505" y="5821680"/>
            <a:ext cx="1017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20" grpId="0"/>
      <p:bldP spid="22" grpId="0"/>
      <p:bldP spid="5" grpId="0"/>
      <p:bldP spid="8" grpId="0"/>
      <p:bldP spid="7" grpId="0"/>
      <p:bldP spid="9" grpId="0"/>
      <p:bldP spid="12" grpId="0"/>
      <p:bldP spid="13" grpId="0"/>
      <p:bldP spid="15" grpId="0"/>
      <p:bldP spid="16" grpId="0"/>
      <p:bldP spid="1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2585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某字的本义是……，在这首诗中的意思是……，它生动形象地写出了……的情景，表达了作者……的情感。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（3）参考句式。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176530" y="2600325"/>
            <a:ext cx="1171067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诗句的赏析可以从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上（诗句所处的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、中间、结尾处），语言 （炼字、风格等），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（倒装、省略、互文等），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（修辞手法、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、表现手法等）等方面进行分析。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1747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诗歌语言从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、炼句、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三个方面鉴赏：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263525"/>
            <a:ext cx="11990070" cy="739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ctr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鉴赏诗歌语言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513330" y="1320165"/>
            <a:ext cx="13074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炼字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827270" y="1306195"/>
            <a:ext cx="19812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3574415" y="2747010"/>
            <a:ext cx="9099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3820795" y="3315970"/>
            <a:ext cx="16217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句式特点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7203440" y="2745105"/>
            <a:ext cx="9372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开篇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9302750" y="3315970"/>
            <a:ext cx="17608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表达技巧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831850" y="2087245"/>
            <a:ext cx="10534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（二）炼句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1327150" y="3894455"/>
            <a:ext cx="18929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表达方式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14" grpId="0"/>
      <p:bldP spid="16" grpId="0"/>
      <p:bldP spid="2" grpId="0"/>
      <p:bldP spid="17" grpId="0"/>
      <p:bldP spid="18" grpId="0"/>
      <p:bldP spid="22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53975" y="29908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阅读时要注意理解诗句的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，解读其内涵，并结合全诗的意境或情感来分析诗句的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，明确作者所要表达的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8572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不同位置的诗句作用也不相同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2278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尾句多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、以景结情、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15925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中间句有转折或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、伏笔、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的作用；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3606800" y="174879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承上启下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6371590" y="1748790"/>
            <a:ext cx="1658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转换话题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2479675" y="240411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升华主题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6238875" y="2446020"/>
            <a:ext cx="16878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卒章显志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4556125" y="313118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表层意义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2694305" y="3723640"/>
            <a:ext cx="18580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深层含义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7633335" y="3735705"/>
            <a:ext cx="9607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3975" y="840740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 首句有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、奠定基调、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等作用；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2373630" y="1000125"/>
            <a:ext cx="1534160" cy="1028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开篇点题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6"/>
            </p:custDataLst>
          </p:nvPr>
        </p:nvSpPr>
        <p:spPr>
          <a:xfrm>
            <a:off x="5918835" y="985520"/>
            <a:ext cx="1602105" cy="1028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渲染气氛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20" grpId="0"/>
      <p:bldP spid="22" grpId="0"/>
      <p:bldP spid="13" grpId="0"/>
      <p:bldP spid="15" grpId="0"/>
      <p:bldP spid="16" grpId="0"/>
      <p:bldP spid="17" grpId="0"/>
      <p:bldP spid="2" grpId="0"/>
      <p:bldP spid="11" grpId="0"/>
      <p:bldP spid="23" grpId="0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53975" y="27533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这首诗或词的最后两句写得极为感人（或快乐、愁绪、伤感、有趣、喜庆等），谈谈你的看法。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53975" y="19710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怎样理解诗的某一句？结合全诗简要分析。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3975" y="1258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你认为诗的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写得好不好？好在哪里？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（1）提问方式。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3006725" y="140525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首联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20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7945" y="35496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④ 总结诗句的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和表达的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53975" y="27533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根据诗句所处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，分析其在全诗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方面的作用。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53975" y="19710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结合句中的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、语言特色、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等初步分析诗句的隐藏的内涵。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3975" y="1258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弄懂所给句子的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，描绘出诗句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（2）答题思路。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3734435" y="139192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基本意思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7175500" y="1413510"/>
            <a:ext cx="1658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画面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67945" y="43319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（三）参考句式。</a:t>
            </a:r>
            <a:endParaRPr lang="zh-CN" alt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67945" y="50304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这句是运用了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技巧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描绘了一幅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的图景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，表达了作者……的情感。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2922270" y="211836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关键字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5887720" y="2118360"/>
            <a:ext cx="1501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表达技巧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3244850" y="290703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位置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6456045" y="2886710"/>
            <a:ext cx="1017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3192780" y="3709670"/>
            <a:ext cx="8572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8"/>
            </p:custDataLst>
          </p:nvPr>
        </p:nvSpPr>
        <p:spPr>
          <a:xfrm>
            <a:off x="5859780" y="3716020"/>
            <a:ext cx="1017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20" grpId="0"/>
      <p:bldP spid="22" grpId="0"/>
      <p:bldP spid="5" grpId="0"/>
      <p:bldP spid="7" grpId="0"/>
      <p:bldP spid="9" grpId="0"/>
      <p:bldP spid="12" grpId="0"/>
      <p:bldP spid="13" grpId="0"/>
      <p:bldP spid="15" grpId="0"/>
      <p:bldP spid="16" grpId="0"/>
      <p:bldP spid="17" grpId="0"/>
      <p:bldP spid="2" grpId="0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176530" y="2600325"/>
            <a:ext cx="1171067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诗人在创作诗歌、遣词造句中用文字语言表现出来的特有格调，不同的诗人或同一诗人的不同作品，往往表现出不同的语言风格。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1747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诗歌语言从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、炼句、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三个方面鉴赏：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263525"/>
            <a:ext cx="11833225" cy="739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ctr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鉴赏诗歌语言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513330" y="1320165"/>
            <a:ext cx="13074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炼字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827270" y="1306195"/>
            <a:ext cx="19812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831850" y="2087245"/>
            <a:ext cx="10534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（三）赏析语言特色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16" grpId="0"/>
      <p:bldP spid="2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53975" y="840740"/>
            <a:ext cx="11833225" cy="12674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阅读时要联系诗人的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，再结合诗歌中的有关语句分析这种特色，指出这样的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对表现诗歌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有什么效果。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53975" y="29908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旷达洒脱、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、清新典雅、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、平淡自然、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、平字见奇、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、色彩丰富、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、雄奇豪放、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、多用口语、通俗易懂、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、幽默活泼等。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8572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不同作品有不同的语言特色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3975" y="2278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知识积累7：语言风格词语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1447800" y="159448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语言特色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4552315" y="1589405"/>
            <a:ext cx="2075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内容或情感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2607945" y="311340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委婉含蓄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6053455" y="3133725"/>
            <a:ext cx="16878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沉郁顿挫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9469120" y="314007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婉约细腻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475740" y="3723640"/>
            <a:ext cx="18580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准确精练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4916170" y="3749675"/>
            <a:ext cx="1516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平实质朴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4"/>
            </p:custDataLst>
          </p:nvPr>
        </p:nvSpPr>
        <p:spPr>
          <a:xfrm>
            <a:off x="3775075" y="985520"/>
            <a:ext cx="1602105" cy="3727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生活经历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8347710" y="3763010"/>
            <a:ext cx="1516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明白晓畅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1845310" y="4333875"/>
            <a:ext cx="1516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形象生动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20" grpId="0"/>
      <p:bldP spid="22" grpId="0"/>
      <p:bldP spid="13" grpId="0"/>
      <p:bldP spid="15" grpId="0"/>
      <p:bldP spid="16" grpId="0"/>
      <p:bldP spid="17" grpId="0"/>
      <p:bldP spid="2" grpId="0"/>
      <p:bldP spid="23" grpId="0"/>
      <p:bldP spid="10" grpId="0"/>
      <p:bldP spid="5" grpId="0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53975" y="27533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这首诗的语言风格有哪些？请结合具体诗句进行分析。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53975" y="19710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本诗语言的（某个）特点，主要表现在哪里？请简要分析。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解题分析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3975" y="1258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这首诗在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上有什么特色？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（1）提问方式。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677795" y="141351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53975" y="35636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（2）答题思路。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53975" y="4150995"/>
            <a:ext cx="11833225" cy="7854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用一两个词准确概括其语言特色。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53975" y="4905375"/>
            <a:ext cx="11833225" cy="8718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联系具体诗句简要分析这种语言特色。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53975" y="5603875"/>
            <a:ext cx="11833225" cy="757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表达了诗人怎样的感情或志向等。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20" grpId="0"/>
      <p:bldP spid="5" grpId="0"/>
      <p:bldP spid="2" grpId="0"/>
      <p:bldP spid="7" grpId="0"/>
      <p:bldP spid="8" grpId="0"/>
      <p:bldP spid="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https://d.book118.com/405032003224011102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UNIT_TABLE_BEAUTIFY" val="smartTable{cd081e56-36b9-49cf-8af9-92a8d1264e04}"/>
  <p:tag name="TABLE_ENDDRAG_ORIGIN_RECT" val="872*380"/>
  <p:tag name="TABLE_ENDDRAG_RECT" val="44*79*872*380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UNIT_TABLE_BEAUTIFY" val="smartTable{af6e94b4-1d52-421a-beb9-d0574df46d36}"/>
  <p:tag name="TABLE_ENDDRAG_ORIGIN_RECT" val="915*364"/>
  <p:tag name="TABLE_ENDDRAG_RECT" val="21*100*915*364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  <p:tag name="KSO_WM_UNIT_TABLE_BEAUTIFY" val="smartTable{04640e59-beac-472a-8b97-76f6eacdf221}"/>
  <p:tag name="TABLE_ENDDRAG_ORIGIN_RECT" val="931*463"/>
  <p:tag name="TABLE_ENDDRAG_RECT" val="16*64*931*463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  <p:tag name="KSO_WM_UNIT_TABLE_BEAUTIFY" val="smartTable{dbdc6a37-505a-4c7d-a85b-1806de7f83e9}"/>
  <p:tag name="TABLE_ENDDRAG_ORIGIN_RECT" val="931*463"/>
  <p:tag name="TABLE_ENDDRAG_RECT" val="16*64*931*463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  <p:tag name="KSO_WM_UNIT_TABLE_BEAUTIFY" val="smartTable{73166ef0-6860-44f6-8815-0230718b6f22}"/>
  <p:tag name="TABLE_ENDDRAG_ORIGIN_RECT" val="931*463"/>
  <p:tag name="TABLE_ENDDRAG_RECT" val="16*64*931*463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  <p:tag name="KSO_WM_UNIT_TABLE_BEAUTIFY" val="smartTable{5c7fdb64-2c55-4ec1-8344-438d5b1ccf9d}"/>
  <p:tag name="TABLE_ENDDRAG_ORIGIN_RECT" val="872*169"/>
  <p:tag name="TABLE_ENDDRAG_RECT" val="45*163*872*169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  <p:tag name="KSO_WM_UNIT_TABLE_BEAUTIFY" val="smartTable{70b868e2-2572-47f2-98d4-d4eb8b021c13}"/>
  <p:tag name="TABLE_ENDDRAG_ORIGIN_RECT" val="872*169"/>
  <p:tag name="TABLE_ENDDRAG_RECT" val="45*163*872*169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  <p:tag name="KSO_WM_UNIT_TABLE_BEAUTIFY" val="smartTable{ccdf7438-0f0f-47a5-9037-fba3254978bb}"/>
  <p:tag name="TABLE_ENDDRAG_ORIGIN_RECT" val="872*159"/>
  <p:tag name="TABLE_ENDDRAG_RECT" val="36*333*872*159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  <p:tag name="KSO_WM_UNIT_TABLE_BEAUTIFY" val="smartTable{a19249ed-fee3-40ad-afa1-09d1c57760bb}"/>
  <p:tag name="TABLE_ENDDRAG_ORIGIN_RECT" val="872*159"/>
  <p:tag name="TABLE_ENDDRAG_RECT" val="36*333*872*159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KSO_WM_BEAUTIFY_FLAG" val=""/>
</p:tagLst>
</file>

<file path=ppt/tags/tag361.xml><?xml version="1.0" encoding="utf-8"?>
<p:tagLst xmlns:p="http://schemas.openxmlformats.org/presentationml/2006/main">
  <p:tag name="KSO_WM_BEAUTIFY_FLAG" val=""/>
</p:tagLst>
</file>

<file path=ppt/tags/tag362.xml><?xml version="1.0" encoding="utf-8"?>
<p:tagLst xmlns:p="http://schemas.openxmlformats.org/presentationml/2006/main">
  <p:tag name="KSO_WM_BEAUTIFY_FLAG" val=""/>
</p:tagLst>
</file>

<file path=ppt/tags/tag363.xml><?xml version="1.0" encoding="utf-8"?>
<p:tagLst xmlns:p="http://schemas.openxmlformats.org/presentationml/2006/main">
  <p:tag name="KSO_WM_BEAUTIFY_FLAG" val="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KSO_WM_BEAUTIFY_FLAG" val=""/>
</p:tagLst>
</file>

<file path=ppt/tags/tag366.xml><?xml version="1.0" encoding="utf-8"?>
<p:tagLst xmlns:p="http://schemas.openxmlformats.org/presentationml/2006/main">
  <p:tag name="KSO_WM_BEAUTIFY_FLAG" val="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KSO_WM_BEAUTIFY_FLAG" val=""/>
</p:tagLst>
</file>

<file path=ppt/tags/tag385.xml><?xml version="1.0" encoding="utf-8"?>
<p:tagLst xmlns:p="http://schemas.openxmlformats.org/presentationml/2006/main">
  <p:tag name="KSO_WM_BEAUTIFY_FLAG" val="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"/>
</p:tagLst>
</file>

<file path=ppt/tags/tag390.xml><?xml version="1.0" encoding="utf-8"?>
<p:tagLst xmlns:p="http://schemas.openxmlformats.org/presentationml/2006/main">
  <p:tag name="KSO_WM_BEAUTIFY_FLAG" val=""/>
</p:tagLst>
</file>

<file path=ppt/tags/tag391.xml><?xml version="1.0" encoding="utf-8"?>
<p:tagLst xmlns:p="http://schemas.openxmlformats.org/presentationml/2006/main">
  <p:tag name="KSO_WM_BEAUTIFY_FLAG" val=""/>
</p:tagLst>
</file>

<file path=ppt/tags/tag392.xml><?xml version="1.0" encoding="utf-8"?>
<p:tagLst xmlns:p="http://schemas.openxmlformats.org/presentationml/2006/main">
  <p:tag name="KSO_WM_BEAUTIFY_FLAG" val=""/>
</p:tagLst>
</file>

<file path=ppt/tags/tag393.xml><?xml version="1.0" encoding="utf-8"?>
<p:tagLst xmlns:p="http://schemas.openxmlformats.org/presentationml/2006/main">
  <p:tag name="KSO_WM_BEAUTIFY_FLAG" val=""/>
</p:tagLst>
</file>

<file path=ppt/tags/tag394.xml><?xml version="1.0" encoding="utf-8"?>
<p:tagLst xmlns:p="http://schemas.openxmlformats.org/presentationml/2006/main">
  <p:tag name="KSO_WM_BEAUTIFY_FLAG" val=""/>
</p:tagLst>
</file>

<file path=ppt/tags/tag395.xml><?xml version="1.0" encoding="utf-8"?>
<p:tagLst xmlns:p="http://schemas.openxmlformats.org/presentationml/2006/main">
  <p:tag name="KSO_WM_BEAUTIFY_FLAG" val=""/>
</p:tagLst>
</file>

<file path=ppt/tags/tag396.xml><?xml version="1.0" encoding="utf-8"?>
<p:tagLst xmlns:p="http://schemas.openxmlformats.org/presentationml/2006/main">
  <p:tag name="KSO_WM_BEAUTIFY_FLAG" val=""/>
</p:tagLst>
</file>

<file path=ppt/tags/tag397.xml><?xml version="1.0" encoding="utf-8"?>
<p:tagLst xmlns:p="http://schemas.openxmlformats.org/presentationml/2006/main">
  <p:tag name="KSO_WM_BEAUTIFY_FLAG" val=""/>
</p:tagLst>
</file>

<file path=ppt/tags/tag398.xml><?xml version="1.0" encoding="utf-8"?>
<p:tagLst xmlns:p="http://schemas.openxmlformats.org/presentationml/2006/main">
  <p:tag name="KSO_WM_BEAUTIFY_FLAG" val=""/>
</p:tagLst>
</file>

<file path=ppt/tags/tag399.xml><?xml version="1.0" encoding="utf-8"?>
<p:tagLst xmlns:p="http://schemas.openxmlformats.org/presentationml/2006/main">
  <p:tag name="KSO_WM_BEAUTIFY_FLAG" val=""/>
</p:tagLst>
</file>

<file path=ppt/tags/tag400.xml><?xml version="1.0" encoding="utf-8"?>
<p:tagLst xmlns:p="http://schemas.openxmlformats.org/presentationml/2006/main">
  <p:tag name="KSO_WM_BEAUTIFY_FLAG" val=""/>
</p:tagLst>
</file>

<file path=ppt/tags/tag401.xml><?xml version="1.0" encoding="utf-8"?>
<p:tagLst xmlns:p="http://schemas.openxmlformats.org/presentationml/2006/main">
  <p:tag name="KSO_WM_BEAUTIFY_FLAG" val=""/>
</p:tagLst>
</file>

<file path=ppt/tags/tag402.xml><?xml version="1.0" encoding="utf-8"?>
<p:tagLst xmlns:p="http://schemas.openxmlformats.org/presentationml/2006/main">
  <p:tag name="KSO_WM_BEAUTIFY_FLAG" val=""/>
</p:tagLst>
</file>

<file path=ppt/tags/tag403.xml><?xml version="1.0" encoding="utf-8"?>
<p:tagLst xmlns:p="http://schemas.openxmlformats.org/presentationml/2006/main">
  <p:tag name="KSO_WM_BEAUTIFY_FLAG" val=""/>
</p:tagLst>
</file>

<file path=ppt/tags/tag404.xml><?xml version="1.0" encoding="utf-8"?>
<p:tagLst xmlns:p="http://schemas.openxmlformats.org/presentationml/2006/main">
  <p:tag name="KSO_WM_BEAUTIFY_FLAG" val=""/>
</p:tagLst>
</file>

<file path=ppt/tags/tag405.xml><?xml version="1.0" encoding="utf-8"?>
<p:tagLst xmlns:p="http://schemas.openxmlformats.org/presentationml/2006/main">
  <p:tag name="KSO_WM_BEAUTIFY_FLAG" val=""/>
</p:tagLst>
</file>

<file path=ppt/tags/tag406.xml><?xml version="1.0" encoding="utf-8"?>
<p:tagLst xmlns:p="http://schemas.openxmlformats.org/presentationml/2006/main">
  <p:tag name="KSO_WM_BEAUTIFY_FLAG" val=""/>
</p:tagLst>
</file>

<file path=ppt/tags/tag407.xml><?xml version="1.0" encoding="utf-8"?>
<p:tagLst xmlns:p="http://schemas.openxmlformats.org/presentationml/2006/main">
  <p:tag name="KSO_WM_BEAUTIFY_FLAG" val=""/>
</p:tagLst>
</file>

<file path=ppt/tags/tag408.xml><?xml version="1.0" encoding="utf-8"?>
<p:tagLst xmlns:p="http://schemas.openxmlformats.org/presentationml/2006/main">
  <p:tag name="KSO_WM_BEAUTIFY_FLAG" val=""/>
</p:tagLst>
</file>

<file path=ppt/tags/tag409.xml><?xml version="1.0" encoding="utf-8"?>
<p:tagLst xmlns:p="http://schemas.openxmlformats.org/presentationml/2006/main">
  <p:tag name="KSO_WM_BEAUTIFY_FLAG" val=""/>
</p:tagLst>
</file>

<file path=ppt/tags/tag410.xml><?xml version="1.0" encoding="utf-8"?>
<p:tagLst xmlns:p="http://schemas.openxmlformats.org/presentationml/2006/main">
  <p:tag name="KSO_WM_BEAUTIFY_FLAG" val=""/>
</p:tagLst>
</file>

<file path=ppt/tags/tag411.xml><?xml version="1.0" encoding="utf-8"?>
<p:tagLst xmlns:p="http://schemas.openxmlformats.org/presentationml/2006/main">
  <p:tag name="KSO_WM_BEAUTIFY_FLAG" val=""/>
</p:tagLst>
</file>

<file path=ppt/tags/tag412.xml><?xml version="1.0" encoding="utf-8"?>
<p:tagLst xmlns:p="http://schemas.openxmlformats.org/presentationml/2006/main">
  <p:tag name="KSO_WM_BEAUTIFY_FLAG" val=""/>
</p:tagLst>
</file>

<file path=ppt/tags/tag413.xml><?xml version="1.0" encoding="utf-8"?>
<p:tagLst xmlns:p="http://schemas.openxmlformats.org/presentationml/2006/main">
  <p:tag name="KSO_WM_BEAUTIFY_FLAG" val=""/>
</p:tagLst>
</file>

<file path=ppt/tags/tag414.xml><?xml version="1.0" encoding="utf-8"?>
<p:tagLst xmlns:p="http://schemas.openxmlformats.org/presentationml/2006/main">
  <p:tag name="KSO_WM_BEAUTIFY_FLAG" val=""/>
</p:tagLst>
</file>

<file path=ppt/tags/tag415.xml><?xml version="1.0" encoding="utf-8"?>
<p:tagLst xmlns:p="http://schemas.openxmlformats.org/presentationml/2006/main">
  <p:tag name="KSO_WM_BEAUTIFY_FLAG" val=""/>
</p:tagLst>
</file>

<file path=ppt/tags/tag416.xml><?xml version="1.0" encoding="utf-8"?>
<p:tagLst xmlns:p="http://schemas.openxmlformats.org/presentationml/2006/main">
  <p:tag name="KSO_WM_BEAUTIFY_FLAG" val=""/>
</p:tagLst>
</file>

<file path=ppt/tags/tag417.xml><?xml version="1.0" encoding="utf-8"?>
<p:tagLst xmlns:p="http://schemas.openxmlformats.org/presentationml/2006/main">
  <p:tag name="KSO_WM_BEAUTIFY_FLAG" val=""/>
</p:tagLst>
</file>

<file path=ppt/tags/tag418.xml><?xml version="1.0" encoding="utf-8"?>
<p:tagLst xmlns:p="http://schemas.openxmlformats.org/presentationml/2006/main">
  <p:tag name="KSO_WM_BEAUTIFY_FLAG" val=""/>
</p:tagLst>
</file>

<file path=ppt/tags/tag419.xml><?xml version="1.0" encoding="utf-8"?>
<p:tagLst xmlns:p="http://schemas.openxmlformats.org/presentationml/2006/main">
  <p:tag name="KSO_WM_BEAUTIFY_FLAG" val=""/>
</p:tagLst>
</file>

<file path=ppt/tags/tag420.xml><?xml version="1.0" encoding="utf-8"?>
<p:tagLst xmlns:p="http://schemas.openxmlformats.org/presentationml/2006/main">
  <p:tag name="KSO_WM_BEAUTIFY_FLAG" val=""/>
</p:tagLst>
</file>

<file path=ppt/tags/tag421.xml><?xml version="1.0" encoding="utf-8"?>
<p:tagLst xmlns:p="http://schemas.openxmlformats.org/presentationml/2006/main">
  <p:tag name="KSO_WM_BEAUTIFY_FLAG" val=""/>
</p:tagLst>
</file>

<file path=ppt/tags/tag422.xml><?xml version="1.0" encoding="utf-8"?>
<p:tagLst xmlns:p="http://schemas.openxmlformats.org/presentationml/2006/main">
  <p:tag name="KSO_WM_BEAUTIFY_FLAG" val=""/>
</p:tagLst>
</file>

<file path=ppt/tags/tag423.xml><?xml version="1.0" encoding="utf-8"?>
<p:tagLst xmlns:p="http://schemas.openxmlformats.org/presentationml/2006/main">
  <p:tag name="KSO_WM_BEAUTIFY_FLAG" val=""/>
</p:tagLst>
</file>

<file path=ppt/tags/tag424.xml><?xml version="1.0" encoding="utf-8"?>
<p:tagLst xmlns:p="http://schemas.openxmlformats.org/presentationml/2006/main">
  <p:tag name="KSO_WM_BEAUTIFY_FLAG" val=""/>
</p:tagLst>
</file>

<file path=ppt/tags/tag4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416</Paragraphs>
  <Slides>34</Slides>
  <Notes>32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7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微软雅黑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2024-09-11T15:07:11.275</cp:lastPrinted>
  <dcterms:created xsi:type="dcterms:W3CDTF">2024-09-11T07:07:11Z</dcterms:created>
  <dcterms:modified xsi:type="dcterms:W3CDTF">2024-09-11T07:07:14Z</dcterms:modified>
</cp:coreProperties>
</file>