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1" r:id="rId14"/>
  </p:sldIdLst>
  <p:sldSz cx="12192000" cy="6858000"/>
  <p:notesSz cx="6858000" cy="9144000"/>
  <p:custDataLst>
    <p:tags r:id="rId15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tags" Target="tags/tag1.xml" /><Relationship Id="rId16" Type="http://schemas.openxmlformats.org/officeDocument/2006/relationships/presProps" Target="presProps.xml" /><Relationship Id="rId17" Type="http://schemas.openxmlformats.org/officeDocument/2006/relationships/viewProps" Target="viewProps.xml" /><Relationship Id="rId18" Type="http://schemas.openxmlformats.org/officeDocument/2006/relationships/theme" Target="theme/theme1.xml" /><Relationship Id="rId19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7D2DB70-E764-4979-83EE-2E703B36344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2FB37DB-B28F-4DC2-BB6A-D46EF3C6E42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BBD7093-833F-47DE-AC90-2686A3043DE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4168CA9C-B592-4C63-B636-13672581B57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C0DD5F87-82C7-4B8D-A0F5-2714C97EB19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2339C80B-81DB-4868-936B-0F2C1738997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B91BD016-B8F1-4E77-8C04-529E07072A4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5F70F52A-083D-472E-B0FC-162C08E6C46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31EE7AF7-DA42-4A93-AAC8-91DFB32BDEC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2094353-FB0C-4833-9682-C2CC810F614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21228DE-CA17-4607-8B9E-7AB688A8DFB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3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7.jpeg" /><Relationship Id="rId4" Type="http://schemas.openxmlformats.org/officeDocument/2006/relationships/image" Target="../media/image8.jpeg" /><Relationship Id="rId5" Type="http://schemas.openxmlformats.org/officeDocument/2006/relationships/image" Target="../media/image3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3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3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png" /><Relationship Id="rId3" Type="http://schemas.openxmlformats.org/officeDocument/2006/relationships/image" Target="../media/image12.png" /><Relationship Id="rId4" Type="http://schemas.openxmlformats.org/officeDocument/2006/relationships/image" Target="../media/image3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405044124101011121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79738" y="1106319"/>
            <a:ext cx="9999878" cy="2104339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dk2">
                    <a:alpha val="100000"/>
                  </a:schemeClr>
                </a:solidFill>
                <a:latin typeface="Arial"/>
                <a:ea typeface="Arial"/>
                <a:cs typeface="Arial"/>
              </a:rPr>
              <a:t>工业工程预定时间标准课件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096000" y="885825"/>
            <a:ext cx="5295900" cy="5086350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工业工程概述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预定时间标准体系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工业工程应用案例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工业工程未来发展趋势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工业工程人才培养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937053" y="2092757"/>
            <a:ext cx="6315075" cy="1323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6300" b="1">
                <a:solidFill>
                  <a:schemeClr val="dk2">
                    <a:alpha val="100000"/>
                  </a:schemeClr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897939" y="3921526"/>
            <a:ext cx="10391775" cy="18573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4575" b="1">
                <a:solidFill>
                  <a:schemeClr val="accent1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工业工程概述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16566" b="16566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工业工程是一种综合性的工程学科，旨在研究生产制造系统中人、设备、材料、信息等要素的优化配置，以提高生产效率、降低生产成本。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工业工程强调系统性的分析和优化，注重生产制造过程的整体性、协调性和效率性，追求以最少的资源投入获得最大的产出效益。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定义与特点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特点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定义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85416" y="3075841"/>
            <a:ext cx="1954703" cy="196961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660673" y="3426081"/>
            <a:ext cx="2699191" cy="271978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288494" y="1513149"/>
            <a:ext cx="1721774" cy="172177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80421" y="2711491"/>
            <a:ext cx="3039989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工业工程通过对生产制造过程的优化，提高设备利用率和员工工作效率，从而提高整体生产效率。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rcRect l="16750" r="16750"/>
          <a:stretch>
            <a:fillRect/>
          </a:stretch>
        </p:blipFill>
        <p:spPr>
          <a:xfrm>
            <a:off x="5399254" y="1623909"/>
            <a:ext cx="1500254" cy="1500254"/>
          </a:xfrm>
          <a:prstGeom prst="ellipse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613814" y="2226284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提高生产效率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300757" y="1971492"/>
            <a:ext cx="312187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通过优化资源配置和减少浪费，工业工程可以帮助企业降低生产成本，提高经济效益。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300757" y="1513149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降低生产成本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/>
          <a:srcRect l="14648" r="14648"/>
          <a:stretch>
            <a:fillRect/>
          </a:stretch>
        </p:blipFill>
        <p:spPr>
          <a:xfrm>
            <a:off x="5820154" y="3595858"/>
            <a:ext cx="2380229" cy="2380229"/>
          </a:xfrm>
          <a:prstGeom prst="ellipse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4"/>
          <a:srcRect l="10292" r="10292"/>
          <a:stretch>
            <a:fillRect/>
          </a:stretch>
        </p:blipFill>
        <p:spPr>
          <a:xfrm>
            <a:off x="3637042" y="3234923"/>
            <a:ext cx="1651452" cy="1651452"/>
          </a:xfrm>
          <a:prstGeom prst="ellipse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8621512" y="4777233"/>
            <a:ext cx="32194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在激烈的市场竞争中，工业工程可以帮助企业提高产品质量、降低成本、优化交货期等方面，从而增强企业的竞争力。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621512" y="4318890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增强企业竞争力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工业工程的重要性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70000"/>
          </a:blip>
          <a:srcRect l="21997" r="21997"/>
          <a:stretch>
            <a:fillRect/>
          </a:stretch>
        </p:blipFill>
        <p:spPr>
          <a:xfrm>
            <a:off x="939482" y="1415327"/>
            <a:ext cx="4843295" cy="4843295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261748" y="2005888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工业工程起源于20世纪初的美国，最初是为了解决生产制造过程中的效率问题而产生的。随着时间的推移，工业工程的应用范围不断扩大，逐渐成为一门独立的工程学科。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261748" y="1352723"/>
            <a:ext cx="4638675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历史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261748" y="4499375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科技的不断进步和制造业的快速发展，工业工程也在不断发展壮大。现代工业工程不仅关注传统的生产制造领域，还涉及到企业战略规划、业务流程优化、供应链管理等多个方面，为企业提供全面的解决方案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261748" y="3870593"/>
            <a:ext cx="5124450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发展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8" name="AutoShape 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TextBox 2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工业工程的历史与发展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937053" y="2092757"/>
            <a:ext cx="6315075" cy="1323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6300" b="1">
                <a:solidFill>
                  <a:schemeClr val="dk2">
                    <a:alpha val="100000"/>
                  </a:schemeClr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897939" y="3921526"/>
            <a:ext cx="10391775" cy="18573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4575" b="1">
                <a:solidFill>
                  <a:schemeClr val="accent1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预定时间标准体系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073079" y="2001700"/>
            <a:ext cx="9603903" cy="34442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20000"/>
              </a:lnSpc>
              <a:buFont typeface="Arial"/>
              <a:buChar char="•"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总结词：工业工程预定时间标准是指通过科学的方法和工业工程原理，制定出的标准作业时间。它具有客观性、科学性、通用性和灵活性等特点。</a:t>
            </a:r>
          </a:p>
          <a:p>
            <a:pPr marL="203200" lvl="0" indent="-203200">
              <a:lnSpc>
                <a:spcPct val="120000"/>
              </a:lnSpc>
              <a:buFont typeface="Arial"/>
              <a:buChar char="•"/>
            </a:pPr>
            <a:r>
              <a:rPr lang="en-US" sz="9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详细描述：预定时间标准是工业工程领域中一项重要的基础标准，它基于科学的方法和工业工程原理，通过实地观测和分析，制定出标准作业时间。这些标准时间可以作为衡量生产效率、优化生产流程和制定生产计划的依据。与经验估计相比，预定时间标准更具有客观性和科学性，能够提供更加准确的时间数据。此外，由于这些标准是通用的，可以在不同的企业、行业和地区之间进行比较和应用。同时，预定时间标准也具有一定的灵活性，可以根据实际情况进行调整和优化。</a:t>
            </a:r>
          </a:p>
        </p:txBody>
      </p:sp>
      <p:grpSp>
        <p:nvGrpSpPr>
          <p:cNvPr id="3" name="Group 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4" name="AutoShape 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AutoShape 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AutoShape 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TextBox 2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预定时间标准的定义与特点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251956" y="1859223"/>
            <a:ext cx="3680862" cy="3680862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0" y="1859223"/>
            <a:ext cx="3004065" cy="3680862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1599244" y="2206511"/>
            <a:ext cx="2986286" cy="2986286"/>
          </a:xfrm>
          <a:prstGeom prst="ellipse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5189774" y="1566054"/>
            <a:ext cx="6364820" cy="48158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20000"/>
              </a:lnSpc>
              <a:buFont typeface="Arial"/>
              <a:buChar char="•"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总结词：预定时间标准的制定方法包括工作研究、实地观测、数据分析与处理等步骤。</a:t>
            </a:r>
          </a:p>
          <a:p>
            <a:pPr marL="203200" lvl="0" indent="-203200">
              <a:lnSpc>
                <a:spcPct val="120000"/>
              </a:lnSpc>
              <a:buFont typeface="Arial"/>
              <a:buChar char="•"/>
            </a:pPr>
            <a:r>
              <a:rPr lang="en-US" sz="9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详细描述：制定预定时间标准需要采用一系列科学的方法和工具。其中，工作研究是最基本的方法之一，它通过对作业过程进行详细的分析和研究，确定最佳的作业方法和作业顺序。实地观测则是在工作研究的基础上，对作业过程进行实地观察和记录，获取实际数据。数据分析与处理是对实地观测所获取的数据进行整理、统计和分析，以找出作业过程的规律和特点。此外，制定预定时间标准还需要考虑作业环境、设备状况、员工技能水平等因素，以确保标准的合理性和实用性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>
            <a:alphaModFix/>
          </a:blip>
          <a:srcRect l="12042" r="12042"/>
          <a:stretch>
            <a:fillRect/>
          </a:stretch>
        </p:blipFill>
        <p:spPr>
          <a:xfrm>
            <a:off x="1644228" y="2251495"/>
            <a:ext cx="2896317" cy="2896317"/>
          </a:xfrm>
          <a:prstGeom prst="ellipse">
            <a:avLst/>
          </a:prstGeom>
        </p:spPr>
      </p:pic>
      <p:grpSp>
        <p:nvGrpSpPr>
          <p:cNvPr id="7" name="Group 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8" name="AutoShape 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TextBox 2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预定时间标准的制定方法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2173694"/>
            <a:ext cx="3839952" cy="4684306"/>
          </a:xfrm>
          <a:prstGeom prst="rtTriangl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3" name="Group 3"/>
          <p:cNvGrpSpPr/>
          <p:nvPr/>
        </p:nvGrpSpPr>
        <p:grpSpPr>
          <a:xfrm>
            <a:off x="865802" y="2810519"/>
            <a:ext cx="3847271" cy="4047481"/>
            <a:chOff x="865802" y="2810519"/>
            <a:chExt cx="3847271" cy="4047481"/>
          </a:xfrm>
        </p:grpSpPr>
        <p:sp>
          <p:nvSpPr>
            <p:cNvPr id="4" name="Freeform 4"/>
            <p:cNvSpPr/>
            <p:nvPr/>
          </p:nvSpPr>
          <p:spPr>
            <a:xfrm>
              <a:off x="2165532" y="2928505"/>
              <a:ext cx="1195366" cy="834187"/>
            </a:xfrm>
            <a:custGeom>
              <a:rect l="l" t="t" r="r" b="b"/>
              <a:pathLst>
                <a:path w="193" h="134">
                  <a:moveTo>
                    <a:pt x="177" y="133"/>
                  </a:moveTo>
                  <a:cubicBezTo>
                    <a:pt x="193" y="58"/>
                    <a:pt x="159" y="0"/>
                    <a:pt x="97" y="0"/>
                  </a:cubicBezTo>
                  <a:cubicBezTo>
                    <a:pt x="36" y="0"/>
                    <a:pt x="0" y="61"/>
                    <a:pt x="17" y="134"/>
                  </a:cubicBezTo>
                  <a:cubicBezTo>
                    <a:pt x="177" y="133"/>
                    <a:pt x="177" y="133"/>
                    <a:pt x="177" y="133"/>
                  </a:cubicBezTo>
                </a:path>
              </a:pathLst>
            </a:custGeom>
            <a:solidFill>
              <a:srgbClr val="361A00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Freeform 5"/>
            <p:cNvSpPr/>
            <p:nvPr/>
          </p:nvSpPr>
          <p:spPr>
            <a:xfrm>
              <a:off x="2277789" y="3041376"/>
              <a:ext cx="978744" cy="1605412"/>
            </a:xfrm>
            <a:custGeom>
              <a:rect l="l" t="t" r="r" b="b"/>
              <a:pathLst>
                <a:path w="158" h="258">
                  <a:moveTo>
                    <a:pt x="16" y="157"/>
                  </a:moveTo>
                  <a:cubicBezTo>
                    <a:pt x="15" y="193"/>
                    <a:pt x="35" y="210"/>
                    <a:pt x="35" y="210"/>
                  </a:cubicBezTo>
                  <a:cubicBezTo>
                    <a:pt x="35" y="235"/>
                    <a:pt x="35" y="235"/>
                    <a:pt x="35" y="235"/>
                  </a:cubicBezTo>
                  <a:cubicBezTo>
                    <a:pt x="35" y="235"/>
                    <a:pt x="32" y="237"/>
                    <a:pt x="33" y="237"/>
                  </a:cubicBezTo>
                  <a:cubicBezTo>
                    <a:pt x="30" y="236"/>
                    <a:pt x="62" y="257"/>
                    <a:pt x="81" y="258"/>
                  </a:cubicBezTo>
                  <a:cubicBezTo>
                    <a:pt x="81" y="258"/>
                    <a:pt x="131" y="239"/>
                    <a:pt x="129" y="237"/>
                  </a:cubicBezTo>
                  <a:cubicBezTo>
                    <a:pt x="126" y="235"/>
                    <a:pt x="126" y="235"/>
                    <a:pt x="126" y="235"/>
                  </a:cubicBezTo>
                  <a:cubicBezTo>
                    <a:pt x="126" y="210"/>
                    <a:pt x="126" y="210"/>
                    <a:pt x="126" y="210"/>
                  </a:cubicBezTo>
                  <a:cubicBezTo>
                    <a:pt x="126" y="210"/>
                    <a:pt x="144" y="200"/>
                    <a:pt x="144" y="156"/>
                  </a:cubicBezTo>
                  <a:cubicBezTo>
                    <a:pt x="145" y="144"/>
                    <a:pt x="156" y="152"/>
                    <a:pt x="158" y="118"/>
                  </a:cubicBezTo>
                  <a:cubicBezTo>
                    <a:pt x="158" y="115"/>
                    <a:pt x="158" y="112"/>
                    <a:pt x="157" y="106"/>
                  </a:cubicBezTo>
                  <a:cubicBezTo>
                    <a:pt x="155" y="103"/>
                    <a:pt x="149" y="100"/>
                    <a:pt x="150" y="96"/>
                  </a:cubicBezTo>
                  <a:cubicBezTo>
                    <a:pt x="154" y="40"/>
                    <a:pt x="123" y="4"/>
                    <a:pt x="79" y="1"/>
                  </a:cubicBezTo>
                  <a:cubicBezTo>
                    <a:pt x="79" y="0"/>
                    <a:pt x="79" y="0"/>
                    <a:pt x="79" y="0"/>
                  </a:cubicBezTo>
                  <a:cubicBezTo>
                    <a:pt x="78" y="0"/>
                    <a:pt x="78" y="1"/>
                    <a:pt x="78" y="1"/>
                  </a:cubicBezTo>
                  <a:cubicBezTo>
                    <a:pt x="77" y="1"/>
                    <a:pt x="77" y="0"/>
                    <a:pt x="76" y="0"/>
                  </a:cubicBezTo>
                  <a:cubicBezTo>
                    <a:pt x="76" y="1"/>
                    <a:pt x="76" y="1"/>
                    <a:pt x="76" y="1"/>
                  </a:cubicBezTo>
                  <a:cubicBezTo>
                    <a:pt x="32" y="4"/>
                    <a:pt x="4" y="40"/>
                    <a:pt x="9" y="96"/>
                  </a:cubicBezTo>
                  <a:cubicBezTo>
                    <a:pt x="9" y="100"/>
                    <a:pt x="3" y="103"/>
                    <a:pt x="2" y="106"/>
                  </a:cubicBezTo>
                  <a:cubicBezTo>
                    <a:pt x="0" y="112"/>
                    <a:pt x="0" y="116"/>
                    <a:pt x="0" y="119"/>
                  </a:cubicBezTo>
                  <a:cubicBezTo>
                    <a:pt x="2" y="152"/>
                    <a:pt x="16" y="148"/>
                    <a:pt x="16" y="157"/>
                  </a:cubicBezTo>
                </a:path>
              </a:pathLst>
            </a:custGeom>
            <a:solidFill>
              <a:srgbClr val="EAC487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Freeform 6"/>
            <p:cNvSpPr/>
            <p:nvPr/>
          </p:nvSpPr>
          <p:spPr>
            <a:xfrm>
              <a:off x="2444772" y="4347680"/>
              <a:ext cx="686349" cy="322564"/>
            </a:xfrm>
            <a:custGeom>
              <a:rect l="l" t="t" r="r" b="b"/>
              <a:pathLst>
                <a:path w="110" h="52">
                  <a:moveTo>
                    <a:pt x="99" y="25"/>
                  </a:moveTo>
                  <a:cubicBezTo>
                    <a:pt x="99" y="0"/>
                    <a:pt x="99" y="0"/>
                    <a:pt x="99" y="0"/>
                  </a:cubicBezTo>
                  <a:cubicBezTo>
                    <a:pt x="99" y="0"/>
                    <a:pt x="86" y="15"/>
                    <a:pt x="53" y="13"/>
                  </a:cubicBezTo>
                  <a:cubicBezTo>
                    <a:pt x="19" y="13"/>
                    <a:pt x="8" y="0"/>
                    <a:pt x="8" y="0"/>
                  </a:cubicBezTo>
                  <a:cubicBezTo>
                    <a:pt x="8" y="25"/>
                    <a:pt x="8" y="25"/>
                    <a:pt x="8" y="25"/>
                  </a:cubicBezTo>
                  <a:cubicBezTo>
                    <a:pt x="8" y="25"/>
                    <a:pt x="2" y="31"/>
                    <a:pt x="3" y="32"/>
                  </a:cubicBezTo>
                  <a:cubicBezTo>
                    <a:pt x="0" y="31"/>
                    <a:pt x="36" y="52"/>
                    <a:pt x="55" y="52"/>
                  </a:cubicBezTo>
                  <a:cubicBezTo>
                    <a:pt x="55" y="52"/>
                    <a:pt x="111" y="52"/>
                    <a:pt x="110" y="51"/>
                  </a:cubicBezTo>
                  <a:cubicBezTo>
                    <a:pt x="99" y="25"/>
                    <a:pt x="99" y="25"/>
                    <a:pt x="99" y="25"/>
                  </a:cubicBezTo>
                </a:path>
              </a:pathLst>
            </a:custGeom>
            <a:solidFill>
              <a:srgbClr val="E0B57A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Freeform 7"/>
            <p:cNvSpPr/>
            <p:nvPr/>
          </p:nvSpPr>
          <p:spPr>
            <a:xfrm>
              <a:off x="2724188" y="2834152"/>
              <a:ext cx="600226" cy="535079"/>
            </a:xfrm>
            <a:custGeom>
              <a:rect l="l" t="t" r="r" b="b"/>
              <a:pathLst>
                <a:path w="97" h="86">
                  <a:moveTo>
                    <a:pt x="56" y="0"/>
                  </a:moveTo>
                  <a:cubicBezTo>
                    <a:pt x="49" y="0"/>
                    <a:pt x="25" y="8"/>
                    <a:pt x="14" y="11"/>
                  </a:cubicBezTo>
                  <a:cubicBezTo>
                    <a:pt x="9" y="13"/>
                    <a:pt x="5" y="14"/>
                    <a:pt x="0" y="16"/>
                  </a:cubicBezTo>
                  <a:cubicBezTo>
                    <a:pt x="2" y="16"/>
                    <a:pt x="5" y="15"/>
                    <a:pt x="7" y="15"/>
                  </a:cubicBezTo>
                  <a:cubicBezTo>
                    <a:pt x="50" y="15"/>
                    <a:pt x="80" y="43"/>
                    <a:pt x="88" y="86"/>
                  </a:cubicBezTo>
                  <a:cubicBezTo>
                    <a:pt x="90" y="74"/>
                    <a:pt x="97" y="32"/>
                    <a:pt x="94" y="22"/>
                  </a:cubicBezTo>
                  <a:cubicBezTo>
                    <a:pt x="94" y="21"/>
                    <a:pt x="94" y="21"/>
                    <a:pt x="93" y="21"/>
                  </a:cubicBezTo>
                  <a:cubicBezTo>
                    <a:pt x="92" y="21"/>
                    <a:pt x="91" y="22"/>
                    <a:pt x="89" y="23"/>
                  </a:cubicBezTo>
                  <a:cubicBezTo>
                    <a:pt x="88" y="24"/>
                    <a:pt x="86" y="25"/>
                    <a:pt x="85" y="25"/>
                  </a:cubicBezTo>
                  <a:cubicBezTo>
                    <a:pt x="85" y="25"/>
                    <a:pt x="84" y="25"/>
                    <a:pt x="84" y="24"/>
                  </a:cubicBezTo>
                  <a:cubicBezTo>
                    <a:pt x="81" y="20"/>
                    <a:pt x="80" y="9"/>
                    <a:pt x="78" y="7"/>
                  </a:cubicBezTo>
                  <a:cubicBezTo>
                    <a:pt x="78" y="6"/>
                    <a:pt x="77" y="6"/>
                    <a:pt x="77" y="6"/>
                  </a:cubicBezTo>
                  <a:cubicBezTo>
                    <a:pt x="75" y="6"/>
                    <a:pt x="73" y="8"/>
                    <a:pt x="70" y="10"/>
                  </a:cubicBezTo>
                  <a:cubicBezTo>
                    <a:pt x="68" y="11"/>
                    <a:pt x="65" y="13"/>
                    <a:pt x="63" y="13"/>
                  </a:cubicBezTo>
                  <a:cubicBezTo>
                    <a:pt x="63" y="13"/>
                    <a:pt x="63" y="13"/>
                    <a:pt x="62" y="13"/>
                  </a:cubicBezTo>
                  <a:cubicBezTo>
                    <a:pt x="57" y="11"/>
                    <a:pt x="61" y="1"/>
                    <a:pt x="56" y="0"/>
                  </a:cubicBezTo>
                  <a:cubicBezTo>
                    <a:pt x="56" y="0"/>
                    <a:pt x="56" y="0"/>
                    <a:pt x="56" y="0"/>
                  </a:cubicBezTo>
                </a:path>
              </a:pathLst>
            </a:custGeom>
            <a:solidFill>
              <a:srgbClr val="B2B2B2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>
              <a:off x="2251654" y="2928505"/>
              <a:ext cx="1017859" cy="584989"/>
            </a:xfrm>
            <a:custGeom>
              <a:rect l="l" t="t" r="r" b="b"/>
              <a:pathLst>
                <a:path w="164" h="94">
                  <a:moveTo>
                    <a:pt x="83" y="0"/>
                  </a:moveTo>
                  <a:cubicBezTo>
                    <a:pt x="81" y="0"/>
                    <a:pt x="78" y="1"/>
                    <a:pt x="76" y="1"/>
                  </a:cubicBezTo>
                  <a:cubicBezTo>
                    <a:pt x="41" y="13"/>
                    <a:pt x="17" y="32"/>
                    <a:pt x="3" y="73"/>
                  </a:cubicBezTo>
                  <a:cubicBezTo>
                    <a:pt x="0" y="82"/>
                    <a:pt x="1" y="94"/>
                    <a:pt x="11" y="94"/>
                  </a:cubicBezTo>
                  <a:cubicBezTo>
                    <a:pt x="11" y="94"/>
                    <a:pt x="12" y="94"/>
                    <a:pt x="12" y="94"/>
                  </a:cubicBezTo>
                  <a:cubicBezTo>
                    <a:pt x="12" y="94"/>
                    <a:pt x="12" y="94"/>
                    <a:pt x="12" y="94"/>
                  </a:cubicBezTo>
                  <a:cubicBezTo>
                    <a:pt x="15" y="50"/>
                    <a:pt x="42" y="22"/>
                    <a:pt x="80" y="19"/>
                  </a:cubicBezTo>
                  <a:cubicBezTo>
                    <a:pt x="80" y="18"/>
                    <a:pt x="80" y="18"/>
                    <a:pt x="80" y="18"/>
                  </a:cubicBezTo>
                  <a:cubicBezTo>
                    <a:pt x="81" y="18"/>
                    <a:pt x="81" y="19"/>
                    <a:pt x="82" y="19"/>
                  </a:cubicBezTo>
                  <a:cubicBezTo>
                    <a:pt x="82" y="19"/>
                    <a:pt x="82" y="18"/>
                    <a:pt x="83" y="18"/>
                  </a:cubicBezTo>
                  <a:cubicBezTo>
                    <a:pt x="83" y="19"/>
                    <a:pt x="83" y="19"/>
                    <a:pt x="83" y="19"/>
                  </a:cubicBezTo>
                  <a:cubicBezTo>
                    <a:pt x="111" y="21"/>
                    <a:pt x="134" y="36"/>
                    <a:pt x="145" y="61"/>
                  </a:cubicBezTo>
                  <a:cubicBezTo>
                    <a:pt x="151" y="64"/>
                    <a:pt x="157" y="68"/>
                    <a:pt x="164" y="73"/>
                  </a:cubicBezTo>
                  <a:cubicBezTo>
                    <a:pt x="164" y="73"/>
                    <a:pt x="164" y="72"/>
                    <a:pt x="164" y="71"/>
                  </a:cubicBezTo>
                  <a:cubicBezTo>
                    <a:pt x="156" y="28"/>
                    <a:pt x="126" y="0"/>
                    <a:pt x="83" y="0"/>
                  </a:cubicBezTo>
                </a:path>
              </a:pathLst>
            </a:custGeom>
            <a:solidFill>
              <a:srgbClr val="261200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Freeform 9"/>
            <p:cNvSpPr/>
            <p:nvPr/>
          </p:nvSpPr>
          <p:spPr>
            <a:xfrm>
              <a:off x="2327428" y="3041376"/>
              <a:ext cx="824741" cy="472118"/>
            </a:xfrm>
            <a:custGeom>
              <a:rect l="l" t="t" r="r" b="b"/>
              <a:pathLst>
                <a:path w="133" h="76">
                  <a:moveTo>
                    <a:pt x="71" y="0"/>
                  </a:moveTo>
                  <a:cubicBezTo>
                    <a:pt x="70" y="0"/>
                    <a:pt x="70" y="1"/>
                    <a:pt x="70" y="1"/>
                  </a:cubicBezTo>
                  <a:cubicBezTo>
                    <a:pt x="69" y="1"/>
                    <a:pt x="69" y="0"/>
                    <a:pt x="68" y="0"/>
                  </a:cubicBezTo>
                  <a:cubicBezTo>
                    <a:pt x="68" y="1"/>
                    <a:pt x="68" y="1"/>
                    <a:pt x="68" y="1"/>
                  </a:cubicBezTo>
                  <a:cubicBezTo>
                    <a:pt x="30" y="4"/>
                    <a:pt x="3" y="32"/>
                    <a:pt x="0" y="76"/>
                  </a:cubicBezTo>
                  <a:cubicBezTo>
                    <a:pt x="48" y="71"/>
                    <a:pt x="74" y="36"/>
                    <a:pt x="108" y="36"/>
                  </a:cubicBezTo>
                  <a:cubicBezTo>
                    <a:pt x="116" y="36"/>
                    <a:pt x="124" y="38"/>
                    <a:pt x="133" y="43"/>
                  </a:cubicBezTo>
                  <a:cubicBezTo>
                    <a:pt x="122" y="18"/>
                    <a:pt x="99" y="3"/>
                    <a:pt x="71" y="1"/>
                  </a:cubicBezTo>
                  <a:cubicBezTo>
                    <a:pt x="71" y="0"/>
                    <a:pt x="71" y="0"/>
                    <a:pt x="71" y="0"/>
                  </a:cubicBezTo>
                </a:path>
              </a:pathLst>
            </a:custGeom>
            <a:solidFill>
              <a:srgbClr val="A3895E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Freeform 10"/>
            <p:cNvSpPr/>
            <p:nvPr/>
          </p:nvSpPr>
          <p:spPr>
            <a:xfrm>
              <a:off x="2129048" y="2810519"/>
              <a:ext cx="1195366" cy="653240"/>
            </a:xfrm>
            <a:custGeom>
              <a:rect l="l" t="t" r="r" b="b"/>
              <a:pathLst>
                <a:path w="193" h="105">
                  <a:moveTo>
                    <a:pt x="181" y="96"/>
                  </a:moveTo>
                  <a:cubicBezTo>
                    <a:pt x="188" y="87"/>
                    <a:pt x="193" y="34"/>
                    <a:pt x="190" y="23"/>
                  </a:cubicBezTo>
                  <a:cubicBezTo>
                    <a:pt x="189" y="18"/>
                    <a:pt x="182" y="28"/>
                    <a:pt x="180" y="25"/>
                  </a:cubicBezTo>
                  <a:cubicBezTo>
                    <a:pt x="177" y="21"/>
                    <a:pt x="176" y="10"/>
                    <a:pt x="174" y="7"/>
                  </a:cubicBezTo>
                  <a:cubicBezTo>
                    <a:pt x="171" y="4"/>
                    <a:pt x="163" y="15"/>
                    <a:pt x="158" y="14"/>
                  </a:cubicBezTo>
                  <a:cubicBezTo>
                    <a:pt x="153" y="12"/>
                    <a:pt x="157" y="1"/>
                    <a:pt x="152" y="1"/>
                  </a:cubicBezTo>
                  <a:cubicBezTo>
                    <a:pt x="147" y="0"/>
                    <a:pt x="121" y="9"/>
                    <a:pt x="110" y="12"/>
                  </a:cubicBezTo>
                  <a:cubicBezTo>
                    <a:pt x="67" y="24"/>
                    <a:pt x="0" y="50"/>
                    <a:pt x="22" y="93"/>
                  </a:cubicBezTo>
                  <a:cubicBezTo>
                    <a:pt x="23" y="95"/>
                    <a:pt x="19" y="105"/>
                    <a:pt x="28" y="105"/>
                  </a:cubicBezTo>
                  <a:cubicBezTo>
                    <a:pt x="94" y="103"/>
                    <a:pt x="121" y="41"/>
                    <a:pt x="182" y="91"/>
                  </a:cubicBezTo>
                  <a:lnTo>
                    <a:pt x="181" y="96"/>
                  </a:lnTo>
                  <a:close/>
                </a:path>
              </a:pathLst>
            </a:custGeom>
            <a:solidFill>
              <a:srgbClr val="361A00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Freeform 11"/>
            <p:cNvSpPr/>
            <p:nvPr/>
          </p:nvSpPr>
          <p:spPr>
            <a:xfrm>
              <a:off x="1805431" y="4515576"/>
              <a:ext cx="1928722" cy="1159396"/>
            </a:xfrm>
            <a:custGeom>
              <a:rect l="l" t="t" r="r" b="b"/>
              <a:pathLst>
                <a:path w="311" h="186">
                  <a:moveTo>
                    <a:pt x="280" y="23"/>
                  </a:moveTo>
                  <a:cubicBezTo>
                    <a:pt x="264" y="10"/>
                    <a:pt x="246" y="4"/>
                    <a:pt x="235" y="2"/>
                  </a:cubicBezTo>
                  <a:cubicBezTo>
                    <a:pt x="154" y="9"/>
                    <a:pt x="154" y="9"/>
                    <a:pt x="154" y="9"/>
                  </a:cubicBezTo>
                  <a:cubicBezTo>
                    <a:pt x="80" y="0"/>
                    <a:pt x="80" y="0"/>
                    <a:pt x="80" y="0"/>
                  </a:cubicBezTo>
                  <a:cubicBezTo>
                    <a:pt x="71" y="3"/>
                    <a:pt x="45" y="11"/>
                    <a:pt x="31" y="23"/>
                  </a:cubicBezTo>
                  <a:cubicBezTo>
                    <a:pt x="17" y="33"/>
                    <a:pt x="7" y="47"/>
                    <a:pt x="0" y="63"/>
                  </a:cubicBezTo>
                  <a:cubicBezTo>
                    <a:pt x="0" y="186"/>
                    <a:pt x="0" y="186"/>
                    <a:pt x="0" y="186"/>
                  </a:cubicBezTo>
                  <a:cubicBezTo>
                    <a:pt x="311" y="186"/>
                    <a:pt x="311" y="186"/>
                    <a:pt x="311" y="186"/>
                  </a:cubicBezTo>
                  <a:cubicBezTo>
                    <a:pt x="311" y="63"/>
                    <a:pt x="311" y="63"/>
                    <a:pt x="311" y="63"/>
                  </a:cubicBezTo>
                  <a:cubicBezTo>
                    <a:pt x="304" y="47"/>
                    <a:pt x="294" y="33"/>
                    <a:pt x="280" y="23"/>
                  </a:cubicBezTo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Freeform 12"/>
            <p:cNvSpPr/>
            <p:nvPr/>
          </p:nvSpPr>
          <p:spPr>
            <a:xfrm>
              <a:off x="2499673" y="4352794"/>
              <a:ext cx="7893" cy="19050"/>
            </a:xfrm>
            <a:custGeom>
              <a:rect l="l" t="t" r="r" b="b"/>
              <a:pathLst>
                <a:path w="1" h="1">
                  <a:moveTo>
                    <a:pt x="0" y="0"/>
                  </a:moveTo>
                  <a:cubicBezTo>
                    <a:pt x="0" y="0"/>
                    <a:pt x="0" y="0"/>
                    <a:pt x="1" y="0"/>
                  </a:cubicBezTo>
                  <a:cubicBezTo>
                    <a:pt x="1" y="0"/>
                    <a:pt x="1" y="0"/>
                    <a:pt x="0" y="0"/>
                  </a:cubicBezTo>
                </a:path>
              </a:pathLst>
            </a:custGeom>
            <a:solidFill>
              <a:srgbClr val="9C7E55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Freeform 13"/>
            <p:cNvSpPr/>
            <p:nvPr/>
          </p:nvSpPr>
          <p:spPr>
            <a:xfrm>
              <a:off x="2531070" y="4360731"/>
              <a:ext cx="514104" cy="68252"/>
            </a:xfrm>
            <a:custGeom>
              <a:rect l="l" t="t" r="r" b="b"/>
              <a:pathLst>
                <a:path w="83" h="11">
                  <a:moveTo>
                    <a:pt x="69" y="7"/>
                  </a:moveTo>
                  <a:cubicBezTo>
                    <a:pt x="63" y="9"/>
                    <a:pt x="53" y="11"/>
                    <a:pt x="39" y="11"/>
                  </a:cubicBezTo>
                  <a:cubicBezTo>
                    <a:pt x="38" y="11"/>
                    <a:pt x="38" y="11"/>
                    <a:pt x="38" y="11"/>
                  </a:cubicBezTo>
                  <a:cubicBezTo>
                    <a:pt x="37" y="11"/>
                    <a:pt x="36" y="11"/>
                    <a:pt x="35" y="11"/>
                  </a:cubicBezTo>
                  <a:cubicBezTo>
                    <a:pt x="36" y="11"/>
                    <a:pt x="38" y="11"/>
                    <a:pt x="39" y="11"/>
                  </a:cubicBezTo>
                  <a:cubicBezTo>
                    <a:pt x="41" y="11"/>
                    <a:pt x="42" y="11"/>
                    <a:pt x="44" y="11"/>
                  </a:cubicBezTo>
                  <a:cubicBezTo>
                    <a:pt x="55" y="11"/>
                    <a:pt x="63" y="9"/>
                    <a:pt x="69" y="7"/>
                  </a:cubicBezTo>
                  <a:moveTo>
                    <a:pt x="0" y="2"/>
                  </a:moveTo>
                  <a:cubicBezTo>
                    <a:pt x="4" y="4"/>
                    <a:pt x="9" y="6"/>
                    <a:pt x="15" y="8"/>
                  </a:cubicBezTo>
                  <a:cubicBezTo>
                    <a:pt x="9" y="6"/>
                    <a:pt x="4" y="4"/>
                    <a:pt x="0" y="2"/>
                  </a:cubicBezTo>
                  <a:moveTo>
                    <a:pt x="83" y="0"/>
                  </a:moveTo>
                  <a:cubicBezTo>
                    <a:pt x="82" y="0"/>
                    <a:pt x="81" y="1"/>
                    <a:pt x="80" y="2"/>
                  </a:cubicBezTo>
                  <a:cubicBezTo>
                    <a:pt x="80" y="2"/>
                    <a:pt x="80" y="1"/>
                    <a:pt x="81" y="1"/>
                  </a:cubicBezTo>
                  <a:cubicBezTo>
                    <a:pt x="82" y="0"/>
                    <a:pt x="83" y="0"/>
                    <a:pt x="83" y="0"/>
                  </a:cubicBezTo>
                </a:path>
              </a:pathLst>
            </a:custGeom>
            <a:solidFill>
              <a:srgbClr val="A3895E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Freeform 14"/>
            <p:cNvSpPr/>
            <p:nvPr/>
          </p:nvSpPr>
          <p:spPr>
            <a:xfrm>
              <a:off x="2507566" y="4352794"/>
              <a:ext cx="524628" cy="131212"/>
            </a:xfrm>
            <a:custGeom>
              <a:rect l="l" t="t" r="r" b="b"/>
              <a:pathLst>
                <a:path w="85" h="21">
                  <a:moveTo>
                    <a:pt x="0" y="0"/>
                  </a:moveTo>
                  <a:cubicBezTo>
                    <a:pt x="5" y="5"/>
                    <a:pt x="10" y="20"/>
                    <a:pt x="36" y="21"/>
                  </a:cubicBezTo>
                  <a:cubicBezTo>
                    <a:pt x="36" y="21"/>
                    <a:pt x="37" y="21"/>
                    <a:pt x="37" y="21"/>
                  </a:cubicBezTo>
                  <a:cubicBezTo>
                    <a:pt x="60" y="21"/>
                    <a:pt x="79" y="7"/>
                    <a:pt x="85" y="2"/>
                  </a:cubicBezTo>
                  <a:cubicBezTo>
                    <a:pt x="84" y="2"/>
                    <a:pt x="84" y="3"/>
                    <a:pt x="84" y="3"/>
                  </a:cubicBezTo>
                  <a:cubicBezTo>
                    <a:pt x="81" y="5"/>
                    <a:pt x="78" y="6"/>
                    <a:pt x="73" y="8"/>
                  </a:cubicBezTo>
                  <a:cubicBezTo>
                    <a:pt x="67" y="10"/>
                    <a:pt x="59" y="12"/>
                    <a:pt x="48" y="12"/>
                  </a:cubicBezTo>
                  <a:cubicBezTo>
                    <a:pt x="46" y="12"/>
                    <a:pt x="45" y="12"/>
                    <a:pt x="43" y="12"/>
                  </a:cubicBezTo>
                  <a:cubicBezTo>
                    <a:pt x="42" y="12"/>
                    <a:pt x="40" y="12"/>
                    <a:pt x="39" y="12"/>
                  </a:cubicBezTo>
                  <a:cubicBezTo>
                    <a:pt x="31" y="11"/>
                    <a:pt x="25" y="10"/>
                    <a:pt x="19" y="9"/>
                  </a:cubicBezTo>
                  <a:cubicBezTo>
                    <a:pt x="13" y="7"/>
                    <a:pt x="8" y="5"/>
                    <a:pt x="4" y="3"/>
                  </a:cubicBezTo>
                  <a:cubicBezTo>
                    <a:pt x="2" y="2"/>
                    <a:pt x="1" y="1"/>
                    <a:pt x="0" y="0"/>
                  </a:cubicBezTo>
                </a:path>
              </a:pathLst>
            </a:custGeom>
            <a:solidFill>
              <a:srgbClr val="9C7E55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3058153" y="4392123"/>
              <a:ext cx="80860" cy="81302"/>
            </a:xfrm>
            <a:custGeom>
              <a:rect l="l" t="t" r="r" b="b"/>
              <a:pathLst>
                <a:path w="31" h="31">
                  <a:moveTo>
                    <a:pt x="0" y="31"/>
                  </a:moveTo>
                  <a:lnTo>
                    <a:pt x="17" y="21"/>
                  </a:lnTo>
                  <a:lnTo>
                    <a:pt x="31" y="9"/>
                  </a:lnTo>
                  <a:lnTo>
                    <a:pt x="0" y="0"/>
                  </a:lnTo>
                  <a:lnTo>
                    <a:pt x="0" y="31"/>
                  </a:lnTo>
                  <a:close/>
                </a:path>
              </a:pathLst>
            </a:custGeom>
            <a:solidFill>
              <a:srgbClr val="706F6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Freeform 16"/>
            <p:cNvSpPr/>
            <p:nvPr/>
          </p:nvSpPr>
          <p:spPr>
            <a:xfrm>
              <a:off x="2413550" y="4392123"/>
              <a:ext cx="80860" cy="81302"/>
            </a:xfrm>
            <a:custGeom>
              <a:rect l="l" t="t" r="r" b="b"/>
              <a:pathLst>
                <a:path w="31" h="31">
                  <a:moveTo>
                    <a:pt x="31" y="0"/>
                  </a:moveTo>
                  <a:lnTo>
                    <a:pt x="0" y="7"/>
                  </a:lnTo>
                  <a:lnTo>
                    <a:pt x="31" y="31"/>
                  </a:lnTo>
                  <a:lnTo>
                    <a:pt x="31" y="0"/>
                  </a:lnTo>
                  <a:close/>
                </a:path>
              </a:pathLst>
            </a:custGeom>
            <a:solidFill>
              <a:srgbClr val="706F6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Freeform 17"/>
            <p:cNvSpPr/>
            <p:nvPr/>
          </p:nvSpPr>
          <p:spPr>
            <a:xfrm>
              <a:off x="1447786" y="4510285"/>
              <a:ext cx="2693475" cy="2339779"/>
            </a:xfrm>
            <a:custGeom>
              <a:rect l="l" t="t" r="r" b="b"/>
              <a:pathLst>
                <a:path w="435" h="376">
                  <a:moveTo>
                    <a:pt x="403" y="38"/>
                  </a:moveTo>
                  <a:cubicBezTo>
                    <a:pt x="390" y="26"/>
                    <a:pt x="339" y="11"/>
                    <a:pt x="317" y="8"/>
                  </a:cubicBezTo>
                  <a:cubicBezTo>
                    <a:pt x="291" y="0"/>
                    <a:pt x="291" y="0"/>
                    <a:pt x="291" y="0"/>
                  </a:cubicBezTo>
                  <a:cubicBezTo>
                    <a:pt x="241" y="119"/>
                    <a:pt x="241" y="119"/>
                    <a:pt x="241" y="119"/>
                  </a:cubicBezTo>
                  <a:cubicBezTo>
                    <a:pt x="192" y="119"/>
                    <a:pt x="192" y="119"/>
                    <a:pt x="192" y="119"/>
                  </a:cubicBezTo>
                  <a:cubicBezTo>
                    <a:pt x="138" y="1"/>
                    <a:pt x="138" y="1"/>
                    <a:pt x="138" y="1"/>
                  </a:cubicBezTo>
                  <a:cubicBezTo>
                    <a:pt x="111" y="8"/>
                    <a:pt x="111" y="8"/>
                    <a:pt x="111" y="8"/>
                  </a:cubicBezTo>
                  <a:cubicBezTo>
                    <a:pt x="93" y="11"/>
                    <a:pt x="44" y="27"/>
                    <a:pt x="31" y="38"/>
                  </a:cubicBezTo>
                  <a:cubicBezTo>
                    <a:pt x="17" y="48"/>
                    <a:pt x="0" y="292"/>
                    <a:pt x="0" y="308"/>
                  </a:cubicBezTo>
                  <a:cubicBezTo>
                    <a:pt x="44" y="376"/>
                    <a:pt x="44" y="376"/>
                    <a:pt x="44" y="376"/>
                  </a:cubicBezTo>
                  <a:cubicBezTo>
                    <a:pt x="397" y="375"/>
                    <a:pt x="397" y="375"/>
                    <a:pt x="397" y="375"/>
                  </a:cubicBezTo>
                  <a:cubicBezTo>
                    <a:pt x="435" y="308"/>
                    <a:pt x="435" y="308"/>
                    <a:pt x="435" y="308"/>
                  </a:cubicBezTo>
                  <a:cubicBezTo>
                    <a:pt x="435" y="290"/>
                    <a:pt x="418" y="48"/>
                    <a:pt x="403" y="38"/>
                  </a:cubicBezTo>
                </a:path>
              </a:pathLst>
            </a:custGeom>
            <a:solidFill>
              <a:srgbClr val="3B3633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Freeform 18"/>
            <p:cNvSpPr/>
            <p:nvPr/>
          </p:nvSpPr>
          <p:spPr>
            <a:xfrm>
              <a:off x="2846794" y="4583651"/>
              <a:ext cx="125237" cy="634723"/>
            </a:xfrm>
            <a:custGeom>
              <a:rect l="l" t="t" r="r" b="b"/>
              <a:pathLst>
                <a:path w="20" h="102">
                  <a:moveTo>
                    <a:pt x="8" y="0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17" y="102"/>
                    <a:pt x="17" y="102"/>
                    <a:pt x="17" y="102"/>
                  </a:cubicBezTo>
                  <a:cubicBezTo>
                    <a:pt x="20" y="95"/>
                    <a:pt x="20" y="95"/>
                    <a:pt x="20" y="95"/>
                  </a:cubicBezTo>
                  <a:cubicBezTo>
                    <a:pt x="1" y="26"/>
                    <a:pt x="1" y="26"/>
                    <a:pt x="1" y="26"/>
                  </a:cubicBezTo>
                  <a:cubicBezTo>
                    <a:pt x="10" y="2"/>
                    <a:pt x="10" y="2"/>
                    <a:pt x="10" y="2"/>
                  </a:cubicBezTo>
                  <a:cubicBezTo>
                    <a:pt x="9" y="2"/>
                    <a:pt x="9" y="1"/>
                    <a:pt x="8" y="0"/>
                  </a:cubicBezTo>
                </a:path>
              </a:pathLst>
            </a:custGeom>
            <a:solidFill>
              <a:srgbClr val="B2B2B2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Freeform 19"/>
            <p:cNvSpPr/>
            <p:nvPr/>
          </p:nvSpPr>
          <p:spPr>
            <a:xfrm>
              <a:off x="2797155" y="5176576"/>
              <a:ext cx="273978" cy="957463"/>
            </a:xfrm>
            <a:custGeom>
              <a:rect l="l" t="t" r="r" b="b"/>
              <a:pathLst>
                <a:path w="105" h="365">
                  <a:moveTo>
                    <a:pt x="67" y="0"/>
                  </a:moveTo>
                  <a:lnTo>
                    <a:pt x="60" y="16"/>
                  </a:lnTo>
                  <a:lnTo>
                    <a:pt x="88" y="142"/>
                  </a:lnTo>
                  <a:lnTo>
                    <a:pt x="0" y="360"/>
                  </a:lnTo>
                  <a:lnTo>
                    <a:pt x="3" y="365"/>
                  </a:lnTo>
                  <a:lnTo>
                    <a:pt x="105" y="147"/>
                  </a:lnTo>
                  <a:lnTo>
                    <a:pt x="67" y="0"/>
                  </a:lnTo>
                  <a:close/>
                </a:path>
              </a:pathLst>
            </a:custGeom>
            <a:solidFill>
              <a:srgbClr val="292624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Freeform 20"/>
            <p:cNvSpPr/>
            <p:nvPr/>
          </p:nvSpPr>
          <p:spPr>
            <a:xfrm>
              <a:off x="2797155" y="5176576"/>
              <a:ext cx="273978" cy="957463"/>
            </a:xfrm>
            <a:custGeom>
              <a:rect l="l" t="t" r="r" b="b"/>
              <a:pathLst>
                <a:path w="105" h="365">
                  <a:moveTo>
                    <a:pt x="67" y="0"/>
                  </a:moveTo>
                  <a:lnTo>
                    <a:pt x="60" y="16"/>
                  </a:lnTo>
                  <a:lnTo>
                    <a:pt x="88" y="142"/>
                  </a:lnTo>
                  <a:lnTo>
                    <a:pt x="0" y="360"/>
                  </a:lnTo>
                  <a:lnTo>
                    <a:pt x="3" y="365"/>
                  </a:lnTo>
                  <a:lnTo>
                    <a:pt x="105" y="147"/>
                  </a:lnTo>
                  <a:lnTo>
                    <a:pt x="67" y="0"/>
                  </a:lnTo>
                </a:path>
              </a:pathLst>
            </a:cu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Freeform 21"/>
            <p:cNvSpPr/>
            <p:nvPr/>
          </p:nvSpPr>
          <p:spPr>
            <a:xfrm>
              <a:off x="2525808" y="4533917"/>
              <a:ext cx="501124" cy="1600122"/>
            </a:xfrm>
            <a:custGeom>
              <a:rect l="l" t="t" r="r" b="b"/>
              <a:pathLst>
                <a:path w="81" h="257">
                  <a:moveTo>
                    <a:pt x="52" y="34"/>
                  </a:moveTo>
                  <a:cubicBezTo>
                    <a:pt x="63" y="0"/>
                    <a:pt x="63" y="0"/>
                    <a:pt x="63" y="0"/>
                  </a:cubicBezTo>
                  <a:cubicBezTo>
                    <a:pt x="63" y="0"/>
                    <a:pt x="52" y="4"/>
                    <a:pt x="39" y="4"/>
                  </a:cubicBezTo>
                  <a:cubicBezTo>
                    <a:pt x="28" y="4"/>
                    <a:pt x="14" y="0"/>
                    <a:pt x="14" y="0"/>
                  </a:cubicBezTo>
                  <a:cubicBezTo>
                    <a:pt x="28" y="33"/>
                    <a:pt x="28" y="33"/>
                    <a:pt x="28" y="33"/>
                  </a:cubicBezTo>
                  <a:cubicBezTo>
                    <a:pt x="28" y="33"/>
                    <a:pt x="28" y="33"/>
                    <a:pt x="28" y="33"/>
                  </a:cubicBezTo>
                  <a:cubicBezTo>
                    <a:pt x="0" y="164"/>
                    <a:pt x="0" y="164"/>
                    <a:pt x="0" y="164"/>
                  </a:cubicBezTo>
                  <a:cubicBezTo>
                    <a:pt x="43" y="257"/>
                    <a:pt x="43" y="257"/>
                    <a:pt x="43" y="257"/>
                  </a:cubicBezTo>
                  <a:cubicBezTo>
                    <a:pt x="81" y="163"/>
                    <a:pt x="81" y="163"/>
                    <a:pt x="81" y="163"/>
                  </a:cubicBezTo>
                  <a:cubicBezTo>
                    <a:pt x="52" y="34"/>
                    <a:pt x="52" y="34"/>
                    <a:pt x="52" y="34"/>
                  </a:cubicBezTo>
                </a:path>
              </a:pathLst>
            </a:custGeom>
            <a:solidFill>
              <a:schemeClr val="accent1">
                <a:lumMod val="60000"/>
                <a:lumOff val="4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Freeform 22"/>
            <p:cNvSpPr/>
            <p:nvPr/>
          </p:nvSpPr>
          <p:spPr>
            <a:xfrm>
              <a:off x="2698053" y="4746256"/>
              <a:ext cx="148741" cy="44619"/>
            </a:xfrm>
            <a:custGeom>
              <a:rect l="l" t="t" r="r" b="b"/>
              <a:pathLst>
                <a:path w="24" h="7">
                  <a:moveTo>
                    <a:pt x="0" y="0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2" y="7"/>
                    <a:pt x="9" y="7"/>
                  </a:cubicBezTo>
                  <a:cubicBezTo>
                    <a:pt x="17" y="7"/>
                    <a:pt x="24" y="1"/>
                    <a:pt x="24" y="1"/>
                  </a:cubicBezTo>
                  <a:cubicBezTo>
                    <a:pt x="24" y="0"/>
                    <a:pt x="24" y="0"/>
                    <a:pt x="24" y="0"/>
                  </a:cubicBezTo>
                  <a:cubicBezTo>
                    <a:pt x="24" y="0"/>
                    <a:pt x="19" y="2"/>
                    <a:pt x="12" y="2"/>
                  </a:cubicBezTo>
                  <a:cubicBezTo>
                    <a:pt x="4" y="2"/>
                    <a:pt x="0" y="0"/>
                    <a:pt x="0" y="0"/>
                  </a:cubicBezTo>
                </a:path>
              </a:pathLst>
            </a:custGeom>
            <a:solidFill>
              <a:srgbClr val="A54828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Freeform 23"/>
            <p:cNvSpPr/>
            <p:nvPr/>
          </p:nvSpPr>
          <p:spPr>
            <a:xfrm>
              <a:off x="2301293" y="4515576"/>
              <a:ext cx="174876" cy="18342"/>
            </a:xfrm>
            <a:custGeom>
              <a:rect l="l" t="t" r="r" b="b"/>
              <a:pathLst>
                <a:path w="28" h="3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27" y="3"/>
                    <a:pt x="27" y="3"/>
                    <a:pt x="27" y="3"/>
                  </a:cubicBezTo>
                  <a:cubicBezTo>
                    <a:pt x="27" y="3"/>
                    <a:pt x="27" y="2"/>
                    <a:pt x="28" y="2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2" y="0"/>
                    <a:pt x="1" y="0"/>
                    <a:pt x="1" y="0"/>
                  </a:cubicBezTo>
                  <a:cubicBezTo>
                    <a:pt x="1" y="0"/>
                    <a:pt x="1" y="0"/>
                    <a:pt x="0" y="0"/>
                  </a:cubicBezTo>
                </a:path>
              </a:pathLst>
            </a:custGeom>
            <a:solidFill>
              <a:srgbClr val="B2B2B2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Freeform 24"/>
            <p:cNvSpPr/>
            <p:nvPr/>
          </p:nvSpPr>
          <p:spPr>
            <a:xfrm>
              <a:off x="2468276" y="4528626"/>
              <a:ext cx="148741" cy="23632"/>
            </a:xfrm>
            <a:custGeom>
              <a:rect l="l" t="t" r="r" b="b"/>
              <a:pathLst>
                <a:path w="24" h="4">
                  <a:moveTo>
                    <a:pt x="1" y="0"/>
                  </a:moveTo>
                  <a:cubicBezTo>
                    <a:pt x="0" y="0"/>
                    <a:pt x="0" y="1"/>
                    <a:pt x="0" y="1"/>
                  </a:cubicBezTo>
                  <a:cubicBezTo>
                    <a:pt x="24" y="4"/>
                    <a:pt x="24" y="4"/>
                    <a:pt x="24" y="4"/>
                  </a:cubicBezTo>
                  <a:cubicBezTo>
                    <a:pt x="23" y="2"/>
                    <a:pt x="23" y="2"/>
                    <a:pt x="23" y="2"/>
                  </a:cubicBezTo>
                  <a:cubicBezTo>
                    <a:pt x="1" y="0"/>
                    <a:pt x="1" y="0"/>
                    <a:pt x="1" y="0"/>
                  </a:cubicBezTo>
                </a:path>
              </a:pathLst>
            </a:custGeom>
            <a:solidFill>
              <a:srgbClr val="9C7E55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Freeform 25"/>
            <p:cNvSpPr/>
            <p:nvPr/>
          </p:nvSpPr>
          <p:spPr>
            <a:xfrm>
              <a:off x="2301293" y="4515576"/>
              <a:ext cx="336772" cy="417093"/>
            </a:xfrm>
            <a:custGeom>
              <a:rect l="l" t="t" r="r" b="b"/>
              <a:pathLst>
                <a:path w="54" h="67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30" y="67"/>
                    <a:pt x="30" y="67"/>
                    <a:pt x="30" y="67"/>
                  </a:cubicBezTo>
                  <a:cubicBezTo>
                    <a:pt x="37" y="52"/>
                    <a:pt x="49" y="28"/>
                    <a:pt x="54" y="14"/>
                  </a:cubicBezTo>
                  <a:cubicBezTo>
                    <a:pt x="51" y="6"/>
                    <a:pt x="51" y="6"/>
                    <a:pt x="51" y="6"/>
                  </a:cubicBezTo>
                  <a:cubicBezTo>
                    <a:pt x="27" y="3"/>
                    <a:pt x="27" y="3"/>
                    <a:pt x="27" y="3"/>
                  </a:cubicBezTo>
                  <a:cubicBezTo>
                    <a:pt x="0" y="0"/>
                    <a:pt x="0" y="0"/>
                    <a:pt x="0" y="0"/>
                  </a:cubicBezTo>
                </a:path>
              </a:pathLst>
            </a:custGeom>
            <a:solidFill>
              <a:srgbClr val="B2B2B2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Freeform 26"/>
            <p:cNvSpPr/>
            <p:nvPr/>
          </p:nvSpPr>
          <p:spPr>
            <a:xfrm>
              <a:off x="2296031" y="4515576"/>
              <a:ext cx="5262" cy="19050"/>
            </a:xfrm>
            <a:custGeom>
              <a:rect l="l" t="t" r="r" b="b"/>
              <a:pathLst>
                <a:path w="1" h="1">
                  <a:moveTo>
                    <a:pt x="1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0"/>
                    <a:pt x="1" y="0"/>
                    <a:pt x="1" y="0"/>
                  </a:cubicBezTo>
                </a:path>
              </a:pathLst>
            </a:custGeom>
            <a:solidFill>
              <a:srgbClr val="B2B2B2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Freeform 27"/>
            <p:cNvSpPr/>
            <p:nvPr/>
          </p:nvSpPr>
          <p:spPr>
            <a:xfrm>
              <a:off x="2638065" y="4541677"/>
              <a:ext cx="23504" cy="5291"/>
            </a:xfrm>
            <a:custGeom>
              <a:rect l="l" t="t" r="r" b="b"/>
              <a:pathLst>
                <a:path w="4" h="1">
                  <a:moveTo>
                    <a:pt x="0" y="0"/>
                  </a:moveTo>
                  <a:cubicBezTo>
                    <a:pt x="1" y="0"/>
                    <a:pt x="2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</a:path>
              </a:pathLst>
            </a:custGeom>
            <a:solidFill>
              <a:srgbClr val="9C7E55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Freeform 28"/>
            <p:cNvSpPr/>
            <p:nvPr/>
          </p:nvSpPr>
          <p:spPr>
            <a:xfrm>
              <a:off x="2296031" y="4515576"/>
              <a:ext cx="193118" cy="480054"/>
            </a:xfrm>
            <a:custGeom>
              <a:rect l="l" t="t" r="r" b="b"/>
              <a:pathLst>
                <a:path w="31" h="77">
                  <a:moveTo>
                    <a:pt x="1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6" y="77"/>
                    <a:pt x="26" y="77"/>
                    <a:pt x="26" y="77"/>
                  </a:cubicBezTo>
                  <a:cubicBezTo>
                    <a:pt x="26" y="77"/>
                    <a:pt x="28" y="73"/>
                    <a:pt x="31" y="67"/>
                  </a:cubicBezTo>
                  <a:cubicBezTo>
                    <a:pt x="1" y="0"/>
                    <a:pt x="1" y="0"/>
                    <a:pt x="1" y="0"/>
                  </a:cubicBezTo>
                </a:path>
              </a:pathLst>
            </a:custGeom>
            <a:solidFill>
              <a:srgbClr val="292624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Freeform 29"/>
            <p:cNvSpPr/>
            <p:nvPr/>
          </p:nvSpPr>
          <p:spPr>
            <a:xfrm>
              <a:off x="2611930" y="4541677"/>
              <a:ext cx="49639" cy="60315"/>
            </a:xfrm>
            <a:custGeom>
              <a:rect l="l" t="t" r="r" b="b"/>
              <a:pathLst>
                <a:path w="8" h="10">
                  <a:moveTo>
                    <a:pt x="0" y="0"/>
                  </a:moveTo>
                  <a:cubicBezTo>
                    <a:pt x="1" y="2"/>
                    <a:pt x="1" y="2"/>
                    <a:pt x="1" y="2"/>
                  </a:cubicBezTo>
                  <a:cubicBezTo>
                    <a:pt x="4" y="10"/>
                    <a:pt x="4" y="10"/>
                    <a:pt x="4" y="10"/>
                  </a:cubicBezTo>
                  <a:cubicBezTo>
                    <a:pt x="6" y="6"/>
                    <a:pt x="7" y="2"/>
                    <a:pt x="8" y="1"/>
                  </a:cubicBezTo>
                  <a:cubicBezTo>
                    <a:pt x="6" y="1"/>
                    <a:pt x="5" y="0"/>
                    <a:pt x="4" y="0"/>
                  </a:cubicBezTo>
                  <a:cubicBezTo>
                    <a:pt x="0" y="0"/>
                    <a:pt x="0" y="0"/>
                    <a:pt x="0" y="0"/>
                  </a:cubicBezTo>
                </a:path>
              </a:pathLst>
            </a:custGeom>
            <a:solidFill>
              <a:srgbClr val="954124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Freeform 30"/>
            <p:cNvSpPr/>
            <p:nvPr/>
          </p:nvSpPr>
          <p:spPr>
            <a:xfrm>
              <a:off x="2283051" y="4410641"/>
              <a:ext cx="360101" cy="485345"/>
            </a:xfrm>
            <a:custGeom>
              <a:rect l="l" t="t" r="r" b="b"/>
              <a:pathLst>
                <a:path w="57" h="78">
                  <a:moveTo>
                    <a:pt x="27" y="78"/>
                  </a:moveTo>
                  <a:cubicBezTo>
                    <a:pt x="27" y="78"/>
                    <a:pt x="58" y="22"/>
                    <a:pt x="58" y="21"/>
                  </a:cubicBezTo>
                  <a:cubicBezTo>
                    <a:pt x="54" y="20"/>
                    <a:pt x="47" y="19"/>
                    <a:pt x="37" y="12"/>
                  </a:cubicBezTo>
                  <a:cubicBezTo>
                    <a:pt x="29" y="7"/>
                    <a:pt x="21" y="0"/>
                    <a:pt x="21" y="0"/>
                  </a:cubicBezTo>
                  <a:cubicBezTo>
                    <a:pt x="2" y="17"/>
                    <a:pt x="2" y="17"/>
                    <a:pt x="2" y="17"/>
                  </a:cubicBezTo>
                  <a:cubicBezTo>
                    <a:pt x="0" y="17"/>
                    <a:pt x="27" y="78"/>
                    <a:pt x="27" y="78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Freeform 31"/>
            <p:cNvSpPr/>
            <p:nvPr/>
          </p:nvSpPr>
          <p:spPr>
            <a:xfrm>
              <a:off x="3071309" y="4515576"/>
              <a:ext cx="172245" cy="26278"/>
            </a:xfrm>
            <a:custGeom>
              <a:rect l="l" t="t" r="r" b="b"/>
              <a:pathLst>
                <a:path w="28" h="4">
                  <a:moveTo>
                    <a:pt x="28" y="0"/>
                  </a:moveTo>
                  <a:cubicBezTo>
                    <a:pt x="0" y="2"/>
                    <a:pt x="0" y="2"/>
                    <a:pt x="0" y="2"/>
                  </a:cubicBezTo>
                  <a:cubicBezTo>
                    <a:pt x="1" y="4"/>
                    <a:pt x="1" y="4"/>
                    <a:pt x="1" y="4"/>
                  </a:cubicBezTo>
                  <a:cubicBezTo>
                    <a:pt x="28" y="2"/>
                    <a:pt x="28" y="2"/>
                    <a:pt x="28" y="2"/>
                  </a:cubicBezTo>
                  <a:cubicBezTo>
                    <a:pt x="28" y="1"/>
                    <a:pt x="28" y="0"/>
                    <a:pt x="28" y="0"/>
                  </a:cubicBezTo>
                  <a:moveTo>
                    <a:pt x="28" y="0"/>
                  </a:moveTo>
                  <a:cubicBezTo>
                    <a:pt x="28" y="0"/>
                    <a:pt x="28" y="0"/>
                    <a:pt x="28" y="0"/>
                  </a:cubicBezTo>
                  <a:cubicBezTo>
                    <a:pt x="28" y="0"/>
                    <a:pt x="28" y="0"/>
                    <a:pt x="28" y="0"/>
                  </a:cubicBezTo>
                  <a:cubicBezTo>
                    <a:pt x="28" y="0"/>
                    <a:pt x="28" y="0"/>
                    <a:pt x="28" y="0"/>
                  </a:cubicBezTo>
                  <a:cubicBezTo>
                    <a:pt x="28" y="0"/>
                    <a:pt x="28" y="0"/>
                    <a:pt x="28" y="0"/>
                  </a:cubicBezTo>
                  <a:cubicBezTo>
                    <a:pt x="28" y="0"/>
                    <a:pt x="28" y="0"/>
                    <a:pt x="28" y="0"/>
                  </a:cubicBezTo>
                </a:path>
              </a:pathLst>
            </a:custGeom>
            <a:solidFill>
              <a:srgbClr val="B2B2B2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Freeform 32"/>
            <p:cNvSpPr/>
            <p:nvPr/>
          </p:nvSpPr>
          <p:spPr>
            <a:xfrm>
              <a:off x="2909413" y="4528626"/>
              <a:ext cx="166983" cy="23632"/>
            </a:xfrm>
            <a:custGeom>
              <a:rect l="l" t="t" r="r" b="b"/>
              <a:pathLst>
                <a:path w="27" h="4">
                  <a:moveTo>
                    <a:pt x="26" y="0"/>
                  </a:moveTo>
                  <a:cubicBezTo>
                    <a:pt x="1" y="2"/>
                    <a:pt x="1" y="2"/>
                    <a:pt x="1" y="2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2" y="3"/>
                    <a:pt x="3" y="3"/>
                    <a:pt x="3" y="3"/>
                  </a:cubicBezTo>
                  <a:cubicBezTo>
                    <a:pt x="3" y="3"/>
                    <a:pt x="3" y="3"/>
                    <a:pt x="3" y="3"/>
                  </a:cubicBezTo>
                  <a:cubicBezTo>
                    <a:pt x="3" y="3"/>
                    <a:pt x="3" y="3"/>
                    <a:pt x="3" y="3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27" y="2"/>
                    <a:pt x="27" y="2"/>
                    <a:pt x="27" y="2"/>
                  </a:cubicBezTo>
                  <a:cubicBezTo>
                    <a:pt x="26" y="0"/>
                    <a:pt x="26" y="0"/>
                    <a:pt x="26" y="0"/>
                  </a:cubicBezTo>
                </a:path>
              </a:pathLst>
            </a:custGeom>
            <a:solidFill>
              <a:srgbClr val="9C7E55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Freeform 33"/>
            <p:cNvSpPr/>
            <p:nvPr/>
          </p:nvSpPr>
          <p:spPr>
            <a:xfrm>
              <a:off x="2909413" y="4528626"/>
              <a:ext cx="334141" cy="367183"/>
            </a:xfrm>
            <a:custGeom>
              <a:rect l="l" t="t" r="r" b="b"/>
              <a:pathLst>
                <a:path w="54" h="59">
                  <a:moveTo>
                    <a:pt x="54" y="0"/>
                  </a:moveTo>
                  <a:cubicBezTo>
                    <a:pt x="27" y="2"/>
                    <a:pt x="27" y="2"/>
                    <a:pt x="27" y="2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0" y="11"/>
                    <a:pt x="0" y="11"/>
                    <a:pt x="0" y="11"/>
                  </a:cubicBezTo>
                  <a:cubicBezTo>
                    <a:pt x="7" y="23"/>
                    <a:pt x="20" y="44"/>
                    <a:pt x="29" y="59"/>
                  </a:cubicBezTo>
                  <a:cubicBezTo>
                    <a:pt x="53" y="2"/>
                    <a:pt x="53" y="2"/>
                    <a:pt x="53" y="2"/>
                  </a:cubicBezTo>
                  <a:cubicBezTo>
                    <a:pt x="53" y="1"/>
                    <a:pt x="53" y="1"/>
                    <a:pt x="54" y="0"/>
                  </a:cubicBezTo>
                </a:path>
              </a:pathLst>
            </a:custGeom>
            <a:solidFill>
              <a:srgbClr val="B2B2B2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Freeform 34"/>
            <p:cNvSpPr/>
            <p:nvPr/>
          </p:nvSpPr>
          <p:spPr>
            <a:xfrm>
              <a:off x="2883277" y="4541677"/>
              <a:ext cx="12980" cy="19050"/>
            </a:xfrm>
            <a:custGeom>
              <a:rect l="l" t="t" r="r" b="b"/>
              <a:pathLst>
                <a:path w="2" h="1">
                  <a:moveTo>
                    <a:pt x="2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0"/>
                    <a:pt x="2" y="0"/>
                    <a:pt x="2" y="0"/>
                  </a:cubicBezTo>
                </a:path>
              </a:pathLst>
            </a:custGeom>
            <a:solidFill>
              <a:srgbClr val="9C7E55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Freeform 35"/>
            <p:cNvSpPr/>
            <p:nvPr/>
          </p:nvSpPr>
          <p:spPr>
            <a:xfrm>
              <a:off x="3089550" y="4541677"/>
              <a:ext cx="148741" cy="459067"/>
            </a:xfrm>
            <a:custGeom>
              <a:rect l="l" t="t" r="r" b="b"/>
              <a:pathLst>
                <a:path w="24" h="74">
                  <a:moveTo>
                    <a:pt x="24" y="0"/>
                  </a:moveTo>
                  <a:cubicBezTo>
                    <a:pt x="0" y="57"/>
                    <a:pt x="0" y="57"/>
                    <a:pt x="0" y="57"/>
                  </a:cubicBezTo>
                  <a:cubicBezTo>
                    <a:pt x="6" y="67"/>
                    <a:pt x="10" y="74"/>
                    <a:pt x="10" y="74"/>
                  </a:cubicBezTo>
                  <a:cubicBezTo>
                    <a:pt x="10" y="74"/>
                    <a:pt x="21" y="15"/>
                    <a:pt x="24" y="0"/>
                  </a:cubicBezTo>
                </a:path>
              </a:pathLst>
            </a:custGeom>
            <a:solidFill>
              <a:srgbClr val="292624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Freeform 36"/>
            <p:cNvSpPr/>
            <p:nvPr/>
          </p:nvSpPr>
          <p:spPr>
            <a:xfrm>
              <a:off x="2909413" y="4546968"/>
              <a:ext cx="18242" cy="13051"/>
            </a:xfrm>
            <a:custGeom>
              <a:rect l="l" t="t" r="r" b="b"/>
              <a:pathLst>
                <a:path w="3" h="2">
                  <a:moveTo>
                    <a:pt x="3" y="0"/>
                  </a:moveTo>
                  <a:cubicBezTo>
                    <a:pt x="3" y="0"/>
                    <a:pt x="2" y="0"/>
                    <a:pt x="0" y="0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3" y="0"/>
                    <a:pt x="3" y="0"/>
                    <a:pt x="3" y="0"/>
                  </a:cubicBezTo>
                </a:path>
              </a:pathLst>
            </a:custGeom>
            <a:solidFill>
              <a:srgbClr val="6D583B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Freeform 37"/>
            <p:cNvSpPr/>
            <p:nvPr/>
          </p:nvSpPr>
          <p:spPr>
            <a:xfrm>
              <a:off x="2896433" y="4552259"/>
              <a:ext cx="26135" cy="44619"/>
            </a:xfrm>
            <a:custGeom>
              <a:rect l="l" t="t" r="r" b="b"/>
              <a:pathLst>
                <a:path w="4" h="7">
                  <a:moveTo>
                    <a:pt x="4" y="0"/>
                  </a:moveTo>
                  <a:cubicBezTo>
                    <a:pt x="2" y="1"/>
                    <a:pt x="2" y="1"/>
                    <a:pt x="2" y="1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1" y="6"/>
                    <a:pt x="1" y="7"/>
                    <a:pt x="2" y="7"/>
                  </a:cubicBezTo>
                  <a:cubicBezTo>
                    <a:pt x="4" y="0"/>
                    <a:pt x="4" y="0"/>
                    <a:pt x="4" y="0"/>
                  </a:cubicBezTo>
                </a:path>
              </a:pathLst>
            </a:custGeom>
            <a:solidFill>
              <a:srgbClr val="7C7C7C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Freeform 38"/>
            <p:cNvSpPr/>
            <p:nvPr/>
          </p:nvSpPr>
          <p:spPr>
            <a:xfrm>
              <a:off x="2872929" y="4541677"/>
              <a:ext cx="41746" cy="41974"/>
            </a:xfrm>
            <a:custGeom>
              <a:rect l="l" t="t" r="r" b="b"/>
              <a:pathLst>
                <a:path w="7" h="7">
                  <a:moveTo>
                    <a:pt x="7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4" y="0"/>
                    <a:pt x="3" y="0"/>
                    <a:pt x="2" y="0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1" y="2"/>
                    <a:pt x="2" y="4"/>
                    <a:pt x="4" y="7"/>
                  </a:cubicBezTo>
                  <a:cubicBezTo>
                    <a:pt x="6" y="3"/>
                    <a:pt x="6" y="3"/>
                    <a:pt x="6" y="3"/>
                  </a:cubicBezTo>
                  <a:cubicBezTo>
                    <a:pt x="6" y="1"/>
                    <a:pt x="6" y="1"/>
                    <a:pt x="6" y="1"/>
                  </a:cubicBezTo>
                  <a:cubicBezTo>
                    <a:pt x="7" y="0"/>
                    <a:pt x="7" y="0"/>
                    <a:pt x="7" y="0"/>
                  </a:cubicBezTo>
                </a:path>
              </a:pathLst>
            </a:custGeom>
            <a:solidFill>
              <a:srgbClr val="954124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Freeform 39"/>
            <p:cNvSpPr/>
            <p:nvPr/>
          </p:nvSpPr>
          <p:spPr>
            <a:xfrm>
              <a:off x="2891171" y="4415755"/>
              <a:ext cx="365363" cy="480054"/>
            </a:xfrm>
            <a:custGeom>
              <a:rect l="l" t="t" r="r" b="b"/>
              <a:pathLst>
                <a:path w="59" h="77">
                  <a:moveTo>
                    <a:pt x="42" y="77"/>
                  </a:moveTo>
                  <a:cubicBezTo>
                    <a:pt x="42" y="77"/>
                    <a:pt x="59" y="15"/>
                    <a:pt x="58" y="15"/>
                  </a:cubicBezTo>
                  <a:cubicBezTo>
                    <a:pt x="40" y="0"/>
                    <a:pt x="40" y="0"/>
                    <a:pt x="40" y="0"/>
                  </a:cubicBezTo>
                  <a:cubicBezTo>
                    <a:pt x="40" y="0"/>
                    <a:pt x="34" y="5"/>
                    <a:pt x="27" y="9"/>
                  </a:cubicBezTo>
                  <a:cubicBezTo>
                    <a:pt x="25" y="11"/>
                    <a:pt x="5" y="19"/>
                    <a:pt x="2" y="20"/>
                  </a:cubicBezTo>
                  <a:cubicBezTo>
                    <a:pt x="1" y="20"/>
                    <a:pt x="0" y="20"/>
                    <a:pt x="0" y="20"/>
                  </a:cubicBezTo>
                  <a:cubicBezTo>
                    <a:pt x="3" y="24"/>
                    <a:pt x="42" y="77"/>
                    <a:pt x="42" y="77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Freeform 40"/>
            <p:cNvSpPr/>
            <p:nvPr/>
          </p:nvSpPr>
          <p:spPr>
            <a:xfrm>
              <a:off x="2309186" y="3631479"/>
              <a:ext cx="947347" cy="49910"/>
            </a:xfrm>
            <a:custGeom>
              <a:rect l="l" t="t" r="r" b="b"/>
              <a:pathLst>
                <a:path w="153" h="8">
                  <a:moveTo>
                    <a:pt x="4" y="0"/>
                  </a:moveTo>
                  <a:cubicBezTo>
                    <a:pt x="2" y="1"/>
                    <a:pt x="1" y="2"/>
                    <a:pt x="0" y="3"/>
                  </a:cubicBezTo>
                  <a:cubicBezTo>
                    <a:pt x="0" y="4"/>
                    <a:pt x="0" y="5"/>
                    <a:pt x="1" y="6"/>
                  </a:cubicBezTo>
                  <a:cubicBezTo>
                    <a:pt x="2" y="5"/>
                    <a:pt x="4" y="3"/>
                    <a:pt x="4" y="1"/>
                  </a:cubicBezTo>
                  <a:cubicBezTo>
                    <a:pt x="4" y="1"/>
                    <a:pt x="4" y="1"/>
                    <a:pt x="4" y="0"/>
                  </a:cubicBezTo>
                  <a:moveTo>
                    <a:pt x="149" y="0"/>
                  </a:moveTo>
                  <a:cubicBezTo>
                    <a:pt x="149" y="0"/>
                    <a:pt x="148" y="0"/>
                    <a:pt x="148" y="0"/>
                  </a:cubicBezTo>
                  <a:cubicBezTo>
                    <a:pt x="145" y="1"/>
                    <a:pt x="145" y="1"/>
                    <a:pt x="145" y="1"/>
                  </a:cubicBezTo>
                  <a:cubicBezTo>
                    <a:pt x="145" y="1"/>
                    <a:pt x="145" y="1"/>
                    <a:pt x="145" y="1"/>
                  </a:cubicBezTo>
                  <a:cubicBezTo>
                    <a:pt x="144" y="4"/>
                    <a:pt x="147" y="6"/>
                    <a:pt x="149" y="8"/>
                  </a:cubicBezTo>
                  <a:cubicBezTo>
                    <a:pt x="150" y="7"/>
                    <a:pt x="150" y="7"/>
                    <a:pt x="150" y="7"/>
                  </a:cubicBezTo>
                  <a:cubicBezTo>
                    <a:pt x="152" y="6"/>
                    <a:pt x="153" y="4"/>
                    <a:pt x="153" y="2"/>
                  </a:cubicBezTo>
                  <a:cubicBezTo>
                    <a:pt x="152" y="1"/>
                    <a:pt x="151" y="0"/>
                    <a:pt x="149" y="0"/>
                  </a:cubicBezTo>
                </a:path>
              </a:pathLst>
            </a:custGeom>
            <a:solidFill>
              <a:srgbClr val="261200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Freeform 41"/>
            <p:cNvSpPr/>
            <p:nvPr/>
          </p:nvSpPr>
          <p:spPr>
            <a:xfrm>
              <a:off x="2314273" y="3594796"/>
              <a:ext cx="916125" cy="236147"/>
            </a:xfrm>
            <a:custGeom>
              <a:rect l="l" t="t" r="r" b="b"/>
              <a:pathLst>
                <a:path w="148" h="38">
                  <a:moveTo>
                    <a:pt x="27" y="33"/>
                  </a:moveTo>
                  <a:cubicBezTo>
                    <a:pt x="21" y="33"/>
                    <a:pt x="17" y="29"/>
                    <a:pt x="17" y="23"/>
                  </a:cubicBezTo>
                  <a:cubicBezTo>
                    <a:pt x="17" y="15"/>
                    <a:pt x="17" y="15"/>
                    <a:pt x="17" y="15"/>
                  </a:cubicBezTo>
                  <a:cubicBezTo>
                    <a:pt x="17" y="9"/>
                    <a:pt x="21" y="5"/>
                    <a:pt x="27" y="5"/>
                  </a:cubicBezTo>
                  <a:cubicBezTo>
                    <a:pt x="52" y="5"/>
                    <a:pt x="52" y="5"/>
                    <a:pt x="52" y="5"/>
                  </a:cubicBezTo>
                  <a:cubicBezTo>
                    <a:pt x="58" y="5"/>
                    <a:pt x="62" y="9"/>
                    <a:pt x="62" y="15"/>
                  </a:cubicBezTo>
                  <a:cubicBezTo>
                    <a:pt x="62" y="23"/>
                    <a:pt x="62" y="23"/>
                    <a:pt x="62" y="23"/>
                  </a:cubicBezTo>
                  <a:cubicBezTo>
                    <a:pt x="62" y="29"/>
                    <a:pt x="58" y="33"/>
                    <a:pt x="52" y="33"/>
                  </a:cubicBezTo>
                  <a:cubicBezTo>
                    <a:pt x="27" y="33"/>
                    <a:pt x="27" y="33"/>
                    <a:pt x="27" y="33"/>
                  </a:cubicBezTo>
                  <a:moveTo>
                    <a:pt x="98" y="33"/>
                  </a:moveTo>
                  <a:cubicBezTo>
                    <a:pt x="93" y="33"/>
                    <a:pt x="88" y="29"/>
                    <a:pt x="88" y="23"/>
                  </a:cubicBezTo>
                  <a:cubicBezTo>
                    <a:pt x="88" y="15"/>
                    <a:pt x="88" y="15"/>
                    <a:pt x="88" y="15"/>
                  </a:cubicBezTo>
                  <a:cubicBezTo>
                    <a:pt x="88" y="9"/>
                    <a:pt x="93" y="5"/>
                    <a:pt x="98" y="5"/>
                  </a:cubicBezTo>
                  <a:cubicBezTo>
                    <a:pt x="124" y="5"/>
                    <a:pt x="124" y="5"/>
                    <a:pt x="124" y="5"/>
                  </a:cubicBezTo>
                  <a:cubicBezTo>
                    <a:pt x="129" y="5"/>
                    <a:pt x="134" y="9"/>
                    <a:pt x="134" y="15"/>
                  </a:cubicBezTo>
                  <a:cubicBezTo>
                    <a:pt x="134" y="23"/>
                    <a:pt x="134" y="23"/>
                    <a:pt x="134" y="23"/>
                  </a:cubicBezTo>
                  <a:cubicBezTo>
                    <a:pt x="134" y="29"/>
                    <a:pt x="129" y="33"/>
                    <a:pt x="124" y="33"/>
                  </a:cubicBezTo>
                  <a:cubicBezTo>
                    <a:pt x="98" y="33"/>
                    <a:pt x="98" y="33"/>
                    <a:pt x="98" y="33"/>
                  </a:cubicBezTo>
                  <a:moveTo>
                    <a:pt x="124" y="0"/>
                  </a:moveTo>
                  <a:cubicBezTo>
                    <a:pt x="98" y="0"/>
                    <a:pt x="98" y="0"/>
                    <a:pt x="98" y="0"/>
                  </a:cubicBezTo>
                  <a:cubicBezTo>
                    <a:pt x="90" y="0"/>
                    <a:pt x="84" y="6"/>
                    <a:pt x="83" y="14"/>
                  </a:cubicBezTo>
                  <a:cubicBezTo>
                    <a:pt x="83" y="14"/>
                    <a:pt x="83" y="14"/>
                    <a:pt x="83" y="14"/>
                  </a:cubicBezTo>
                  <a:cubicBezTo>
                    <a:pt x="69" y="14"/>
                    <a:pt x="69" y="14"/>
                    <a:pt x="69" y="14"/>
                  </a:cubicBezTo>
                  <a:cubicBezTo>
                    <a:pt x="68" y="14"/>
                    <a:pt x="68" y="14"/>
                    <a:pt x="67" y="14"/>
                  </a:cubicBezTo>
                  <a:cubicBezTo>
                    <a:pt x="67" y="6"/>
                    <a:pt x="60" y="0"/>
                    <a:pt x="52" y="0"/>
                  </a:cubicBezTo>
                  <a:cubicBezTo>
                    <a:pt x="27" y="0"/>
                    <a:pt x="27" y="0"/>
                    <a:pt x="27" y="0"/>
                  </a:cubicBezTo>
                  <a:cubicBezTo>
                    <a:pt x="21" y="0"/>
                    <a:pt x="15" y="4"/>
                    <a:pt x="13" y="9"/>
                  </a:cubicBezTo>
                  <a:cubicBezTo>
                    <a:pt x="4" y="7"/>
                    <a:pt x="4" y="7"/>
                    <a:pt x="4" y="7"/>
                  </a:cubicBezTo>
                  <a:cubicBezTo>
                    <a:pt x="4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cubicBezTo>
                    <a:pt x="3" y="7"/>
                    <a:pt x="3" y="7"/>
                    <a:pt x="3" y="7"/>
                  </a:cubicBezTo>
                  <a:cubicBezTo>
                    <a:pt x="3" y="9"/>
                    <a:pt x="1" y="11"/>
                    <a:pt x="0" y="12"/>
                  </a:cubicBezTo>
                  <a:cubicBezTo>
                    <a:pt x="0" y="13"/>
                    <a:pt x="1" y="14"/>
                    <a:pt x="2" y="14"/>
                  </a:cubicBezTo>
                  <a:cubicBezTo>
                    <a:pt x="12" y="17"/>
                    <a:pt x="12" y="17"/>
                    <a:pt x="12" y="17"/>
                  </a:cubicBezTo>
                  <a:cubicBezTo>
                    <a:pt x="12" y="23"/>
                    <a:pt x="12" y="23"/>
                    <a:pt x="12" y="23"/>
                  </a:cubicBezTo>
                  <a:cubicBezTo>
                    <a:pt x="12" y="31"/>
                    <a:pt x="19" y="38"/>
                    <a:pt x="27" y="38"/>
                  </a:cubicBezTo>
                  <a:cubicBezTo>
                    <a:pt x="52" y="38"/>
                    <a:pt x="52" y="38"/>
                    <a:pt x="52" y="38"/>
                  </a:cubicBezTo>
                  <a:cubicBezTo>
                    <a:pt x="61" y="38"/>
                    <a:pt x="67" y="31"/>
                    <a:pt x="67" y="23"/>
                  </a:cubicBezTo>
                  <a:cubicBezTo>
                    <a:pt x="67" y="21"/>
                    <a:pt x="67" y="21"/>
                    <a:pt x="67" y="21"/>
                  </a:cubicBezTo>
                  <a:cubicBezTo>
                    <a:pt x="68" y="21"/>
                    <a:pt x="68" y="21"/>
                    <a:pt x="69" y="21"/>
                  </a:cubicBezTo>
                  <a:cubicBezTo>
                    <a:pt x="83" y="21"/>
                    <a:pt x="83" y="21"/>
                    <a:pt x="83" y="21"/>
                  </a:cubicBezTo>
                  <a:cubicBezTo>
                    <a:pt x="83" y="21"/>
                    <a:pt x="83" y="21"/>
                    <a:pt x="83" y="21"/>
                  </a:cubicBezTo>
                  <a:cubicBezTo>
                    <a:pt x="83" y="23"/>
                    <a:pt x="83" y="23"/>
                    <a:pt x="83" y="23"/>
                  </a:cubicBezTo>
                  <a:cubicBezTo>
                    <a:pt x="83" y="31"/>
                    <a:pt x="90" y="38"/>
                    <a:pt x="98" y="38"/>
                  </a:cubicBezTo>
                  <a:cubicBezTo>
                    <a:pt x="124" y="38"/>
                    <a:pt x="124" y="38"/>
                    <a:pt x="124" y="38"/>
                  </a:cubicBezTo>
                  <a:cubicBezTo>
                    <a:pt x="132" y="38"/>
                    <a:pt x="139" y="31"/>
                    <a:pt x="139" y="23"/>
                  </a:cubicBezTo>
                  <a:cubicBezTo>
                    <a:pt x="139" y="17"/>
                    <a:pt x="139" y="17"/>
                    <a:pt x="139" y="17"/>
                  </a:cubicBezTo>
                  <a:cubicBezTo>
                    <a:pt x="139" y="17"/>
                    <a:pt x="139" y="17"/>
                    <a:pt x="139" y="17"/>
                  </a:cubicBezTo>
                  <a:cubicBezTo>
                    <a:pt x="148" y="14"/>
                    <a:pt x="148" y="14"/>
                    <a:pt x="148" y="14"/>
                  </a:cubicBezTo>
                  <a:cubicBezTo>
                    <a:pt x="146" y="12"/>
                    <a:pt x="143" y="10"/>
                    <a:pt x="144" y="7"/>
                  </a:cubicBezTo>
                  <a:cubicBezTo>
                    <a:pt x="144" y="7"/>
                    <a:pt x="144" y="7"/>
                    <a:pt x="144" y="7"/>
                  </a:cubicBezTo>
                  <a:cubicBezTo>
                    <a:pt x="138" y="9"/>
                    <a:pt x="138" y="9"/>
                    <a:pt x="138" y="9"/>
                  </a:cubicBezTo>
                  <a:cubicBezTo>
                    <a:pt x="135" y="4"/>
                    <a:pt x="130" y="0"/>
                    <a:pt x="124" y="0"/>
                  </a:cubicBezTo>
                </a:path>
              </a:pathLst>
            </a:custGeom>
            <a:solidFill>
              <a:srgbClr val="A3895E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Freeform 42"/>
            <p:cNvSpPr/>
            <p:nvPr/>
          </p:nvSpPr>
          <p:spPr>
            <a:xfrm>
              <a:off x="2290944" y="3576454"/>
              <a:ext cx="952609" cy="254489"/>
            </a:xfrm>
            <a:custGeom>
              <a:rect l="l" t="t" r="r" b="b"/>
              <a:pathLst>
                <a:path w="154" h="41">
                  <a:moveTo>
                    <a:pt x="153" y="9"/>
                  </a:moveTo>
                  <a:cubicBezTo>
                    <a:pt x="153" y="7"/>
                    <a:pt x="150" y="6"/>
                    <a:pt x="148" y="7"/>
                  </a:cubicBezTo>
                  <a:cubicBezTo>
                    <a:pt x="140" y="10"/>
                    <a:pt x="140" y="10"/>
                    <a:pt x="140" y="10"/>
                  </a:cubicBezTo>
                  <a:cubicBezTo>
                    <a:pt x="137" y="5"/>
                    <a:pt x="132" y="0"/>
                    <a:pt x="125" y="0"/>
                  </a:cubicBezTo>
                  <a:cubicBezTo>
                    <a:pt x="100" y="0"/>
                    <a:pt x="100" y="0"/>
                    <a:pt x="100" y="0"/>
                  </a:cubicBezTo>
                  <a:cubicBezTo>
                    <a:pt x="92" y="0"/>
                    <a:pt x="86" y="7"/>
                    <a:pt x="85" y="15"/>
                  </a:cubicBezTo>
                  <a:cubicBezTo>
                    <a:pt x="84" y="15"/>
                    <a:pt x="84" y="15"/>
                    <a:pt x="84" y="15"/>
                  </a:cubicBezTo>
                  <a:cubicBezTo>
                    <a:pt x="71" y="15"/>
                    <a:pt x="71" y="15"/>
                    <a:pt x="71" y="15"/>
                  </a:cubicBezTo>
                  <a:cubicBezTo>
                    <a:pt x="70" y="15"/>
                    <a:pt x="70" y="15"/>
                    <a:pt x="69" y="15"/>
                  </a:cubicBezTo>
                  <a:cubicBezTo>
                    <a:pt x="69" y="7"/>
                    <a:pt x="62" y="0"/>
                    <a:pt x="54" y="0"/>
                  </a:cubicBezTo>
                  <a:cubicBezTo>
                    <a:pt x="29" y="0"/>
                    <a:pt x="29" y="0"/>
                    <a:pt x="29" y="0"/>
                  </a:cubicBezTo>
                  <a:cubicBezTo>
                    <a:pt x="22" y="0"/>
                    <a:pt x="17" y="5"/>
                    <a:pt x="15" y="10"/>
                  </a:cubicBezTo>
                  <a:cubicBezTo>
                    <a:pt x="6" y="8"/>
                    <a:pt x="6" y="8"/>
                    <a:pt x="6" y="8"/>
                  </a:cubicBezTo>
                  <a:cubicBezTo>
                    <a:pt x="4" y="7"/>
                    <a:pt x="1" y="8"/>
                    <a:pt x="1" y="10"/>
                  </a:cubicBezTo>
                  <a:cubicBezTo>
                    <a:pt x="0" y="12"/>
                    <a:pt x="1" y="15"/>
                    <a:pt x="3" y="15"/>
                  </a:cubicBezTo>
                  <a:cubicBezTo>
                    <a:pt x="13" y="18"/>
                    <a:pt x="13" y="18"/>
                    <a:pt x="13" y="18"/>
                  </a:cubicBezTo>
                  <a:cubicBezTo>
                    <a:pt x="13" y="25"/>
                    <a:pt x="13" y="25"/>
                    <a:pt x="13" y="25"/>
                  </a:cubicBezTo>
                  <a:cubicBezTo>
                    <a:pt x="13" y="34"/>
                    <a:pt x="20" y="41"/>
                    <a:pt x="29" y="41"/>
                  </a:cubicBezTo>
                  <a:cubicBezTo>
                    <a:pt x="54" y="41"/>
                    <a:pt x="54" y="41"/>
                    <a:pt x="54" y="41"/>
                  </a:cubicBezTo>
                  <a:cubicBezTo>
                    <a:pt x="62" y="41"/>
                    <a:pt x="69" y="34"/>
                    <a:pt x="69" y="25"/>
                  </a:cubicBezTo>
                  <a:cubicBezTo>
                    <a:pt x="69" y="23"/>
                    <a:pt x="69" y="23"/>
                    <a:pt x="69" y="23"/>
                  </a:cubicBezTo>
                  <a:cubicBezTo>
                    <a:pt x="70" y="23"/>
                    <a:pt x="70" y="23"/>
                    <a:pt x="71" y="23"/>
                  </a:cubicBezTo>
                  <a:cubicBezTo>
                    <a:pt x="84" y="23"/>
                    <a:pt x="84" y="23"/>
                    <a:pt x="84" y="23"/>
                  </a:cubicBezTo>
                  <a:cubicBezTo>
                    <a:pt x="85" y="23"/>
                    <a:pt x="85" y="23"/>
                    <a:pt x="85" y="23"/>
                  </a:cubicBezTo>
                  <a:cubicBezTo>
                    <a:pt x="85" y="25"/>
                    <a:pt x="85" y="25"/>
                    <a:pt x="85" y="25"/>
                  </a:cubicBezTo>
                  <a:cubicBezTo>
                    <a:pt x="85" y="34"/>
                    <a:pt x="92" y="41"/>
                    <a:pt x="100" y="41"/>
                  </a:cubicBezTo>
                  <a:cubicBezTo>
                    <a:pt x="125" y="41"/>
                    <a:pt x="125" y="41"/>
                    <a:pt x="125" y="41"/>
                  </a:cubicBezTo>
                  <a:cubicBezTo>
                    <a:pt x="134" y="41"/>
                    <a:pt x="141" y="34"/>
                    <a:pt x="141" y="25"/>
                  </a:cubicBezTo>
                  <a:cubicBezTo>
                    <a:pt x="141" y="18"/>
                    <a:pt x="141" y="18"/>
                    <a:pt x="141" y="18"/>
                  </a:cubicBezTo>
                  <a:cubicBezTo>
                    <a:pt x="141" y="18"/>
                    <a:pt x="141" y="18"/>
                    <a:pt x="141" y="18"/>
                  </a:cubicBezTo>
                  <a:cubicBezTo>
                    <a:pt x="151" y="14"/>
                    <a:pt x="151" y="14"/>
                    <a:pt x="151" y="14"/>
                  </a:cubicBezTo>
                  <a:cubicBezTo>
                    <a:pt x="153" y="13"/>
                    <a:pt x="154" y="11"/>
                    <a:pt x="153" y="9"/>
                  </a:cubicBezTo>
                  <a:close/>
                  <a:moveTo>
                    <a:pt x="64" y="25"/>
                  </a:moveTo>
                  <a:cubicBezTo>
                    <a:pt x="64" y="31"/>
                    <a:pt x="59" y="35"/>
                    <a:pt x="54" y="35"/>
                  </a:cubicBezTo>
                  <a:cubicBezTo>
                    <a:pt x="29" y="35"/>
                    <a:pt x="29" y="35"/>
                    <a:pt x="29" y="35"/>
                  </a:cubicBezTo>
                  <a:cubicBezTo>
                    <a:pt x="23" y="35"/>
                    <a:pt x="19" y="31"/>
                    <a:pt x="19" y="25"/>
                  </a:cubicBezTo>
                  <a:cubicBezTo>
                    <a:pt x="19" y="16"/>
                    <a:pt x="19" y="16"/>
                    <a:pt x="19" y="16"/>
                  </a:cubicBezTo>
                  <a:cubicBezTo>
                    <a:pt x="19" y="10"/>
                    <a:pt x="23" y="6"/>
                    <a:pt x="29" y="6"/>
                  </a:cubicBezTo>
                  <a:cubicBezTo>
                    <a:pt x="54" y="6"/>
                    <a:pt x="54" y="6"/>
                    <a:pt x="54" y="6"/>
                  </a:cubicBezTo>
                  <a:cubicBezTo>
                    <a:pt x="59" y="6"/>
                    <a:pt x="64" y="10"/>
                    <a:pt x="64" y="16"/>
                  </a:cubicBezTo>
                  <a:lnTo>
                    <a:pt x="64" y="25"/>
                  </a:lnTo>
                  <a:close/>
                  <a:moveTo>
                    <a:pt x="135" y="25"/>
                  </a:moveTo>
                  <a:cubicBezTo>
                    <a:pt x="135" y="31"/>
                    <a:pt x="131" y="35"/>
                    <a:pt x="125" y="35"/>
                  </a:cubicBezTo>
                  <a:cubicBezTo>
                    <a:pt x="100" y="35"/>
                    <a:pt x="100" y="35"/>
                    <a:pt x="100" y="35"/>
                  </a:cubicBezTo>
                  <a:cubicBezTo>
                    <a:pt x="95" y="35"/>
                    <a:pt x="90" y="31"/>
                    <a:pt x="90" y="25"/>
                  </a:cubicBezTo>
                  <a:cubicBezTo>
                    <a:pt x="90" y="16"/>
                    <a:pt x="90" y="16"/>
                    <a:pt x="90" y="16"/>
                  </a:cubicBezTo>
                  <a:cubicBezTo>
                    <a:pt x="90" y="10"/>
                    <a:pt x="95" y="6"/>
                    <a:pt x="100" y="6"/>
                  </a:cubicBezTo>
                  <a:cubicBezTo>
                    <a:pt x="125" y="6"/>
                    <a:pt x="125" y="6"/>
                    <a:pt x="125" y="6"/>
                  </a:cubicBezTo>
                  <a:cubicBezTo>
                    <a:pt x="131" y="6"/>
                    <a:pt x="135" y="10"/>
                    <a:pt x="135" y="16"/>
                  </a:cubicBezTo>
                  <a:lnTo>
                    <a:pt x="135" y="25"/>
                  </a:lnTo>
                  <a:close/>
                </a:path>
              </a:pathLst>
            </a:custGeom>
            <a:solidFill>
              <a:srgbClr val="3B3633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pic>
          <p:nvPicPr>
            <p:cNvPr id="43" name="Picture 43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3230398" y="5158235"/>
              <a:ext cx="464640" cy="430144"/>
            </a:xfrm>
            <a:prstGeom prst="rect">
              <a:avLst/>
            </a:prstGeom>
          </p:spPr>
        </p:pic>
        <p:sp>
          <p:nvSpPr>
            <p:cNvPr id="44" name="Freeform 44"/>
            <p:cNvSpPr/>
            <p:nvPr/>
          </p:nvSpPr>
          <p:spPr>
            <a:xfrm>
              <a:off x="3280037" y="5032313"/>
              <a:ext cx="378518" cy="162605"/>
            </a:xfrm>
            <a:custGeom>
              <a:rect l="l" t="t" r="r" b="b"/>
              <a:pathLst>
                <a:path w="145" h="62">
                  <a:moveTo>
                    <a:pt x="145" y="62"/>
                  </a:moveTo>
                  <a:lnTo>
                    <a:pt x="60" y="0"/>
                  </a:lnTo>
                  <a:lnTo>
                    <a:pt x="0" y="62"/>
                  </a:lnTo>
                  <a:lnTo>
                    <a:pt x="145" y="62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Freeform 45"/>
            <p:cNvSpPr/>
            <p:nvPr/>
          </p:nvSpPr>
          <p:spPr>
            <a:xfrm>
              <a:off x="3280037" y="5032313"/>
              <a:ext cx="378518" cy="162605"/>
            </a:xfrm>
            <a:custGeom>
              <a:rect l="l" t="t" r="r" b="b"/>
              <a:pathLst>
                <a:path w="145" h="62">
                  <a:moveTo>
                    <a:pt x="145" y="62"/>
                  </a:moveTo>
                  <a:lnTo>
                    <a:pt x="60" y="0"/>
                  </a:lnTo>
                  <a:lnTo>
                    <a:pt x="0" y="62"/>
                  </a:lnTo>
                  <a:lnTo>
                    <a:pt x="145" y="62"/>
                  </a:lnTo>
                </a:path>
              </a:pathLst>
            </a:cu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pic>
          <p:nvPicPr>
            <p:cNvPr id="46" name="Picture 46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259164" y="5087337"/>
              <a:ext cx="425350" cy="131212"/>
            </a:xfrm>
            <a:prstGeom prst="rect">
              <a:avLst/>
            </a:prstGeom>
          </p:spPr>
        </p:pic>
        <p:sp>
          <p:nvSpPr>
            <p:cNvPr id="47" name="AutoShape 47"/>
            <p:cNvSpPr/>
            <p:nvPr/>
          </p:nvSpPr>
          <p:spPr>
            <a:xfrm>
              <a:off x="3256533" y="5194917"/>
              <a:ext cx="415001" cy="49910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8" name="Freeform 48"/>
            <p:cNvSpPr/>
            <p:nvPr/>
          </p:nvSpPr>
          <p:spPr>
            <a:xfrm>
              <a:off x="2184300" y="5567568"/>
              <a:ext cx="2528773" cy="1281614"/>
            </a:xfrm>
            <a:custGeom>
              <a:rect l="l" t="t" r="r" b="b"/>
              <a:pathLst>
                <a:path w="408" h="206">
                  <a:moveTo>
                    <a:pt x="407" y="183"/>
                  </a:moveTo>
                  <a:cubicBezTo>
                    <a:pt x="376" y="183"/>
                    <a:pt x="376" y="183"/>
                    <a:pt x="376" y="183"/>
                  </a:cubicBezTo>
                  <a:cubicBezTo>
                    <a:pt x="376" y="20"/>
                    <a:pt x="376" y="20"/>
                    <a:pt x="376" y="20"/>
                  </a:cubicBezTo>
                  <a:cubicBezTo>
                    <a:pt x="376" y="9"/>
                    <a:pt x="366" y="0"/>
                    <a:pt x="353" y="0"/>
                  </a:cubicBezTo>
                  <a:cubicBezTo>
                    <a:pt x="53" y="0"/>
                    <a:pt x="53" y="0"/>
                    <a:pt x="53" y="0"/>
                  </a:cubicBezTo>
                  <a:cubicBezTo>
                    <a:pt x="41" y="0"/>
                    <a:pt x="30" y="9"/>
                    <a:pt x="30" y="20"/>
                  </a:cubicBezTo>
                  <a:cubicBezTo>
                    <a:pt x="30" y="183"/>
                    <a:pt x="30" y="183"/>
                    <a:pt x="30" y="183"/>
                  </a:cubicBezTo>
                  <a:cubicBezTo>
                    <a:pt x="1" y="183"/>
                    <a:pt x="1" y="183"/>
                    <a:pt x="1" y="183"/>
                  </a:cubicBezTo>
                  <a:cubicBezTo>
                    <a:pt x="0" y="205"/>
                    <a:pt x="18" y="206"/>
                    <a:pt x="18" y="206"/>
                  </a:cubicBezTo>
                  <a:cubicBezTo>
                    <a:pt x="389" y="206"/>
                    <a:pt x="389" y="206"/>
                    <a:pt x="389" y="206"/>
                  </a:cubicBezTo>
                  <a:cubicBezTo>
                    <a:pt x="389" y="206"/>
                    <a:pt x="408" y="205"/>
                    <a:pt x="407" y="183"/>
                  </a:cubicBezTo>
                  <a:close/>
                </a:path>
              </a:pathLst>
            </a:custGeom>
            <a:solidFill>
              <a:srgbClr val="C1C0C0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9" name="Freeform 49"/>
            <p:cNvSpPr/>
            <p:nvPr/>
          </p:nvSpPr>
          <p:spPr>
            <a:xfrm>
              <a:off x="2580533" y="6278302"/>
              <a:ext cx="600226" cy="579698"/>
            </a:xfrm>
            <a:custGeom>
              <a:rect l="l" t="t" r="r" b="b"/>
              <a:pathLst>
                <a:path w="97" h="93">
                  <a:moveTo>
                    <a:pt x="78" y="12"/>
                  </a:moveTo>
                  <a:cubicBezTo>
                    <a:pt x="76" y="12"/>
                    <a:pt x="74" y="12"/>
                    <a:pt x="73" y="11"/>
                  </a:cubicBezTo>
                  <a:cubicBezTo>
                    <a:pt x="73" y="7"/>
                    <a:pt x="73" y="7"/>
                    <a:pt x="73" y="7"/>
                  </a:cubicBezTo>
                  <a:cubicBezTo>
                    <a:pt x="73" y="3"/>
                    <a:pt x="70" y="0"/>
                    <a:pt x="66" y="0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4" y="0"/>
                    <a:pt x="0" y="3"/>
                    <a:pt x="0" y="7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90"/>
                    <a:pt x="4" y="93"/>
                    <a:pt x="7" y="93"/>
                  </a:cubicBezTo>
                  <a:cubicBezTo>
                    <a:pt x="66" y="93"/>
                    <a:pt x="66" y="93"/>
                    <a:pt x="66" y="93"/>
                  </a:cubicBezTo>
                  <a:cubicBezTo>
                    <a:pt x="70" y="93"/>
                    <a:pt x="73" y="90"/>
                    <a:pt x="73" y="85"/>
                  </a:cubicBezTo>
                  <a:cubicBezTo>
                    <a:pt x="73" y="75"/>
                    <a:pt x="73" y="75"/>
                    <a:pt x="73" y="75"/>
                  </a:cubicBezTo>
                  <a:cubicBezTo>
                    <a:pt x="74" y="73"/>
                    <a:pt x="76" y="73"/>
                    <a:pt x="78" y="73"/>
                  </a:cubicBezTo>
                  <a:cubicBezTo>
                    <a:pt x="89" y="73"/>
                    <a:pt x="97" y="62"/>
                    <a:pt x="97" y="50"/>
                  </a:cubicBezTo>
                  <a:cubicBezTo>
                    <a:pt x="97" y="36"/>
                    <a:pt x="97" y="36"/>
                    <a:pt x="97" y="36"/>
                  </a:cubicBezTo>
                  <a:cubicBezTo>
                    <a:pt x="97" y="23"/>
                    <a:pt x="89" y="12"/>
                    <a:pt x="78" y="12"/>
                  </a:cubicBezTo>
                  <a:close/>
                  <a:moveTo>
                    <a:pt x="88" y="45"/>
                  </a:moveTo>
                  <a:cubicBezTo>
                    <a:pt x="88" y="53"/>
                    <a:pt x="84" y="56"/>
                    <a:pt x="78" y="56"/>
                  </a:cubicBezTo>
                  <a:cubicBezTo>
                    <a:pt x="73" y="56"/>
                    <a:pt x="71" y="53"/>
                    <a:pt x="71" y="45"/>
                  </a:cubicBezTo>
                  <a:cubicBezTo>
                    <a:pt x="72" y="37"/>
                    <a:pt x="72" y="37"/>
                    <a:pt x="72" y="37"/>
                  </a:cubicBezTo>
                  <a:cubicBezTo>
                    <a:pt x="72" y="30"/>
                    <a:pt x="74" y="26"/>
                    <a:pt x="79" y="26"/>
                  </a:cubicBezTo>
                  <a:cubicBezTo>
                    <a:pt x="84" y="26"/>
                    <a:pt x="88" y="30"/>
                    <a:pt x="88" y="37"/>
                  </a:cubicBezTo>
                  <a:lnTo>
                    <a:pt x="88" y="45"/>
                  </a:lnTo>
                  <a:close/>
                </a:path>
              </a:pathLst>
            </a:custGeom>
            <a:solidFill>
              <a:srgbClr val="FFFEFE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0" name="Freeform 50"/>
            <p:cNvSpPr/>
            <p:nvPr/>
          </p:nvSpPr>
          <p:spPr>
            <a:xfrm>
              <a:off x="2544050" y="5703719"/>
              <a:ext cx="446398" cy="516737"/>
            </a:xfrm>
            <a:custGeom>
              <a:rect l="l" t="t" r="r" b="b"/>
              <a:pathLst>
                <a:path w="72" h="83">
                  <a:moveTo>
                    <a:pt x="46" y="83"/>
                  </a:moveTo>
                  <a:cubicBezTo>
                    <a:pt x="46" y="83"/>
                    <a:pt x="0" y="54"/>
                    <a:pt x="27" y="34"/>
                  </a:cubicBezTo>
                  <a:cubicBezTo>
                    <a:pt x="45" y="21"/>
                    <a:pt x="49" y="19"/>
                    <a:pt x="45" y="1"/>
                  </a:cubicBezTo>
                  <a:cubicBezTo>
                    <a:pt x="45" y="0"/>
                    <a:pt x="72" y="25"/>
                    <a:pt x="47" y="41"/>
                  </a:cubicBezTo>
                  <a:cubicBezTo>
                    <a:pt x="22" y="58"/>
                    <a:pt x="43" y="78"/>
                    <a:pt x="46" y="83"/>
                  </a:cubicBezTo>
                  <a:close/>
                </a:path>
              </a:pathLst>
            </a:custGeom>
            <a:solidFill>
              <a:srgbClr val="FFFEFE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1" name="Freeform 51"/>
            <p:cNvSpPr/>
            <p:nvPr/>
          </p:nvSpPr>
          <p:spPr>
            <a:xfrm>
              <a:off x="2724188" y="5861209"/>
              <a:ext cx="266260" cy="354133"/>
            </a:xfrm>
            <a:custGeom>
              <a:rect l="l" t="t" r="r" b="b"/>
              <a:pathLst>
                <a:path w="43" h="57">
                  <a:moveTo>
                    <a:pt x="21" y="57"/>
                  </a:moveTo>
                  <a:cubicBezTo>
                    <a:pt x="21" y="57"/>
                    <a:pt x="0" y="40"/>
                    <a:pt x="16" y="26"/>
                  </a:cubicBezTo>
                  <a:cubicBezTo>
                    <a:pt x="27" y="17"/>
                    <a:pt x="34" y="13"/>
                    <a:pt x="32" y="0"/>
                  </a:cubicBezTo>
                  <a:cubicBezTo>
                    <a:pt x="32" y="0"/>
                    <a:pt x="43" y="20"/>
                    <a:pt x="28" y="31"/>
                  </a:cubicBezTo>
                  <a:cubicBezTo>
                    <a:pt x="13" y="42"/>
                    <a:pt x="20" y="54"/>
                    <a:pt x="21" y="57"/>
                  </a:cubicBez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2" name="Freeform 52"/>
            <p:cNvSpPr/>
            <p:nvPr/>
          </p:nvSpPr>
          <p:spPr>
            <a:xfrm>
              <a:off x="897199" y="5580443"/>
              <a:ext cx="1051887" cy="1269621"/>
            </a:xfrm>
            <a:custGeom>
              <a:rect l="l" t="t" r="r" b="b"/>
              <a:pathLst>
                <a:path w="170" h="204">
                  <a:moveTo>
                    <a:pt x="170" y="184"/>
                  </a:moveTo>
                  <a:cubicBezTo>
                    <a:pt x="170" y="195"/>
                    <a:pt x="160" y="204"/>
                    <a:pt x="149" y="204"/>
                  </a:cubicBezTo>
                  <a:cubicBezTo>
                    <a:pt x="21" y="204"/>
                    <a:pt x="21" y="204"/>
                    <a:pt x="21" y="204"/>
                  </a:cubicBezTo>
                  <a:cubicBezTo>
                    <a:pt x="10" y="204"/>
                    <a:pt x="0" y="195"/>
                    <a:pt x="0" y="184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0" y="9"/>
                    <a:pt x="10" y="0"/>
                    <a:pt x="21" y="0"/>
                  </a:cubicBezTo>
                  <a:cubicBezTo>
                    <a:pt x="149" y="0"/>
                    <a:pt x="149" y="0"/>
                    <a:pt x="149" y="0"/>
                  </a:cubicBezTo>
                  <a:cubicBezTo>
                    <a:pt x="160" y="0"/>
                    <a:pt x="170" y="9"/>
                    <a:pt x="170" y="20"/>
                  </a:cubicBezTo>
                  <a:lnTo>
                    <a:pt x="170" y="184"/>
                  </a:lnTo>
                  <a:close/>
                </a:path>
              </a:pathLst>
            </a:custGeom>
            <a:solidFill>
              <a:srgbClr val="3B3633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3" name="Freeform 53"/>
            <p:cNvSpPr/>
            <p:nvPr/>
          </p:nvSpPr>
          <p:spPr>
            <a:xfrm>
              <a:off x="902286" y="5543759"/>
              <a:ext cx="1028383" cy="1274912"/>
            </a:xfrm>
            <a:custGeom>
              <a:rect l="l" t="t" r="r" b="b"/>
              <a:pathLst>
                <a:path w="166" h="205">
                  <a:moveTo>
                    <a:pt x="166" y="184"/>
                  </a:moveTo>
                  <a:cubicBezTo>
                    <a:pt x="166" y="196"/>
                    <a:pt x="157" y="205"/>
                    <a:pt x="145" y="205"/>
                  </a:cubicBezTo>
                  <a:cubicBezTo>
                    <a:pt x="21" y="205"/>
                    <a:pt x="21" y="205"/>
                    <a:pt x="21" y="205"/>
                  </a:cubicBezTo>
                  <a:cubicBezTo>
                    <a:pt x="9" y="205"/>
                    <a:pt x="0" y="196"/>
                    <a:pt x="0" y="184"/>
                  </a:cubicBezTo>
                  <a:cubicBezTo>
                    <a:pt x="0" y="21"/>
                    <a:pt x="0" y="21"/>
                    <a:pt x="0" y="21"/>
                  </a:cubicBezTo>
                  <a:cubicBezTo>
                    <a:pt x="0" y="10"/>
                    <a:pt x="9" y="0"/>
                    <a:pt x="21" y="0"/>
                  </a:cubicBezTo>
                  <a:cubicBezTo>
                    <a:pt x="145" y="0"/>
                    <a:pt x="145" y="0"/>
                    <a:pt x="145" y="0"/>
                  </a:cubicBezTo>
                  <a:cubicBezTo>
                    <a:pt x="157" y="0"/>
                    <a:pt x="166" y="10"/>
                    <a:pt x="166" y="21"/>
                  </a:cubicBezTo>
                  <a:lnTo>
                    <a:pt x="166" y="184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4" name="Freeform 54"/>
            <p:cNvSpPr/>
            <p:nvPr/>
          </p:nvSpPr>
          <p:spPr>
            <a:xfrm>
              <a:off x="1539171" y="5685377"/>
              <a:ext cx="224515" cy="94353"/>
            </a:xfrm>
            <a:custGeom>
              <a:rect l="l" t="t" r="r" b="b"/>
              <a:pathLst>
                <a:path w="36" h="15">
                  <a:moveTo>
                    <a:pt x="1" y="6"/>
                  </a:moveTo>
                  <a:cubicBezTo>
                    <a:pt x="1" y="3"/>
                    <a:pt x="3" y="0"/>
                    <a:pt x="7" y="0"/>
                  </a:cubicBezTo>
                  <a:cubicBezTo>
                    <a:pt x="29" y="0"/>
                    <a:pt x="29" y="0"/>
                    <a:pt x="29" y="0"/>
                  </a:cubicBezTo>
                  <a:cubicBezTo>
                    <a:pt x="33" y="0"/>
                    <a:pt x="35" y="3"/>
                    <a:pt x="36" y="6"/>
                  </a:cubicBezTo>
                  <a:cubicBezTo>
                    <a:pt x="36" y="15"/>
                    <a:pt x="36" y="15"/>
                    <a:pt x="36" y="15"/>
                  </a:cubicBezTo>
                  <a:cubicBezTo>
                    <a:pt x="0" y="15"/>
                    <a:pt x="0" y="15"/>
                    <a:pt x="0" y="15"/>
                  </a:cubicBezTo>
                  <a:lnTo>
                    <a:pt x="1" y="6"/>
                  </a:lnTo>
                  <a:close/>
                </a:path>
              </a:pathLst>
            </a:custGeom>
            <a:solidFill>
              <a:srgbClr val="FFA52B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5" name="Freeform 55"/>
            <p:cNvSpPr/>
            <p:nvPr/>
          </p:nvSpPr>
          <p:spPr>
            <a:xfrm>
              <a:off x="1539171" y="6401578"/>
              <a:ext cx="224515" cy="180946"/>
            </a:xfrm>
            <a:custGeom>
              <a:rect l="l" t="t" r="r" b="b"/>
              <a:pathLst>
                <a:path w="36" h="28">
                  <a:moveTo>
                    <a:pt x="36" y="0"/>
                  </a:moveTo>
                  <a:cubicBezTo>
                    <a:pt x="24" y="29"/>
                    <a:pt x="24" y="29"/>
                    <a:pt x="24" y="29"/>
                  </a:cubicBezTo>
                  <a:cubicBezTo>
                    <a:pt x="12" y="29"/>
                    <a:pt x="12" y="29"/>
                    <a:pt x="12" y="29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3"/>
                    <a:pt x="36" y="0"/>
                    <a:pt x="36" y="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6" name="Freeform 56"/>
            <p:cNvSpPr/>
            <p:nvPr/>
          </p:nvSpPr>
          <p:spPr>
            <a:xfrm>
              <a:off x="1539171" y="5779907"/>
              <a:ext cx="224515" cy="689924"/>
            </a:xfrm>
            <a:custGeom>
              <a:rect l="l" t="t" r="r" b="b"/>
              <a:pathLst>
                <a:path w="36" h="110">
                  <a:moveTo>
                    <a:pt x="0" y="94"/>
                  </a:moveTo>
                  <a:cubicBezTo>
                    <a:pt x="0" y="4"/>
                    <a:pt x="0" y="4"/>
                    <a:pt x="0" y="4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30" y="0"/>
                    <a:pt x="30" y="0"/>
                    <a:pt x="30" y="0"/>
                  </a:cubicBezTo>
                  <a:cubicBezTo>
                    <a:pt x="36" y="0"/>
                    <a:pt x="36" y="0"/>
                    <a:pt x="36" y="0"/>
                  </a:cubicBezTo>
                  <a:cubicBezTo>
                    <a:pt x="36" y="0"/>
                    <a:pt x="36" y="0"/>
                    <a:pt x="36" y="0"/>
                  </a:cubicBezTo>
                  <a:cubicBezTo>
                    <a:pt x="36" y="91"/>
                    <a:pt x="36" y="91"/>
                    <a:pt x="36" y="91"/>
                  </a:cubicBezTo>
                  <a:cubicBezTo>
                    <a:pt x="36" y="96"/>
                    <a:pt x="36" y="96"/>
                    <a:pt x="36" y="96"/>
                  </a:cubicBezTo>
                  <a:cubicBezTo>
                    <a:pt x="36" y="99"/>
                    <a:pt x="36" y="99"/>
                    <a:pt x="36" y="99"/>
                  </a:cubicBezTo>
                  <a:cubicBezTo>
                    <a:pt x="36" y="100"/>
                    <a:pt x="36" y="100"/>
                    <a:pt x="36" y="100"/>
                  </a:cubicBezTo>
                  <a:cubicBezTo>
                    <a:pt x="36" y="100"/>
                    <a:pt x="35" y="102"/>
                    <a:pt x="33" y="107"/>
                  </a:cubicBezTo>
                  <a:cubicBezTo>
                    <a:pt x="31" y="111"/>
                    <a:pt x="30" y="101"/>
                    <a:pt x="30" y="101"/>
                  </a:cubicBezTo>
                  <a:cubicBezTo>
                    <a:pt x="30" y="101"/>
                    <a:pt x="25" y="108"/>
                    <a:pt x="22" y="108"/>
                  </a:cubicBezTo>
                  <a:cubicBezTo>
                    <a:pt x="19" y="108"/>
                    <a:pt x="14" y="102"/>
                    <a:pt x="14" y="102"/>
                  </a:cubicBezTo>
                  <a:cubicBezTo>
                    <a:pt x="14" y="102"/>
                    <a:pt x="9" y="111"/>
                    <a:pt x="6" y="110"/>
                  </a:cubicBezTo>
                  <a:cubicBezTo>
                    <a:pt x="3" y="108"/>
                    <a:pt x="0" y="104"/>
                    <a:pt x="0" y="104"/>
                  </a:cubicBezTo>
                  <a:cubicBezTo>
                    <a:pt x="0" y="103"/>
                    <a:pt x="0" y="103"/>
                    <a:pt x="0" y="103"/>
                  </a:cubicBezTo>
                  <a:cubicBezTo>
                    <a:pt x="0" y="99"/>
                    <a:pt x="0" y="99"/>
                    <a:pt x="0" y="99"/>
                  </a:cubicBezTo>
                  <a:lnTo>
                    <a:pt x="0" y="94"/>
                  </a:lnTo>
                  <a:close/>
                </a:path>
              </a:pathLst>
            </a:cu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7" name="Freeform 57"/>
            <p:cNvSpPr/>
            <p:nvPr/>
          </p:nvSpPr>
          <p:spPr>
            <a:xfrm>
              <a:off x="1614945" y="6577233"/>
              <a:ext cx="73143" cy="91884"/>
            </a:xfrm>
            <a:custGeom>
              <a:rect l="l" t="t" r="r" b="b"/>
              <a:pathLst>
                <a:path w="12" h="15">
                  <a:moveTo>
                    <a:pt x="12" y="0"/>
                  </a:moveTo>
                  <a:cubicBezTo>
                    <a:pt x="6" y="14"/>
                    <a:pt x="6" y="14"/>
                    <a:pt x="6" y="14"/>
                  </a:cubicBezTo>
                  <a:cubicBezTo>
                    <a:pt x="6" y="15"/>
                    <a:pt x="6" y="15"/>
                    <a:pt x="6" y="15"/>
                  </a:cubicBezTo>
                  <a:cubicBezTo>
                    <a:pt x="6" y="14"/>
                    <a:pt x="6" y="14"/>
                    <a:pt x="6" y="14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4" y="0"/>
                    <a:pt x="8" y="0"/>
                    <a:pt x="12" y="0"/>
                  </a:cubicBezTo>
                  <a:close/>
                </a:path>
              </a:pathLst>
            </a:custGeom>
            <a:solidFill>
              <a:srgbClr val="3B3633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8" name="Freeform 58"/>
            <p:cNvSpPr/>
            <p:nvPr/>
          </p:nvSpPr>
          <p:spPr>
            <a:xfrm>
              <a:off x="876326" y="5979194"/>
              <a:ext cx="1067497" cy="81302"/>
            </a:xfrm>
            <a:custGeom>
              <a:rect l="l" t="t" r="r" b="b"/>
              <a:pathLst>
                <a:path w="172" h="13">
                  <a:moveTo>
                    <a:pt x="172" y="6"/>
                  </a:moveTo>
                  <a:cubicBezTo>
                    <a:pt x="172" y="9"/>
                    <a:pt x="170" y="12"/>
                    <a:pt x="167" y="12"/>
                  </a:cubicBezTo>
                  <a:cubicBezTo>
                    <a:pt x="4" y="13"/>
                    <a:pt x="4" y="13"/>
                    <a:pt x="4" y="13"/>
                  </a:cubicBezTo>
                  <a:cubicBezTo>
                    <a:pt x="2" y="13"/>
                    <a:pt x="0" y="11"/>
                    <a:pt x="0" y="7"/>
                  </a:cubicBezTo>
                  <a:cubicBezTo>
                    <a:pt x="0" y="4"/>
                    <a:pt x="2" y="1"/>
                    <a:pt x="4" y="1"/>
                  </a:cubicBezTo>
                  <a:cubicBezTo>
                    <a:pt x="167" y="0"/>
                    <a:pt x="167" y="0"/>
                    <a:pt x="167" y="0"/>
                  </a:cubicBezTo>
                  <a:cubicBezTo>
                    <a:pt x="170" y="0"/>
                    <a:pt x="172" y="2"/>
                    <a:pt x="172" y="6"/>
                  </a:cubicBezTo>
                  <a:close/>
                </a:path>
              </a:pathLst>
            </a:custGeom>
            <a:solidFill>
              <a:srgbClr val="3B3633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9" name="Freeform 59"/>
            <p:cNvSpPr/>
            <p:nvPr/>
          </p:nvSpPr>
          <p:spPr>
            <a:xfrm>
              <a:off x="865802" y="5960852"/>
              <a:ext cx="1101350" cy="55025"/>
            </a:xfrm>
            <a:custGeom>
              <a:rect l="l" t="t" r="r" b="b"/>
              <a:pathLst>
                <a:path w="178" h="9">
                  <a:moveTo>
                    <a:pt x="178" y="5"/>
                  </a:moveTo>
                  <a:cubicBezTo>
                    <a:pt x="178" y="7"/>
                    <a:pt x="176" y="9"/>
                    <a:pt x="173" y="9"/>
                  </a:cubicBezTo>
                  <a:cubicBezTo>
                    <a:pt x="5" y="9"/>
                    <a:pt x="5" y="9"/>
                    <a:pt x="5" y="9"/>
                  </a:cubicBezTo>
                  <a:cubicBezTo>
                    <a:pt x="2" y="9"/>
                    <a:pt x="0" y="7"/>
                    <a:pt x="0" y="5"/>
                  </a:cubicBezTo>
                  <a:cubicBezTo>
                    <a:pt x="0" y="2"/>
                    <a:pt x="2" y="0"/>
                    <a:pt x="5" y="0"/>
                  </a:cubicBezTo>
                  <a:cubicBezTo>
                    <a:pt x="173" y="0"/>
                    <a:pt x="173" y="0"/>
                    <a:pt x="173" y="0"/>
                  </a:cubicBezTo>
                  <a:cubicBezTo>
                    <a:pt x="176" y="0"/>
                    <a:pt x="178" y="2"/>
                    <a:pt x="178" y="5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0" name="Group 6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61" name="AutoShape 6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2" name="AutoShape 6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3" name="AutoShape 6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4" name="AutoShape 6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5" name="AutoShape 6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6" name="AutoShape 6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7" name="AutoShape 6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8" name="AutoShape 6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9" name="AutoShape 6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0" name="AutoShape 7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1" name="AutoShape 7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2" name="AutoShape 7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3" name="AutoShape 7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4" name="AutoShape 7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5" name="AutoShape 7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6" name="AutoShape 7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7" name="AutoShape 7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8" name="AutoShape 7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9" name="AutoShape 7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0" name="AutoShape 8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1" name="TextBox 8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预定时间标准的实施与优化</a:t>
              </a:r>
            </a:p>
          </p:txBody>
        </p:sp>
      </p:grpSp>
      <p:sp>
        <p:nvSpPr>
          <p:cNvPr id="82" name="TextBox 82"/>
          <p:cNvSpPr txBox="1"/>
          <p:nvPr/>
        </p:nvSpPr>
        <p:spPr>
          <a:xfrm>
            <a:off x="4959831" y="1714627"/>
            <a:ext cx="6500165" cy="396034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77000"/>
              </a:lnSpc>
              <a:buFont typeface="Arial"/>
              <a:buChar char="•"/>
            </a:pPr>
            <a:r>
              <a:rPr lang="en-US" sz="1425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总结词：实施预定时间标准可以提升生产效率、优化生产流程、提高生产计划的准确性。同时，也需要不断对标准进行评估和优化，以适应生产环境的变化和技术的进步。</a:t>
            </a:r>
          </a:p>
          <a:p>
            <a:pPr marL="203200" lvl="0" indent="-203200">
              <a:lnSpc>
                <a:spcPct val="77000"/>
              </a:lnSpc>
              <a:buFont typeface="Arial"/>
              <a:buChar char="•"/>
            </a:pPr>
            <a:r>
              <a:rPr lang="en-US" sz="9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详细描述：实施预定时间标准是工业工程中一项重要的实践，它可以为企业带来许多益处。首先，实施预定时间标准可以提升生产效率，通过标准化作业过程，降低浪费和冗余，提高生产效益。其次，实施预定时间标准可以优化生产流程，通过对作业过程进行全面分析和改进，消除瓶颈和浪费，提高生产线的平衡性和连续性。此外，实施预定时间标准还可以提高生产计划的准确性，为企业的生产计划提供更加可靠的时间依据，避免生产计划的不合理和延误。然而，实施预定时间标准并不是一劳永逸的过程，需要不断地对标准进行评估和优化。随着生产环境的变化和技术进步，原有的标准可能已经不再适用。因此，需要定期对作业过程进行重新观测和分析，调整和完善预定时间标准，以保持其科学性和实用性。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937053" y="2092757"/>
            <a:ext cx="6315075" cy="1323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6300" b="1">
                <a:solidFill>
                  <a:schemeClr val="dk2">
                    <a:alpha val="100000"/>
                  </a:schemeClr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897939" y="3921526"/>
            <a:ext cx="10391775" cy="18573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4575" b="1">
                <a:solidFill>
                  <a:schemeClr val="accent1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工业工程应用案例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https://d.book118.com/405044124101011121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351E00"/>
      </a:lt1>
      <a:dk2>
        <a:srgbClr val="FFF0DC"/>
      </a:dk2>
      <a:lt2>
        <a:srgbClr val="000000"/>
      </a:lt2>
      <a:accent1>
        <a:srgbClr val="FF960E"/>
      </a:accent1>
      <a:accent2>
        <a:srgbClr val="FF771B"/>
      </a:accent2>
      <a:accent3>
        <a:srgbClr val="C76900"/>
      </a:accent3>
      <a:accent4>
        <a:srgbClr val="FF6E40"/>
      </a:accent4>
      <a:accent5>
        <a:srgbClr val="FF855E"/>
      </a:accent5>
      <a:accent6>
        <a:srgbClr val="FFB69E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39</Paragraphs>
  <Slides>12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baseType="lpstr" size="16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2024-09-24T04:03:13.018</cp:lastPrinted>
  <dcterms:created xsi:type="dcterms:W3CDTF">2024-09-23T20:03:13Z</dcterms:created>
  <dcterms:modified xsi:type="dcterms:W3CDTF">2024-09-23T20:03:14Z</dcterms:modified>
</cp:coreProperties>
</file>