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7C53F214-B5FF-4FA6-92B4-FEF8C5352B3B}"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5" name="PlaceHolder 1"/>
          <p:cNvSpPr>
            <a:spLocks noGrp="1"/>
          </p:cNvSpPr>
          <p:nvPr>
            <p:ph type="sldImg"/>
          </p:nvPr>
        </p:nvSpPr>
        <p:spPr>
          <a:xfrm>
            <a:off x="685800" y="1143000"/>
            <a:ext cx="5486040" cy="3085920"/>
          </a:xfrm>
          <a:prstGeom prst="rect">
            <a:avLst/>
          </a:prstGeom>
          <a:ln w="0">
            <a:noFill/>
          </a:ln>
        </p:spPr>
      </p:sp>
      <p:sp>
        <p:nvSpPr>
          <p:cNvPr id="336"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7"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8" name="PlaceHolder 1"/>
          <p:cNvSpPr>
            <a:spLocks noGrp="1"/>
          </p:cNvSpPr>
          <p:nvPr>
            <p:ph type="sldImg"/>
          </p:nvPr>
        </p:nvSpPr>
        <p:spPr>
          <a:xfrm>
            <a:off x="685800" y="1143000"/>
            <a:ext cx="5486040" cy="3085920"/>
          </a:xfrm>
          <a:prstGeom prst="rect">
            <a:avLst/>
          </a:prstGeom>
          <a:ln w="0">
            <a:noFill/>
          </a:ln>
        </p:spPr>
      </p:sp>
      <p:sp>
        <p:nvSpPr>
          <p:cNvPr id="339"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0"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1" name="PlaceHolder 1"/>
          <p:cNvSpPr>
            <a:spLocks noGrp="1"/>
          </p:cNvSpPr>
          <p:nvPr>
            <p:ph type="sldImg"/>
          </p:nvPr>
        </p:nvSpPr>
        <p:spPr>
          <a:xfrm>
            <a:off x="685800" y="1143000"/>
            <a:ext cx="5486040" cy="3085920"/>
          </a:xfrm>
          <a:prstGeom prst="rect">
            <a:avLst/>
          </a:prstGeom>
          <a:ln w="0">
            <a:noFill/>
          </a:ln>
        </p:spPr>
      </p:sp>
      <p:sp>
        <p:nvSpPr>
          <p:cNvPr id="342"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3"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4" name="PlaceHolder 1"/>
          <p:cNvSpPr>
            <a:spLocks noGrp="1"/>
          </p:cNvSpPr>
          <p:nvPr>
            <p:ph type="sldImg"/>
          </p:nvPr>
        </p:nvSpPr>
        <p:spPr>
          <a:xfrm>
            <a:off x="685800" y="1143000"/>
            <a:ext cx="5486040" cy="3085920"/>
          </a:xfrm>
          <a:prstGeom prst="rect">
            <a:avLst/>
          </a:prstGeom>
          <a:ln w="0">
            <a:noFill/>
          </a:ln>
        </p:spPr>
      </p:sp>
      <p:sp>
        <p:nvSpPr>
          <p:cNvPr id="345"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6"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7" name="PlaceHolder 1"/>
          <p:cNvSpPr>
            <a:spLocks noGrp="1"/>
          </p:cNvSpPr>
          <p:nvPr>
            <p:ph type="sldImg"/>
          </p:nvPr>
        </p:nvSpPr>
        <p:spPr>
          <a:xfrm>
            <a:off x="685800" y="1143000"/>
            <a:ext cx="5486040" cy="3085920"/>
          </a:xfrm>
          <a:prstGeom prst="rect">
            <a:avLst/>
          </a:prstGeom>
          <a:ln w="0">
            <a:noFill/>
          </a:ln>
        </p:spPr>
      </p:sp>
      <p:sp>
        <p:nvSpPr>
          <p:cNvPr id="348"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9"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0" name="PlaceHolder 1"/>
          <p:cNvSpPr>
            <a:spLocks noGrp="1"/>
          </p:cNvSpPr>
          <p:nvPr>
            <p:ph type="sldImg"/>
          </p:nvPr>
        </p:nvSpPr>
        <p:spPr>
          <a:xfrm>
            <a:off x="685800" y="1143000"/>
            <a:ext cx="5486040" cy="3085920"/>
          </a:xfrm>
          <a:prstGeom prst="rect">
            <a:avLst/>
          </a:prstGeom>
          <a:ln w="0">
            <a:noFill/>
          </a:ln>
        </p:spPr>
      </p:sp>
      <p:sp>
        <p:nvSpPr>
          <p:cNvPr id="351"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2"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3" name="PlaceHolder 1"/>
          <p:cNvSpPr>
            <a:spLocks noGrp="1"/>
          </p:cNvSpPr>
          <p:nvPr>
            <p:ph type="sldImg"/>
          </p:nvPr>
        </p:nvSpPr>
        <p:spPr>
          <a:xfrm>
            <a:off x="685800" y="1143000"/>
            <a:ext cx="5486040" cy="3085920"/>
          </a:xfrm>
          <a:prstGeom prst="rect">
            <a:avLst/>
          </a:prstGeom>
          <a:ln w="0">
            <a:noFill/>
          </a:ln>
        </p:spPr>
      </p:sp>
      <p:sp>
        <p:nvSpPr>
          <p:cNvPr id="354"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5"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52A4568-C1F9-4A5C-97C2-40889A7D2E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B53BD9-DBA7-4A69-B39B-2685066305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133B7F7-2C21-4880-9C09-D596BA955C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793E3F7-0EEA-4937-8462-99922E0CFD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635076A-914F-43C4-8E21-BA541739A83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DBDBC5E-3024-420F-A40A-803CF0AA999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B8C90DF-9DBC-407E-B1AF-85D972FB62D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17B0A2-D13B-48D9-BAEB-9A0480C12B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9E2832-670F-40F6-B4B0-5766E829CC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2E54B2-B1E0-40DB-A4EE-5492BFCD9E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FC1957-E257-4529-A2C6-1F9E756E78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4F3C7CF6-9BB6-4F1C-B126-00455C64D613}"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515C3632-32EF-4644-8130-E58D830C38E6}"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7.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7.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7.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5110001321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lumMod val="85000"/>
                    <a:lumOff val="15000"/>
                  </a:schemeClr>
                </a:solidFill>
                <a:latin typeface="仿宋"/>
                <a:ea typeface="仿宋"/>
              </a:rPr>
              <a:t>如何提高自己的企业市场营销和业务发展效果</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FFFFFF"/>
              </a:solidFill>
              <a:latin typeface="Arial"/>
            </a:endParaRPr>
          </a:p>
        </p:txBody>
      </p:sp>
      <p:sp>
        <p:nvSpPr>
          <p:cNvPr id="74" name="文本框 3"/>
          <p:cNvSpPr/>
          <p:nvPr/>
        </p:nvSpPr>
        <p:spPr>
          <a:xfrm>
            <a:off x="4453200" y="4485600"/>
            <a:ext cx="4063680" cy="6382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1800" b="0" strike="noStrike" spc="-1">
                <a:solidFill>
                  <a:schemeClr val="dk1"/>
                </a:solidFill>
                <a:latin typeface="仿宋"/>
                <a:ea typeface="仿宋"/>
              </a:rPr>
              <a:t>作者：</a:t>
            </a:r>
            <a:endParaRPr lang="en-US" sz="1800" b="0" strike="noStrike" spc="-1">
              <a:solidFill>
                <a:srgbClr val="FFFFFF"/>
              </a:solidFill>
              <a:latin typeface="Arial"/>
            </a:endParaRPr>
          </a:p>
          <a:p>
            <a:pPr defTabSz="914400">
              <a:lnSpc>
                <a:spcPct val="100000"/>
              </a:lnSpc>
            </a:pPr>
            <a:r>
              <a:rPr lang="zh-CN" sz="1800" b="0" strike="noStrike" spc="-1">
                <a:solidFill>
                  <a:schemeClr val="dk1"/>
                </a:solidFill>
                <a:latin typeface="仿宋"/>
                <a:ea typeface="仿宋"/>
              </a:rPr>
              <a:t>时间：</a:t>
            </a:r>
            <a:endParaRPr lang="en-US" sz="1800" b="0" strike="noStrike" spc="-1">
              <a:solidFill>
                <a:srgbClr val="FFFFFF"/>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8892000" y="88956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仿宋"/>
                <a:ea typeface="仿宋"/>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3"/>
                </a:solidFill>
                <a:latin typeface="仿宋"/>
                <a:ea typeface="仿宋"/>
              </a:rPr>
              <a:t>第</a:t>
            </a:r>
            <a:r>
              <a:rPr lang="en-US" sz="2400" b="0" strike="noStrike" spc="-1">
                <a:solidFill>
                  <a:schemeClr val="accent3"/>
                </a:solidFill>
                <a:latin typeface="仿宋"/>
                <a:ea typeface="仿宋"/>
              </a:rPr>
              <a:t>1</a:t>
            </a:r>
            <a:r>
              <a:rPr lang="zh-CN" sz="2400" b="0" strike="noStrike" spc="-1">
                <a:solidFill>
                  <a:schemeClr val="accent3"/>
                </a:solidFill>
                <a:latin typeface="仿宋"/>
                <a:ea typeface="仿宋"/>
              </a:rPr>
              <a:t>章  简介</a:t>
            </a:r>
            <a:endParaRPr lang="en-US" sz="2400" b="0" strike="noStrike" spc="-1">
              <a:solidFill>
                <a:srgbClr val="FFFFFF"/>
              </a:solidFill>
              <a:latin typeface="Arial"/>
            </a:endParaRPr>
          </a:p>
          <a:p>
            <a:r>
              <a:rPr lang="zh-CN" sz="2400" b="0" strike="noStrike" spc="-1">
                <a:solidFill>
                  <a:schemeClr val="accent3"/>
                </a:solidFill>
                <a:latin typeface="仿宋"/>
                <a:ea typeface="仿宋"/>
              </a:rPr>
              <a:t>第</a:t>
            </a:r>
            <a:r>
              <a:rPr lang="en-US" sz="2400" b="0" strike="noStrike" spc="-1">
                <a:solidFill>
                  <a:schemeClr val="accent3"/>
                </a:solidFill>
                <a:latin typeface="仿宋"/>
                <a:ea typeface="仿宋"/>
              </a:rPr>
              <a:t>2</a:t>
            </a:r>
            <a:r>
              <a:rPr lang="zh-CN" sz="2400" b="0" strike="noStrike" spc="-1">
                <a:solidFill>
                  <a:schemeClr val="accent3"/>
                </a:solidFill>
                <a:latin typeface="仿宋"/>
                <a:ea typeface="仿宋"/>
              </a:rPr>
              <a:t>章  市场调研</a:t>
            </a:r>
            <a:endParaRPr lang="en-US" sz="2400" b="0" strike="noStrike" spc="-1">
              <a:solidFill>
                <a:srgbClr val="FFFFFF"/>
              </a:solidFill>
              <a:latin typeface="Arial"/>
            </a:endParaRPr>
          </a:p>
          <a:p>
            <a:r>
              <a:rPr lang="zh-CN" sz="2400" b="0" strike="noStrike" spc="-1">
                <a:solidFill>
                  <a:schemeClr val="accent3"/>
                </a:solidFill>
                <a:latin typeface="仿宋"/>
                <a:ea typeface="仿宋"/>
              </a:rPr>
              <a:t>第</a:t>
            </a:r>
            <a:r>
              <a:rPr lang="en-US" sz="2400" b="0" strike="noStrike" spc="-1">
                <a:solidFill>
                  <a:schemeClr val="accent3"/>
                </a:solidFill>
                <a:latin typeface="仿宋"/>
                <a:ea typeface="仿宋"/>
              </a:rPr>
              <a:t>3</a:t>
            </a:r>
            <a:r>
              <a:rPr lang="zh-CN" sz="2400" b="0" strike="noStrike" spc="-1">
                <a:solidFill>
                  <a:schemeClr val="accent3"/>
                </a:solidFill>
                <a:latin typeface="仿宋"/>
                <a:ea typeface="仿宋"/>
              </a:rPr>
              <a:t>章  市场营销策略制定</a:t>
            </a:r>
            <a:endParaRPr lang="en-US" sz="2400" b="0" strike="noStrike" spc="-1">
              <a:solidFill>
                <a:srgbClr val="FFFFFF"/>
              </a:solidFill>
              <a:latin typeface="Arial"/>
            </a:endParaRPr>
          </a:p>
          <a:p>
            <a:r>
              <a:rPr lang="zh-CN" sz="2400" b="0" strike="noStrike" spc="-1">
                <a:solidFill>
                  <a:schemeClr val="accent3"/>
                </a:solidFill>
                <a:latin typeface="仿宋"/>
                <a:ea typeface="仿宋"/>
              </a:rPr>
              <a:t>第</a:t>
            </a:r>
            <a:r>
              <a:rPr lang="en-US" sz="2400" b="0" strike="noStrike" spc="-1">
                <a:solidFill>
                  <a:schemeClr val="accent3"/>
                </a:solidFill>
                <a:latin typeface="仿宋"/>
                <a:ea typeface="仿宋"/>
              </a:rPr>
              <a:t>4</a:t>
            </a:r>
            <a:r>
              <a:rPr lang="zh-CN" sz="2400" b="0" strike="noStrike" spc="-1">
                <a:solidFill>
                  <a:schemeClr val="accent3"/>
                </a:solidFill>
                <a:latin typeface="仿宋"/>
                <a:ea typeface="仿宋"/>
              </a:rPr>
              <a:t>章  销售渠道拓展</a:t>
            </a:r>
            <a:endParaRPr lang="en-US" sz="2400" b="0" strike="noStrike" spc="-1">
              <a:solidFill>
                <a:srgbClr val="FFFFFF"/>
              </a:solidFill>
              <a:latin typeface="Arial"/>
            </a:endParaRPr>
          </a:p>
          <a:p>
            <a:r>
              <a:rPr lang="zh-CN" sz="2400" b="0" strike="noStrike" spc="-1">
                <a:solidFill>
                  <a:schemeClr val="accent3"/>
                </a:solidFill>
                <a:latin typeface="仿宋"/>
                <a:ea typeface="仿宋"/>
              </a:rPr>
              <a:t>第</a:t>
            </a:r>
            <a:r>
              <a:rPr lang="en-US" sz="2400" b="0" strike="noStrike" spc="-1">
                <a:solidFill>
                  <a:schemeClr val="accent3"/>
                </a:solidFill>
                <a:latin typeface="仿宋"/>
                <a:ea typeface="仿宋"/>
              </a:rPr>
              <a:t>5</a:t>
            </a:r>
            <a:r>
              <a:rPr lang="zh-CN" sz="2400" b="0" strike="noStrike" spc="-1">
                <a:solidFill>
                  <a:schemeClr val="accent3"/>
                </a:solidFill>
                <a:latin typeface="仿宋"/>
                <a:ea typeface="仿宋"/>
              </a:rPr>
              <a:t>章  创新产品开发</a:t>
            </a:r>
            <a:endParaRPr lang="en-US" sz="2400" b="0" strike="noStrike" spc="-1">
              <a:solidFill>
                <a:srgbClr val="FFFFFF"/>
              </a:solidFill>
              <a:latin typeface="Arial"/>
            </a:endParaRPr>
          </a:p>
          <a:p>
            <a:pPr defTabSz="914400">
              <a:lnSpc>
                <a:spcPct val="100000"/>
              </a:lnSpc>
            </a:pPr>
            <a:r>
              <a:rPr lang="zh-CN" sz="2400" b="0" strike="noStrike" spc="-1">
                <a:solidFill>
                  <a:schemeClr val="accent3"/>
                </a:solidFill>
                <a:latin typeface="仿宋"/>
                <a:ea typeface="仿宋"/>
              </a:rPr>
              <a:t>第</a:t>
            </a:r>
            <a:r>
              <a:rPr lang="en-US" sz="2400" b="0" strike="noStrike" spc="-1">
                <a:solidFill>
                  <a:schemeClr val="accent3"/>
                </a:solidFill>
                <a:latin typeface="仿宋"/>
                <a:ea typeface="仿宋"/>
              </a:rPr>
              <a:t>6</a:t>
            </a:r>
            <a:r>
              <a:rPr lang="zh-CN" sz="2400" b="0" strike="noStrike" spc="-1">
                <a:solidFill>
                  <a:schemeClr val="accent3"/>
                </a:solidFill>
                <a:latin typeface="仿宋"/>
                <a:ea typeface="仿宋"/>
              </a:rPr>
              <a:t>章  总结</a:t>
            </a:r>
            <a:endParaRPr lang="en-US" sz="24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仿宋"/>
                <a:ea typeface="仿宋"/>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4226040" y="235980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仿宋"/>
                <a:ea typeface="仿宋"/>
              </a:rPr>
              <a:t>第</a:t>
            </a:r>
            <a:r>
              <a:rPr lang="en-US" sz="3600" b="1" strike="noStrike" spc="299">
                <a:solidFill>
                  <a:schemeClr val="dk1">
                    <a:lumMod val="85000"/>
                    <a:lumOff val="15000"/>
                  </a:schemeClr>
                </a:solidFill>
                <a:latin typeface="仿宋"/>
                <a:ea typeface="仿宋"/>
              </a:rPr>
              <a:t>1</a:t>
            </a:r>
            <a:r>
              <a:rPr lang="zh-CN" sz="3600" b="1" strike="noStrike" spc="299">
                <a:solidFill>
                  <a:schemeClr val="dk1">
                    <a:lumMod val="85000"/>
                    <a:lumOff val="15000"/>
                  </a:schemeClr>
                </a:solidFill>
                <a:latin typeface="仿宋"/>
                <a:ea typeface="仿宋"/>
              </a:rPr>
              <a:t>章 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78886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仿宋"/>
                <a:ea typeface="仿宋"/>
              </a:rPr>
              <a:t>企业市场营销和业务发展的重要性</a:t>
            </a:r>
            <a:endParaRPr lang="en-US" sz="2200" b="0" strike="noStrike" spc="-1">
              <a:solidFill>
                <a:srgbClr val="FFFFFF"/>
              </a:solidFill>
              <a:latin typeface="Arial"/>
            </a:endParaRPr>
          </a:p>
        </p:txBody>
      </p:sp>
      <p:sp>
        <p:nvSpPr>
          <p:cNvPr id="82" name="content"/>
          <p:cNvSpPr/>
          <p:nvPr/>
        </p:nvSpPr>
        <p:spPr>
          <a:xfrm>
            <a:off x="8191440" y="297432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仿宋"/>
                <a:ea typeface="仿宋"/>
              </a:rPr>
              <a:t>市场营销和业务发展是企业成功的关键因素。通过有效的市场营销和业务发展可以提高企业的品牌知名度和销售业绩。本章将介绍如何提高自己的企业市场营销和业务发展效果。</a:t>
            </a:r>
            <a:endParaRPr lang="en-US" sz="1400" b="0" strike="noStrike" spc="-1">
              <a:solidFill>
                <a:srgbClr val="FFFFFF"/>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仿宋"/>
                <a:ea typeface="仿宋"/>
              </a:rPr>
              <a:t>什么是市场营销</a:t>
            </a:r>
            <a:endParaRPr lang="en-US" sz="3600" b="0" strike="noStrike" spc="-1">
              <a:solidFill>
                <a:schemeClr val="dk1"/>
              </a:solidFill>
              <a:latin typeface="Arial"/>
            </a:endParaRPr>
          </a:p>
        </p:txBody>
      </p:sp>
      <p:sp>
        <p:nvSpPr>
          <p:cNvPr id="85" name="content.1.subtitle"/>
          <p:cNvSpPr/>
          <p:nvPr/>
        </p:nvSpPr>
        <p:spPr>
          <a:xfrm>
            <a:off x="1038960" y="409824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仿宋"/>
                <a:ea typeface="仿宋"/>
              </a:rPr>
              <a:t>了解客户需求</a:t>
            </a:r>
            <a:endParaRPr lang="en-US" sz="1400" b="0" strike="noStrike" spc="-1">
              <a:solidFill>
                <a:srgbClr val="FFFFFF"/>
              </a:solidFill>
              <a:latin typeface="Arial"/>
            </a:endParaRPr>
          </a:p>
        </p:txBody>
      </p:sp>
      <p:sp>
        <p:nvSpPr>
          <p:cNvPr id="86" name="content.1.title"/>
          <p:cNvSpPr/>
          <p:nvPr/>
        </p:nvSpPr>
        <p:spPr>
          <a:xfrm>
            <a:off x="875520" y="22802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lt1"/>
                </a:solidFill>
                <a:latin typeface="仿宋"/>
                <a:ea typeface="仿宋"/>
              </a:rPr>
              <a:t>市场调研</a:t>
            </a:r>
            <a:endParaRPr lang="en-US" sz="1800" b="0" strike="noStrike" spc="-1">
              <a:solidFill>
                <a:srgbClr val="FFFFFF"/>
              </a:solidFill>
              <a:latin typeface="Arial"/>
            </a:endParaRPr>
          </a:p>
        </p:txBody>
      </p:sp>
      <p:sp>
        <p:nvSpPr>
          <p:cNvPr id="87" name="content.2.subtitle"/>
          <p:cNvSpPr/>
          <p:nvPr/>
        </p:nvSpPr>
        <p:spPr>
          <a:xfrm>
            <a:off x="6784560" y="409824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仿宋"/>
                <a:ea typeface="仿宋"/>
              </a:rPr>
              <a:t>确定产品在市场中的位置</a:t>
            </a:r>
            <a:endParaRPr lang="en-US" sz="1400" b="0" strike="noStrike" spc="-1">
              <a:solidFill>
                <a:srgbClr val="FFFFFF"/>
              </a:solidFill>
              <a:latin typeface="Arial"/>
            </a:endParaRPr>
          </a:p>
        </p:txBody>
      </p:sp>
      <p:sp>
        <p:nvSpPr>
          <p:cNvPr id="88" name="content.2.title"/>
          <p:cNvSpPr/>
          <p:nvPr/>
        </p:nvSpPr>
        <p:spPr>
          <a:xfrm>
            <a:off x="6652440" y="22802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lt1"/>
                </a:solidFill>
                <a:latin typeface="仿宋"/>
                <a:ea typeface="仿宋"/>
              </a:rPr>
              <a:t>产品定位</a:t>
            </a:r>
            <a:endParaRPr lang="en-US" sz="1800" b="0" strike="noStrike" spc="-1">
              <a:solidFill>
                <a:srgbClr val="FFFFFF"/>
              </a:solidFill>
              <a:latin typeface="Arial"/>
            </a:endParaRPr>
          </a:p>
        </p:txBody>
      </p:sp>
      <p:sp>
        <p:nvSpPr>
          <p:cNvPr id="89" name="content.3.subtitle"/>
          <p:cNvSpPr/>
          <p:nvPr/>
        </p:nvSpPr>
        <p:spPr>
          <a:xfrm>
            <a:off x="4079520" y="409824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仿宋"/>
                <a:ea typeface="仿宋"/>
              </a:rPr>
              <a:t>制定合理价格策略</a:t>
            </a:r>
            <a:endParaRPr lang="en-US" sz="1400" b="0" strike="noStrike" spc="-1">
              <a:solidFill>
                <a:srgbClr val="FFFFFF"/>
              </a:solidFill>
              <a:latin typeface="Arial"/>
            </a:endParaRPr>
          </a:p>
        </p:txBody>
      </p:sp>
      <p:sp>
        <p:nvSpPr>
          <p:cNvPr id="90" name="content.3.title"/>
          <p:cNvSpPr/>
          <p:nvPr/>
        </p:nvSpPr>
        <p:spPr>
          <a:xfrm>
            <a:off x="3938040" y="22802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lt1"/>
                </a:solidFill>
                <a:latin typeface="仿宋"/>
                <a:ea typeface="仿宋"/>
              </a:rPr>
              <a:t>定价</a:t>
            </a:r>
            <a:endParaRPr lang="en-US" sz="1800" b="0" strike="noStrike" spc="-1">
              <a:solidFill>
                <a:srgbClr val="FFFFFF"/>
              </a:solidFill>
              <a:latin typeface="Arial"/>
            </a:endParaRPr>
          </a:p>
        </p:txBody>
      </p:sp>
      <p:sp>
        <p:nvSpPr>
          <p:cNvPr id="91" name="content.4.subtitle"/>
          <p:cNvSpPr/>
          <p:nvPr/>
        </p:nvSpPr>
        <p:spPr>
          <a:xfrm>
            <a:off x="9489240" y="409824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仿宋"/>
                <a:ea typeface="仿宋"/>
              </a:rPr>
              <a:t>提升产品知名度</a:t>
            </a:r>
            <a:endParaRPr lang="en-US" sz="1400" b="0" strike="noStrike" spc="-1">
              <a:solidFill>
                <a:srgbClr val="FFFFFF"/>
              </a:solidFill>
              <a:latin typeface="Arial"/>
            </a:endParaRPr>
          </a:p>
        </p:txBody>
      </p:sp>
      <p:sp>
        <p:nvSpPr>
          <p:cNvPr id="92" name="content.4.title"/>
          <p:cNvSpPr/>
          <p:nvPr/>
        </p:nvSpPr>
        <p:spPr>
          <a:xfrm>
            <a:off x="9489960" y="22802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lt1"/>
                </a:solidFill>
                <a:latin typeface="仿宋"/>
                <a:ea typeface="仿宋"/>
              </a:rPr>
              <a:t>推广</a:t>
            </a:r>
            <a:endParaRPr lang="en-US" sz="18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仿宋"/>
                <a:ea typeface="仿宋"/>
              </a:rPr>
              <a:t>什么是业务发展</a:t>
            </a:r>
            <a:endParaRPr lang="en-US" sz="3600" b="0" strike="noStrike" spc="-1">
              <a:solidFill>
                <a:schemeClr val="dk1"/>
              </a:solidFill>
              <a:latin typeface="Arial"/>
            </a:endParaRPr>
          </a:p>
        </p:txBody>
      </p:sp>
      <p:sp>
        <p:nvSpPr>
          <p:cNvPr id="94" name="content.1.subtitle"/>
          <p:cNvSpPr/>
          <p:nvPr/>
        </p:nvSpPr>
        <p:spPr>
          <a:xfrm>
            <a:off x="1038960" y="409824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仿宋"/>
                <a:ea typeface="仿宋"/>
              </a:rPr>
              <a:t>引入新产品或服务</a:t>
            </a:r>
            <a:endParaRPr lang="en-US" sz="1400" b="0" strike="noStrike" spc="-1">
              <a:solidFill>
                <a:srgbClr val="FFFFFF"/>
              </a:solidFill>
              <a:latin typeface="Arial"/>
            </a:endParaRPr>
          </a:p>
        </p:txBody>
      </p:sp>
      <p:sp>
        <p:nvSpPr>
          <p:cNvPr id="95" name="content.1.title"/>
          <p:cNvSpPr/>
          <p:nvPr/>
        </p:nvSpPr>
        <p:spPr>
          <a:xfrm>
            <a:off x="875520" y="22802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lt1"/>
                </a:solidFill>
                <a:latin typeface="仿宋"/>
                <a:ea typeface="仿宋"/>
              </a:rPr>
              <a:t>创新</a:t>
            </a:r>
            <a:endParaRPr lang="en-US" sz="1800" b="0" strike="noStrike" spc="-1">
              <a:solidFill>
                <a:srgbClr val="FFFFFF"/>
              </a:solidFill>
              <a:latin typeface="Arial"/>
            </a:endParaRPr>
          </a:p>
        </p:txBody>
      </p:sp>
      <p:sp>
        <p:nvSpPr>
          <p:cNvPr id="96" name="content.2.subtitle"/>
          <p:cNvSpPr/>
          <p:nvPr/>
        </p:nvSpPr>
        <p:spPr>
          <a:xfrm>
            <a:off x="6784560" y="409824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仿宋"/>
                <a:ea typeface="仿宋"/>
              </a:rPr>
              <a:t>进入新领域</a:t>
            </a:r>
            <a:endParaRPr lang="en-US" sz="1400" b="0" strike="noStrike" spc="-1">
              <a:solidFill>
                <a:srgbClr val="FFFFFF"/>
              </a:solidFill>
              <a:latin typeface="Arial"/>
            </a:endParaRPr>
          </a:p>
        </p:txBody>
      </p:sp>
      <p:sp>
        <p:nvSpPr>
          <p:cNvPr id="97" name="content.2.title"/>
          <p:cNvSpPr/>
          <p:nvPr/>
        </p:nvSpPr>
        <p:spPr>
          <a:xfrm>
            <a:off x="6652440" y="22802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lt1"/>
                </a:solidFill>
                <a:latin typeface="仿宋"/>
                <a:ea typeface="仿宋"/>
              </a:rPr>
              <a:t>拓展市场</a:t>
            </a:r>
            <a:endParaRPr lang="en-US" sz="1800" b="0" strike="noStrike" spc="-1">
              <a:solidFill>
                <a:srgbClr val="FFFFFF"/>
              </a:solidFill>
              <a:latin typeface="Arial"/>
            </a:endParaRPr>
          </a:p>
        </p:txBody>
      </p:sp>
      <p:sp>
        <p:nvSpPr>
          <p:cNvPr id="98" name="content.3.subtitle"/>
          <p:cNvSpPr/>
          <p:nvPr/>
        </p:nvSpPr>
        <p:spPr>
          <a:xfrm>
            <a:off x="4079520" y="409824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仿宋"/>
                <a:ea typeface="仿宋"/>
              </a:rPr>
              <a:t>寻找合作伙伴</a:t>
            </a:r>
            <a:endParaRPr lang="en-US" sz="1400" b="0" strike="noStrike" spc="-1">
              <a:solidFill>
                <a:srgbClr val="FFFFFF"/>
              </a:solidFill>
              <a:latin typeface="Arial"/>
            </a:endParaRPr>
          </a:p>
        </p:txBody>
      </p:sp>
      <p:sp>
        <p:nvSpPr>
          <p:cNvPr id="99" name="content.3.title"/>
          <p:cNvSpPr/>
          <p:nvPr/>
        </p:nvSpPr>
        <p:spPr>
          <a:xfrm>
            <a:off x="3938040" y="22802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lt1"/>
                </a:solidFill>
                <a:latin typeface="仿宋"/>
                <a:ea typeface="仿宋"/>
              </a:rPr>
              <a:t>合作伙伴关系</a:t>
            </a:r>
            <a:endParaRPr lang="en-US" sz="1800" b="0" strike="noStrike" spc="-1">
              <a:solidFill>
                <a:srgbClr val="FFFFFF"/>
              </a:solidFill>
              <a:latin typeface="Arial"/>
            </a:endParaRPr>
          </a:p>
        </p:txBody>
      </p:sp>
      <p:sp>
        <p:nvSpPr>
          <p:cNvPr id="100" name="content.4.subtitle"/>
          <p:cNvSpPr/>
          <p:nvPr/>
        </p:nvSpPr>
        <p:spPr>
          <a:xfrm>
            <a:off x="9489240" y="409824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仿宋"/>
                <a:ea typeface="仿宋"/>
              </a:rPr>
              <a:t>开拓新渠道</a:t>
            </a:r>
            <a:endParaRPr lang="en-US" sz="1400" b="0" strike="noStrike" spc="-1">
              <a:solidFill>
                <a:srgbClr val="FFFFFF"/>
              </a:solidFill>
              <a:latin typeface="Arial"/>
            </a:endParaRPr>
          </a:p>
        </p:txBody>
      </p:sp>
      <p:sp>
        <p:nvSpPr>
          <p:cNvPr id="101" name="content.4.title"/>
          <p:cNvSpPr/>
          <p:nvPr/>
        </p:nvSpPr>
        <p:spPr>
          <a:xfrm>
            <a:off x="9489960" y="22802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lt1"/>
                </a:solidFill>
                <a:latin typeface="仿宋"/>
                <a:ea typeface="仿宋"/>
              </a:rPr>
              <a:t>增加销售渠道</a:t>
            </a:r>
            <a:endParaRPr lang="en-US" sz="18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3" name="title"/>
          <p:cNvSpPr/>
          <p:nvPr/>
        </p:nvSpPr>
        <p:spPr>
          <a:xfrm>
            <a:off x="78886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仿宋"/>
                <a:ea typeface="仿宋"/>
              </a:rPr>
              <a:t>如何衡量市场营销和业务发展效果</a:t>
            </a:r>
            <a:endParaRPr lang="en-US" sz="2200" b="0" strike="noStrike" spc="-1">
              <a:solidFill>
                <a:srgbClr val="FFFFFF"/>
              </a:solidFill>
              <a:latin typeface="Arial"/>
            </a:endParaRPr>
          </a:p>
        </p:txBody>
      </p:sp>
      <p:sp>
        <p:nvSpPr>
          <p:cNvPr id="104" name="content"/>
          <p:cNvSpPr/>
          <p:nvPr/>
        </p:nvSpPr>
        <p:spPr>
          <a:xfrm>
            <a:off x="8191440" y="297432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仿宋"/>
                <a:ea typeface="仿宋"/>
              </a:rPr>
              <a:t>可以通过销售额、客户满意度、品牌知名度等指标来评估市场营销和业务发展的效果。有效的衡量指标可以帮助企业了解自身的优势和劣势，及时调整策略。下面将介绍如何提高市场营销和业务发展效果的几个关键步骤。</a:t>
            </a:r>
            <a:endParaRPr lang="en-US" sz="1400" b="0" strike="noStrike" spc="-1">
              <a:solidFill>
                <a:srgbClr val="FFFFFF"/>
              </a:solidFill>
              <a:latin typeface="Arial"/>
            </a:endParaRPr>
          </a:p>
        </p:txBody>
      </p:sp>
      <p:sp>
        <p:nvSpPr>
          <p:cNvPr id="10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2.title"/>
          <p:cNvSpPr/>
          <p:nvPr/>
        </p:nvSpPr>
        <p:spPr>
          <a:xfrm>
            <a:off x="3634200" y="191448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仿宋"/>
                <a:ea typeface="仿宋"/>
              </a:rPr>
              <a:t>培训团队</a:t>
            </a:r>
            <a:endParaRPr lang="en-US" sz="1800" b="0" strike="noStrike" spc="-1">
              <a:solidFill>
                <a:srgbClr val="FFFFFF"/>
              </a:solidFill>
              <a:latin typeface="Arial"/>
            </a:endParaRPr>
          </a:p>
        </p:txBody>
      </p:sp>
      <p:sp>
        <p:nvSpPr>
          <p:cNvPr id="108" name="content.2.content"/>
          <p:cNvSpPr/>
          <p:nvPr/>
        </p:nvSpPr>
        <p:spPr>
          <a:xfrm>
            <a:off x="3497760" y="3040920"/>
            <a:ext cx="2067120" cy="291924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仿宋"/>
                <a:ea typeface="仿宋"/>
              </a:rPr>
              <a:t>提升销售技巧</a:t>
            </a:r>
            <a:endParaRPr lang="en-US" sz="1200" b="0" strike="noStrike" spc="-1">
              <a:solidFill>
                <a:srgbClr val="FFFFFF"/>
              </a:solidFill>
              <a:latin typeface="Arial"/>
            </a:endParaRPr>
          </a:p>
          <a:p>
            <a:r>
              <a:rPr lang="zh-CN" sz="1200" b="0" strike="noStrike" spc="-1">
                <a:solidFill>
                  <a:schemeClr val="dk1">
                    <a:lumMod val="85000"/>
                    <a:lumOff val="15000"/>
                  </a:schemeClr>
                </a:solidFill>
                <a:latin typeface="仿宋"/>
                <a:ea typeface="仿宋"/>
              </a:rPr>
              <a:t>了解产品知识</a:t>
            </a:r>
            <a:endParaRPr lang="en-US" sz="1200" b="0" strike="noStrike" spc="-1">
              <a:solidFill>
                <a:srgbClr val="FFFFFF"/>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仿宋"/>
                <a:ea typeface="仿宋"/>
              </a:rPr>
              <a:t>增强客户服务意识</a:t>
            </a:r>
            <a:endParaRPr lang="en-US" sz="1200" b="0" strike="noStrike" spc="-1">
              <a:solidFill>
                <a:srgbClr val="FFFFFF"/>
              </a:solidFill>
              <a:latin typeface="Arial"/>
            </a:endParaRPr>
          </a:p>
        </p:txBody>
      </p:sp>
      <p:sp>
        <p:nvSpPr>
          <p:cNvPr id="10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3.title"/>
          <p:cNvSpPr/>
          <p:nvPr/>
        </p:nvSpPr>
        <p:spPr>
          <a:xfrm>
            <a:off x="6597000" y="191448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仿宋"/>
                <a:ea typeface="仿宋"/>
              </a:rPr>
              <a:t>建立品牌形象</a:t>
            </a:r>
            <a:endParaRPr lang="en-US" sz="1800" b="0" strike="noStrike" spc="-1">
              <a:solidFill>
                <a:srgbClr val="FFFFFF"/>
              </a:solidFill>
              <a:latin typeface="Arial"/>
            </a:endParaRPr>
          </a:p>
        </p:txBody>
      </p:sp>
      <p:sp>
        <p:nvSpPr>
          <p:cNvPr id="111" name="content.3.content"/>
          <p:cNvSpPr/>
          <p:nvPr/>
        </p:nvSpPr>
        <p:spPr>
          <a:xfrm>
            <a:off x="6640920" y="3040920"/>
            <a:ext cx="209592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仿宋"/>
                <a:ea typeface="仿宋"/>
              </a:rPr>
              <a:t>提升品牌认知度</a:t>
            </a:r>
            <a:endParaRPr lang="en-US" sz="1200" b="0" strike="noStrike" spc="-1">
              <a:solidFill>
                <a:srgbClr val="FFFFFF"/>
              </a:solidFill>
              <a:latin typeface="Arial"/>
            </a:endParaRPr>
          </a:p>
          <a:p>
            <a:r>
              <a:rPr lang="zh-CN" sz="1200" b="0" strike="noStrike" spc="-1">
                <a:solidFill>
                  <a:schemeClr val="dk1">
                    <a:lumMod val="85000"/>
                    <a:lumOff val="15000"/>
                  </a:schemeClr>
                </a:solidFill>
                <a:latin typeface="仿宋"/>
                <a:ea typeface="仿宋"/>
              </a:rPr>
              <a:t>打造独特形象</a:t>
            </a:r>
            <a:endParaRPr lang="en-US" sz="1200" b="0" strike="noStrike" spc="-1">
              <a:solidFill>
                <a:srgbClr val="FFFFFF"/>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仿宋"/>
                <a:ea typeface="仿宋"/>
              </a:rPr>
              <a:t>树立企业信誉</a:t>
            </a:r>
            <a:endParaRPr lang="en-US" sz="1200" b="0" strike="noStrike" spc="-1">
              <a:solidFill>
                <a:srgbClr val="FFFFFF"/>
              </a:solidFill>
              <a:latin typeface="Arial"/>
            </a:endParaRPr>
          </a:p>
        </p:txBody>
      </p:sp>
      <p:sp>
        <p:nvSpPr>
          <p:cNvPr id="11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3" name="content.4.title"/>
          <p:cNvSpPr/>
          <p:nvPr/>
        </p:nvSpPr>
        <p:spPr>
          <a:xfrm>
            <a:off x="9812520" y="191448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仿宋"/>
                <a:ea typeface="仿宋"/>
              </a:rPr>
              <a:t>拓展业务渠道</a:t>
            </a:r>
            <a:endParaRPr lang="en-US" sz="1800" b="0" strike="noStrike" spc="-1">
              <a:solidFill>
                <a:srgbClr val="FFFFFF"/>
              </a:solidFill>
              <a:latin typeface="Arial"/>
            </a:endParaRPr>
          </a:p>
        </p:txBody>
      </p:sp>
      <p:sp>
        <p:nvSpPr>
          <p:cNvPr id="114" name="content.4.content"/>
          <p:cNvSpPr/>
          <p:nvPr/>
        </p:nvSpPr>
        <p:spPr>
          <a:xfrm>
            <a:off x="9812520" y="3040920"/>
            <a:ext cx="207684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仿宋"/>
                <a:ea typeface="仿宋"/>
              </a:rPr>
              <a:t>寻找新合作伙伴</a:t>
            </a:r>
            <a:endParaRPr lang="en-US" sz="1200" b="0" strike="noStrike" spc="-1">
              <a:solidFill>
                <a:srgbClr val="FFFFFF"/>
              </a:solidFill>
              <a:latin typeface="Arial"/>
            </a:endParaRPr>
          </a:p>
          <a:p>
            <a:r>
              <a:rPr lang="zh-CN" sz="1200" b="0" strike="noStrike" spc="-1">
                <a:solidFill>
                  <a:schemeClr val="dk1">
                    <a:lumMod val="85000"/>
                    <a:lumOff val="15000"/>
                  </a:schemeClr>
                </a:solidFill>
                <a:latin typeface="仿宋"/>
                <a:ea typeface="仿宋"/>
              </a:rPr>
              <a:t>开拓线上渠道</a:t>
            </a:r>
            <a:endParaRPr lang="en-US" sz="1200" b="0" strike="noStrike" spc="-1">
              <a:solidFill>
                <a:srgbClr val="FFFFFF"/>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仿宋"/>
                <a:ea typeface="仿宋"/>
              </a:rPr>
              <a:t>进入新市场</a:t>
            </a:r>
            <a:endParaRPr lang="en-US" sz="1200" b="0" strike="noStrike" spc="-1">
              <a:solidFill>
                <a:srgbClr val="FFFFFF"/>
              </a:solidFill>
              <a:latin typeface="Arial"/>
            </a:endParaRPr>
          </a:p>
        </p:txBody>
      </p:sp>
      <p:sp>
        <p:nvSpPr>
          <p:cNvPr id="11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仿宋"/>
                <a:ea typeface="仿宋"/>
              </a:rPr>
              <a:t>关键步骤</a:t>
            </a:r>
            <a:endParaRPr lang="en-US" sz="3600" b="0" strike="noStrike" spc="-1">
              <a:solidFill>
                <a:schemeClr val="dk1"/>
              </a:solidFill>
              <a:latin typeface="Arial"/>
            </a:endParaRPr>
          </a:p>
        </p:txBody>
      </p:sp>
      <p:sp>
        <p:nvSpPr>
          <p:cNvPr id="11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7" name="content.1.title"/>
          <p:cNvSpPr/>
          <p:nvPr/>
        </p:nvSpPr>
        <p:spPr>
          <a:xfrm>
            <a:off x="352800" y="191448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仿宋"/>
                <a:ea typeface="仿宋"/>
              </a:rPr>
              <a:t>制定营销策略</a:t>
            </a:r>
            <a:endParaRPr lang="en-US" sz="1800" b="0" strike="noStrike" spc="-1">
              <a:solidFill>
                <a:srgbClr val="FFFFFF"/>
              </a:solidFill>
              <a:latin typeface="Arial"/>
            </a:endParaRPr>
          </a:p>
        </p:txBody>
      </p:sp>
      <p:sp>
        <p:nvSpPr>
          <p:cNvPr id="118" name="content.1.content"/>
          <p:cNvSpPr/>
          <p:nvPr/>
        </p:nvSpPr>
        <p:spPr>
          <a:xfrm>
            <a:off x="250200" y="3040920"/>
            <a:ext cx="2082960" cy="29872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仿宋"/>
                <a:ea typeface="仿宋"/>
              </a:rPr>
              <a:t>研究目标市场</a:t>
            </a:r>
            <a:endParaRPr lang="en-US" sz="1200" b="0" strike="noStrike" spc="-1">
              <a:solidFill>
                <a:srgbClr val="FFFFFF"/>
              </a:solidFill>
              <a:latin typeface="Arial"/>
            </a:endParaRPr>
          </a:p>
          <a:p>
            <a:r>
              <a:rPr lang="zh-CN" sz="1200" b="0" strike="noStrike" spc="-1">
                <a:solidFill>
                  <a:schemeClr val="dk1">
                    <a:lumMod val="85000"/>
                    <a:lumOff val="15000"/>
                  </a:schemeClr>
                </a:solidFill>
                <a:latin typeface="仿宋"/>
                <a:ea typeface="仿宋"/>
              </a:rPr>
              <a:t>制定定位策略</a:t>
            </a:r>
            <a:endParaRPr lang="en-US" sz="1200" b="0" strike="noStrike" spc="-1">
              <a:solidFill>
                <a:srgbClr val="FFFFFF"/>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仿宋"/>
                <a:ea typeface="仿宋"/>
              </a:rPr>
              <a:t>设计推广方案</a:t>
            </a:r>
            <a:endParaRPr lang="en-US" sz="1200" b="0" strike="noStrike" spc="-1">
              <a:solidFill>
                <a:srgbClr val="FFFFFF"/>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9" name="PlaceHolder 1"/>
          <p:cNvSpPr>
            <a:spLocks noGrp="1"/>
          </p:cNvSpPr>
          <p:nvPr>
            <p:ph type="title" idx="4294967295"/>
          </p:nvPr>
        </p:nvSpPr>
        <p:spPr>
          <a:xfrm>
            <a:off x="1101600" y="14058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仿宋"/>
                <a:ea typeface="仿宋"/>
              </a:rPr>
              <a:t>总结</a:t>
            </a:r>
            <a:endParaRPr lang="en-US" sz="3600" b="0" strike="noStrike" spc="-1">
              <a:solidFill>
                <a:schemeClr val="dk1"/>
              </a:solidFill>
              <a:latin typeface="Arial"/>
            </a:endParaRPr>
          </a:p>
        </p:txBody>
      </p:sp>
      <p:sp>
        <p:nvSpPr>
          <p:cNvPr id="120" name="content"/>
          <p:cNvSpPr/>
          <p:nvPr/>
        </p:nvSpPr>
        <p:spPr>
          <a:xfrm>
            <a:off x="116532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仿宋"/>
                <a:ea typeface="仿宋"/>
              </a:rPr>
              <a:t>通过本章介绍，您可以了解到市场营销和业务发展对企业的重要性，以及如何衡量效果和提高市场营销和业务发展的关键步骤。在竞争激烈的市场中，不断优化策略和创新发展是企业持续增长的关键。</a:t>
            </a:r>
            <a:endParaRPr lang="en-US" sz="1600" b="0" strike="noStrike" spc="-1">
              <a:solidFill>
                <a:srgbClr val="FFFFFF"/>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仿宋"/>
                <a:ea typeface="仿宋"/>
              </a:rPr>
              <a:t>02</a:t>
            </a:r>
            <a:endParaRPr lang="en-US" sz="1800" b="0" strike="noStrike" spc="148">
              <a:solidFill>
                <a:schemeClr val="dk1">
                  <a:lumMod val="65000"/>
                  <a:lumOff val="35000"/>
                </a:schemeClr>
              </a:solidFill>
              <a:latin typeface="Arial"/>
            </a:endParaRPr>
          </a:p>
        </p:txBody>
      </p:sp>
      <p:sp>
        <p:nvSpPr>
          <p:cNvPr id="122" name="PlaceHolder 2"/>
          <p:cNvSpPr>
            <a:spLocks noGrp="1"/>
          </p:cNvSpPr>
          <p:nvPr>
            <p:ph type="title" idx="4294967295"/>
          </p:nvPr>
        </p:nvSpPr>
        <p:spPr>
          <a:xfrm>
            <a:off x="4226040" y="235980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仿宋"/>
                <a:ea typeface="仿宋"/>
              </a:rPr>
              <a:t>第</a:t>
            </a:r>
            <a:r>
              <a:rPr lang="en-US" sz="3600" b="1" strike="noStrike" spc="299">
                <a:solidFill>
                  <a:schemeClr val="dk1">
                    <a:lumMod val="85000"/>
                    <a:lumOff val="15000"/>
                  </a:schemeClr>
                </a:solidFill>
                <a:latin typeface="仿宋"/>
                <a:ea typeface="仿宋"/>
              </a:rPr>
              <a:t>2</a:t>
            </a:r>
            <a:r>
              <a:rPr lang="zh-CN" sz="3600" b="1" strike="noStrike" spc="299">
                <a:solidFill>
                  <a:schemeClr val="dk1">
                    <a:lumMod val="85000"/>
                    <a:lumOff val="15000"/>
                  </a:schemeClr>
                </a:solidFill>
                <a:latin typeface="仿宋"/>
                <a:ea typeface="仿宋"/>
              </a:rPr>
              <a:t>章 市场调研</a:t>
            </a:r>
            <a:endParaRPr lang="en-US" sz="3600" b="0" strike="noStrike" spc="-1">
              <a:solidFill>
                <a:schemeClr val="dk1"/>
              </a:solidFill>
              <a:latin typeface="Arial"/>
            </a:endParaRPr>
          </a:p>
        </p:txBody>
      </p:sp>
      <p:sp>
        <p:nvSpPr>
          <p:cNvPr id="12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4"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仿宋"/>
                <a:ea typeface="仿宋"/>
              </a:rPr>
              <a:t>为什么需要市场调研</a:t>
            </a:r>
            <a:endParaRPr lang="en-US" sz="3600" b="0" strike="noStrike" spc="-1">
              <a:solidFill>
                <a:schemeClr val="dk1"/>
              </a:solidFill>
              <a:latin typeface="Arial"/>
            </a:endParaRPr>
          </a:p>
        </p:txBody>
      </p:sp>
      <p:sp>
        <p:nvSpPr>
          <p:cNvPr id="125"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仿宋"/>
                <a:ea typeface="仿宋"/>
              </a:rPr>
              <a:t>把握市场动态，抓住商机</a:t>
            </a:r>
            <a:endParaRPr lang="en-US" sz="1400" b="0" strike="noStrike" spc="-1">
              <a:solidFill>
                <a:srgbClr val="FFFFFF"/>
              </a:solidFill>
              <a:latin typeface="Arial"/>
            </a:endParaRPr>
          </a:p>
        </p:txBody>
      </p:sp>
      <p:sp>
        <p:nvSpPr>
          <p:cNvPr id="126"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仿宋"/>
                <a:ea typeface="仿宋"/>
              </a:rPr>
              <a:t>了解市场趋势</a:t>
            </a:r>
            <a:endParaRPr lang="en-US" sz="2000" b="0" strike="noStrike" spc="-1">
              <a:solidFill>
                <a:srgbClr val="FFFFFF"/>
              </a:solidFill>
              <a:latin typeface="Arial"/>
            </a:endParaRPr>
          </a:p>
        </p:txBody>
      </p:sp>
      <p:sp>
        <p:nvSpPr>
          <p:cNvPr id="127"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8"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29"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仿宋"/>
                <a:ea typeface="仿宋"/>
              </a:rPr>
              <a:t>满足客户需求，提高产品受欢迎程度</a:t>
            </a:r>
            <a:endParaRPr lang="en-US" sz="1400" b="0" strike="noStrike" spc="-1">
              <a:solidFill>
                <a:srgbClr val="FFFFFF"/>
              </a:solidFill>
              <a:latin typeface="Arial"/>
            </a:endParaRPr>
          </a:p>
        </p:txBody>
      </p:sp>
      <p:sp>
        <p:nvSpPr>
          <p:cNvPr id="130"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仿宋"/>
                <a:ea typeface="仿宋"/>
              </a:rPr>
              <a:t>客户需求调研</a:t>
            </a:r>
            <a:endParaRPr lang="en-US" sz="2000" b="0" strike="noStrike" spc="-1">
              <a:solidFill>
                <a:srgbClr val="FFFFFF"/>
              </a:solidFill>
              <a:latin typeface="Arial"/>
            </a:endParaRPr>
          </a:p>
        </p:txBody>
      </p:sp>
      <p:sp>
        <p:nvSpPr>
          <p:cNvPr id="13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2"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仿宋"/>
                <a:ea typeface="仿宋"/>
              </a:rPr>
              <a:t>了解对手强弱，抓住竞争优势</a:t>
            </a:r>
            <a:endParaRPr lang="en-US" sz="1400" b="0" strike="noStrike" spc="-1">
              <a:solidFill>
                <a:srgbClr val="FFFFFF"/>
              </a:solidFill>
              <a:latin typeface="Arial"/>
            </a:endParaRPr>
          </a:p>
        </p:txBody>
      </p:sp>
      <p:sp>
        <p:nvSpPr>
          <p:cNvPr id="133"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仿宋"/>
                <a:ea typeface="仿宋"/>
              </a:rPr>
              <a:t>竞争对手分析</a:t>
            </a:r>
            <a:endParaRPr lang="en-US" sz="20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5" name="content.2.title"/>
          <p:cNvSpPr/>
          <p:nvPr/>
        </p:nvSpPr>
        <p:spPr>
          <a:xfrm>
            <a:off x="3634200" y="191448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仿宋"/>
                <a:ea typeface="仿宋"/>
              </a:rPr>
              <a:t>定量研究</a:t>
            </a:r>
            <a:endParaRPr lang="en-US" sz="1800" b="0" strike="noStrike" spc="-1">
              <a:solidFill>
                <a:srgbClr val="FFFFFF"/>
              </a:solidFill>
              <a:latin typeface="Arial"/>
            </a:endParaRPr>
          </a:p>
        </p:txBody>
      </p:sp>
      <p:sp>
        <p:nvSpPr>
          <p:cNvPr id="136" name="content.2.content"/>
          <p:cNvSpPr/>
          <p:nvPr/>
        </p:nvSpPr>
        <p:spPr>
          <a:xfrm>
            <a:off x="3497760" y="3040920"/>
            <a:ext cx="2067120" cy="291924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仿宋"/>
                <a:ea typeface="仿宋"/>
              </a:rPr>
              <a:t>数据量化评估市场规模</a:t>
            </a:r>
            <a:endParaRPr lang="en-US" sz="1200" b="0" strike="noStrike" spc="-1">
              <a:solidFill>
                <a:srgbClr val="FFFFFF"/>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仿宋"/>
                <a:ea typeface="仿宋"/>
              </a:rPr>
              <a:t>有效获取市场反馈</a:t>
            </a:r>
            <a:endParaRPr lang="en-US" sz="1200" b="0" strike="noStrike" spc="-1">
              <a:solidFill>
                <a:srgbClr val="FFFFFF"/>
              </a:solidFill>
              <a:latin typeface="Arial"/>
            </a:endParaRPr>
          </a:p>
        </p:txBody>
      </p:sp>
      <p:sp>
        <p:nvSpPr>
          <p:cNvPr id="13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8" name="content.3.title"/>
          <p:cNvSpPr/>
          <p:nvPr/>
        </p:nvSpPr>
        <p:spPr>
          <a:xfrm>
            <a:off x="6597000" y="191448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仿宋"/>
                <a:ea typeface="仿宋"/>
              </a:rPr>
              <a:t>问卷调查</a:t>
            </a:r>
            <a:endParaRPr lang="en-US" sz="1800" b="0" strike="noStrike" spc="-1">
              <a:solidFill>
                <a:srgbClr val="FFFFFF"/>
              </a:solidFill>
              <a:latin typeface="Arial"/>
            </a:endParaRPr>
          </a:p>
        </p:txBody>
      </p:sp>
      <p:sp>
        <p:nvSpPr>
          <p:cNvPr id="139" name="content.3.content"/>
          <p:cNvSpPr/>
          <p:nvPr/>
        </p:nvSpPr>
        <p:spPr>
          <a:xfrm>
            <a:off x="6640920" y="3040920"/>
            <a:ext cx="209592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仿宋"/>
                <a:ea typeface="仿宋"/>
              </a:rPr>
              <a:t>快速收集大量客户意见</a:t>
            </a:r>
            <a:endParaRPr lang="en-US" sz="1200" b="0" strike="noStrike" spc="-1">
              <a:solidFill>
                <a:srgbClr val="FFFFFF"/>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仿宋"/>
                <a:ea typeface="仿宋"/>
              </a:rPr>
              <a:t>量化结果便于分析</a:t>
            </a:r>
            <a:endParaRPr lang="en-US" sz="1200" b="0" strike="noStrike" spc="-1">
              <a:solidFill>
                <a:srgbClr val="FFFFFF"/>
              </a:solidFill>
              <a:latin typeface="Arial"/>
            </a:endParaRPr>
          </a:p>
        </p:txBody>
      </p:sp>
      <p:sp>
        <p:nvSpPr>
          <p:cNvPr id="14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content.4.title"/>
          <p:cNvSpPr/>
          <p:nvPr/>
        </p:nvSpPr>
        <p:spPr>
          <a:xfrm>
            <a:off x="9812520" y="191448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仿宋"/>
                <a:ea typeface="仿宋"/>
              </a:rPr>
              <a:t>访谈</a:t>
            </a:r>
            <a:endParaRPr lang="en-US" sz="1800" b="0" strike="noStrike" spc="-1">
              <a:solidFill>
                <a:srgbClr val="FFFFFF"/>
              </a:solidFill>
              <a:latin typeface="Arial"/>
            </a:endParaRPr>
          </a:p>
        </p:txBody>
      </p:sp>
      <p:sp>
        <p:nvSpPr>
          <p:cNvPr id="142" name="content.4.content"/>
          <p:cNvSpPr/>
          <p:nvPr/>
        </p:nvSpPr>
        <p:spPr>
          <a:xfrm>
            <a:off x="9812520" y="3040920"/>
            <a:ext cx="207684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仿宋"/>
                <a:ea typeface="仿宋"/>
              </a:rPr>
              <a:t>深入了解客户需求</a:t>
            </a:r>
            <a:endParaRPr lang="en-US" sz="1200" b="0" strike="noStrike" spc="-1">
              <a:solidFill>
                <a:srgbClr val="FFFFFF"/>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仿宋"/>
                <a:ea typeface="仿宋"/>
              </a:rPr>
              <a:t>获取真实反馈</a:t>
            </a:r>
            <a:endParaRPr lang="en-US" sz="1200" b="0" strike="noStrike" spc="-1">
              <a:solidFill>
                <a:srgbClr val="FFFFFF"/>
              </a:solidFill>
              <a:latin typeface="Arial"/>
            </a:endParaRPr>
          </a:p>
        </p:txBody>
      </p:sp>
      <p:sp>
        <p:nvSpPr>
          <p:cNvPr id="14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仿宋"/>
                <a:ea typeface="仿宋"/>
              </a:rPr>
              <a:t>市场调研方法</a:t>
            </a:r>
            <a:endParaRPr lang="en-US" sz="3600" b="0" strike="noStrike" spc="-1">
              <a:solidFill>
                <a:schemeClr val="dk1"/>
              </a:solidFill>
              <a:latin typeface="Arial"/>
            </a:endParaRPr>
          </a:p>
        </p:txBody>
      </p:sp>
      <p:sp>
        <p:nvSpPr>
          <p:cNvPr id="14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1.title"/>
          <p:cNvSpPr/>
          <p:nvPr/>
        </p:nvSpPr>
        <p:spPr>
          <a:xfrm>
            <a:off x="352800" y="191448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仿宋"/>
                <a:ea typeface="仿宋"/>
              </a:rPr>
              <a:t>定性研究</a:t>
            </a:r>
            <a:endParaRPr lang="en-US" sz="1800" b="0" strike="noStrike" spc="-1">
              <a:solidFill>
                <a:srgbClr val="FFFFFF"/>
              </a:solidFill>
              <a:latin typeface="Arial"/>
            </a:endParaRPr>
          </a:p>
        </p:txBody>
      </p:sp>
      <p:sp>
        <p:nvSpPr>
          <p:cNvPr id="146" name="content.1.content"/>
          <p:cNvSpPr/>
          <p:nvPr/>
        </p:nvSpPr>
        <p:spPr>
          <a:xfrm>
            <a:off x="250200" y="3040920"/>
            <a:ext cx="2082960" cy="29872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仿宋"/>
                <a:ea typeface="仿宋"/>
              </a:rPr>
              <a:t>深入分析市场现状</a:t>
            </a:r>
            <a:endParaRPr lang="en-US" sz="1200" b="0" strike="noStrike" spc="-1">
              <a:solidFill>
                <a:srgbClr val="FFFFFF"/>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仿宋"/>
                <a:ea typeface="仿宋"/>
              </a:rPr>
              <a:t>掌握消费者心理</a:t>
            </a:r>
            <a:endParaRPr lang="en-US" sz="12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7"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仿宋"/>
                <a:ea typeface="仿宋"/>
              </a:rPr>
              <a:t>市场调研实战</a:t>
            </a:r>
            <a:endParaRPr lang="en-US" sz="3600" b="0" strike="noStrike" spc="-1">
              <a:solidFill>
                <a:schemeClr val="dk1"/>
              </a:solidFill>
              <a:latin typeface="Arial"/>
            </a:endParaRPr>
          </a:p>
        </p:txBody>
      </p:sp>
      <p:sp>
        <p:nvSpPr>
          <p:cNvPr id="148"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仿宋"/>
                <a:ea typeface="仿宋"/>
              </a:rPr>
              <a:t>了解行业发展趋势</a:t>
            </a:r>
            <a:endParaRPr lang="en-US" sz="1400" b="0" strike="noStrike" spc="-1">
              <a:solidFill>
                <a:srgbClr val="FFFFFF"/>
              </a:solidFill>
              <a:latin typeface="Arial"/>
            </a:endParaRPr>
          </a:p>
        </p:txBody>
      </p:sp>
      <p:sp>
        <p:nvSpPr>
          <p:cNvPr id="149"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仿宋"/>
                <a:ea typeface="仿宋"/>
              </a:rPr>
              <a:t>行业分析</a:t>
            </a:r>
            <a:endParaRPr lang="en-US" sz="2000" b="0" strike="noStrike" spc="-1">
              <a:solidFill>
                <a:srgbClr val="FFFFFF"/>
              </a:solidFill>
              <a:latin typeface="Arial"/>
            </a:endParaRPr>
          </a:p>
        </p:txBody>
      </p:sp>
      <p:sp>
        <p:nvSpPr>
          <p:cNvPr id="150"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1"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52"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仿宋"/>
                <a:ea typeface="仿宋"/>
              </a:rPr>
              <a:t>掌握客户真实需求</a:t>
            </a:r>
            <a:endParaRPr lang="en-US" sz="1400" b="0" strike="noStrike" spc="-1">
              <a:solidFill>
                <a:srgbClr val="FFFFFF"/>
              </a:solidFill>
              <a:latin typeface="Arial"/>
            </a:endParaRPr>
          </a:p>
        </p:txBody>
      </p:sp>
      <p:sp>
        <p:nvSpPr>
          <p:cNvPr id="153"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仿宋"/>
                <a:ea typeface="仿宋"/>
              </a:rPr>
              <a:t>客户需求调研</a:t>
            </a:r>
            <a:endParaRPr lang="en-US" sz="2000" b="0" strike="noStrike" spc="-1">
              <a:solidFill>
                <a:srgbClr val="FFFFFF"/>
              </a:solidFill>
              <a:latin typeface="Arial"/>
            </a:endParaRPr>
          </a:p>
        </p:txBody>
      </p:sp>
      <p:sp>
        <p:nvSpPr>
          <p:cNvPr id="15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5"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仿宋"/>
                <a:ea typeface="仿宋"/>
              </a:rPr>
              <a:t>发现竞争优势和劣势</a:t>
            </a:r>
            <a:endParaRPr lang="en-US" sz="1400" b="0" strike="noStrike" spc="-1">
              <a:solidFill>
                <a:srgbClr val="FFFFFF"/>
              </a:solidFill>
              <a:latin typeface="Arial"/>
            </a:endParaRPr>
          </a:p>
        </p:txBody>
      </p:sp>
      <p:sp>
        <p:nvSpPr>
          <p:cNvPr id="156"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仿宋"/>
                <a:ea typeface="仿宋"/>
              </a:rPr>
              <a:t>竞争对手分析</a:t>
            </a:r>
            <a:endParaRPr lang="en-US" sz="20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7"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仿宋"/>
                <a:ea typeface="仿宋"/>
              </a:rPr>
              <a:t>市场调研总结</a:t>
            </a:r>
            <a:endParaRPr lang="en-US" sz="3600" b="0" strike="noStrike" spc="-1">
              <a:solidFill>
                <a:schemeClr val="dk1"/>
              </a:solidFill>
              <a:latin typeface="Arial"/>
            </a:endParaRPr>
          </a:p>
        </p:txBody>
      </p:sp>
      <p:sp>
        <p:nvSpPr>
          <p:cNvPr id="158" name="content.1.subtitle"/>
          <p:cNvSpPr/>
          <p:nvPr/>
        </p:nvSpPr>
        <p:spPr>
          <a:xfrm>
            <a:off x="1038960" y="409824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仿宋"/>
                <a:ea typeface="仿宋"/>
              </a:rPr>
              <a:t>市场调研是市场营销成功的基础</a:t>
            </a:r>
            <a:endParaRPr lang="en-US" sz="1400" b="0" strike="noStrike" spc="-1">
              <a:solidFill>
                <a:srgbClr val="FFFFFF"/>
              </a:solidFill>
              <a:latin typeface="Arial"/>
            </a:endParaRPr>
          </a:p>
        </p:txBody>
      </p:sp>
      <p:sp>
        <p:nvSpPr>
          <p:cNvPr id="159" name="content.1.title"/>
          <p:cNvSpPr/>
          <p:nvPr/>
        </p:nvSpPr>
        <p:spPr>
          <a:xfrm>
            <a:off x="875520" y="22802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lt1"/>
                </a:solidFill>
                <a:latin typeface="仿宋"/>
                <a:ea typeface="仿宋"/>
              </a:rPr>
              <a:t>重要性总结</a:t>
            </a:r>
            <a:endParaRPr lang="en-US" sz="1800" b="0" strike="noStrike" spc="-1">
              <a:solidFill>
                <a:srgbClr val="FFFFFF"/>
              </a:solidFill>
              <a:latin typeface="Arial"/>
            </a:endParaRPr>
          </a:p>
        </p:txBody>
      </p:sp>
      <p:sp>
        <p:nvSpPr>
          <p:cNvPr id="160" name="content.2.subtitle"/>
          <p:cNvSpPr/>
          <p:nvPr/>
        </p:nvSpPr>
        <p:spPr>
          <a:xfrm>
            <a:off x="6784560" y="409824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仿宋"/>
                <a:ea typeface="仿宋"/>
              </a:rPr>
              <a:t>注意市场调研过程中的细节</a:t>
            </a:r>
            <a:endParaRPr lang="en-US" sz="1400" b="0" strike="noStrike" spc="-1">
              <a:solidFill>
                <a:srgbClr val="FFFFFF"/>
              </a:solidFill>
              <a:latin typeface="Arial"/>
            </a:endParaRPr>
          </a:p>
        </p:txBody>
      </p:sp>
      <p:sp>
        <p:nvSpPr>
          <p:cNvPr id="161" name="content.2.title"/>
          <p:cNvSpPr/>
          <p:nvPr/>
        </p:nvSpPr>
        <p:spPr>
          <a:xfrm>
            <a:off x="6652440" y="22802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lt1"/>
                </a:solidFill>
                <a:latin typeface="仿宋"/>
                <a:ea typeface="仿宋"/>
              </a:rPr>
              <a:t>实施注意事项</a:t>
            </a:r>
            <a:endParaRPr lang="en-US" sz="1800" b="0" strike="noStrike" spc="-1">
              <a:solidFill>
                <a:srgbClr val="FFFFFF"/>
              </a:solidFill>
              <a:latin typeface="Arial"/>
            </a:endParaRPr>
          </a:p>
        </p:txBody>
      </p:sp>
      <p:sp>
        <p:nvSpPr>
          <p:cNvPr id="162" name="content.3.subtitle"/>
          <p:cNvSpPr/>
          <p:nvPr/>
        </p:nvSpPr>
        <p:spPr>
          <a:xfrm>
            <a:off x="4079520" y="409824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仿宋"/>
                <a:ea typeface="仿宋"/>
              </a:rPr>
              <a:t>提出未来市场调研方向</a:t>
            </a:r>
            <a:endParaRPr lang="en-US" sz="1400" b="0" strike="noStrike" spc="-1">
              <a:solidFill>
                <a:srgbClr val="FFFFFF"/>
              </a:solidFill>
              <a:latin typeface="Arial"/>
            </a:endParaRPr>
          </a:p>
        </p:txBody>
      </p:sp>
      <p:sp>
        <p:nvSpPr>
          <p:cNvPr id="163" name="content.3.title"/>
          <p:cNvSpPr/>
          <p:nvPr/>
        </p:nvSpPr>
        <p:spPr>
          <a:xfrm>
            <a:off x="3938040" y="22802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lt1"/>
                </a:solidFill>
                <a:latin typeface="仿宋"/>
                <a:ea typeface="仿宋"/>
              </a:rPr>
              <a:t>发展建议</a:t>
            </a:r>
            <a:endParaRPr lang="en-US" sz="1800" b="0" strike="noStrike" spc="-1">
              <a:solidFill>
                <a:srgbClr val="FFFFFF"/>
              </a:solidFill>
              <a:latin typeface="Arial"/>
            </a:endParaRPr>
          </a:p>
        </p:txBody>
      </p:sp>
      <p:sp>
        <p:nvSpPr>
          <p:cNvPr id="164" name="content.4.subtitle"/>
          <p:cNvSpPr/>
          <p:nvPr/>
        </p:nvSpPr>
        <p:spPr>
          <a:xfrm>
            <a:off x="9489240" y="409824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仿宋"/>
                <a:ea typeface="仿宋"/>
              </a:rPr>
              <a:t> </a:t>
            </a:r>
            <a:endParaRPr lang="en-US" sz="1400" b="0" strike="noStrike" spc="-1">
              <a:solidFill>
                <a:srgbClr val="FFFFFF"/>
              </a:solidFill>
              <a:latin typeface="Arial"/>
            </a:endParaRPr>
          </a:p>
        </p:txBody>
      </p:sp>
      <p:sp>
        <p:nvSpPr>
          <p:cNvPr id="165" name="content.4.title"/>
          <p:cNvSpPr/>
          <p:nvPr/>
        </p:nvSpPr>
        <p:spPr>
          <a:xfrm>
            <a:off x="9489960" y="22802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lt1"/>
                </a:solidFill>
                <a:latin typeface="仿宋"/>
                <a:ea typeface="仿宋"/>
              </a:rPr>
              <a:t> </a:t>
            </a:r>
            <a:endParaRPr lang="en-US" sz="18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6" name="PlaceHolder 1"/>
          <p:cNvSpPr>
            <a:spLocks noGrp="1"/>
          </p:cNvSpPr>
          <p:nvPr>
            <p:ph type="title" idx="4294967295"/>
          </p:nvPr>
        </p:nvSpPr>
        <p:spPr>
          <a:xfrm>
            <a:off x="1101600" y="1405800"/>
            <a:ext cx="5400360" cy="718920"/>
          </a:xfrm>
          <a:prstGeom prst="rect">
            <a:avLst/>
          </a:prstGeom>
          <a:noFill/>
          <a:ln w="0">
            <a:noFill/>
          </a:ln>
        </p:spPr>
        <p:txBody>
          <a:bodyPr lIns="0" tIns="0" rIns="0" bIns="0" anchor="b">
            <a:normAutofit fontScale="65555"/>
          </a:bodyPr>
          <a:lstStyle/>
          <a:p>
            <a:pPr indent="0" defTabSz="914400">
              <a:lnSpc>
                <a:spcPct val="100000"/>
              </a:lnSpc>
              <a:buNone/>
            </a:pPr>
            <a:r>
              <a:rPr lang="zh-CN" sz="3600" b="1" strike="noStrike" spc="299">
                <a:solidFill>
                  <a:schemeClr val="dk1">
                    <a:lumMod val="85000"/>
                    <a:lumOff val="15000"/>
                  </a:schemeClr>
                </a:solidFill>
                <a:latin typeface="仿宋"/>
                <a:ea typeface="仿宋"/>
              </a:rPr>
              <a:t>如何提高自己的企业市场营销和业务发展效果</a:t>
            </a:r>
            <a:endParaRPr lang="en-US" sz="3600" b="0" strike="noStrike" spc="-1">
              <a:solidFill>
                <a:schemeClr val="dk1"/>
              </a:solidFill>
              <a:latin typeface="Arial"/>
            </a:endParaRPr>
          </a:p>
        </p:txBody>
      </p:sp>
      <p:sp>
        <p:nvSpPr>
          <p:cNvPr id="167" name="content"/>
          <p:cNvSpPr/>
          <p:nvPr/>
        </p:nvSpPr>
        <p:spPr>
          <a:xfrm>
            <a:off x="116532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仿宋"/>
                <a:ea typeface="仿宋"/>
              </a:rPr>
              <a:t>市场调研是企业了解市场、竞争和客户需求的重要手段。通过科学的市场调研，可以制定更有效的市场营销策略，从而提高企业的竞争力和业务发展效果。务必重视市场调研的实施和总结，为企业的未来发展打下坚实基础。</a:t>
            </a:r>
            <a:endParaRPr lang="en-US" sz="1600" b="0" strike="noStrike" spc="-1">
              <a:solidFill>
                <a:srgbClr val="FFFFFF"/>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仿宋"/>
                <a:ea typeface="仿宋"/>
              </a:rPr>
              <a:t>03</a:t>
            </a:r>
            <a:endParaRPr lang="en-US" sz="1800" b="0" strike="noStrike" spc="148">
              <a:solidFill>
                <a:schemeClr val="dk1">
                  <a:lumMod val="65000"/>
                  <a:lumOff val="35000"/>
                </a:schemeClr>
              </a:solidFill>
              <a:latin typeface="Arial"/>
            </a:endParaRPr>
          </a:p>
        </p:txBody>
      </p:sp>
      <p:sp>
        <p:nvSpPr>
          <p:cNvPr id="169" name="PlaceHolder 2"/>
          <p:cNvSpPr>
            <a:spLocks noGrp="1"/>
          </p:cNvSpPr>
          <p:nvPr>
            <p:ph type="title" idx="4294967295"/>
          </p:nvPr>
        </p:nvSpPr>
        <p:spPr>
          <a:xfrm>
            <a:off x="4226040" y="235980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仿宋"/>
                <a:ea typeface="仿宋"/>
              </a:rPr>
              <a:t>第</a:t>
            </a:r>
            <a:r>
              <a:rPr lang="en-US" sz="3600" b="1" strike="noStrike" spc="299">
                <a:solidFill>
                  <a:schemeClr val="dk1">
                    <a:lumMod val="85000"/>
                    <a:lumOff val="15000"/>
                  </a:schemeClr>
                </a:solidFill>
                <a:latin typeface="仿宋"/>
                <a:ea typeface="仿宋"/>
              </a:rPr>
              <a:t>3</a:t>
            </a:r>
            <a:r>
              <a:rPr lang="zh-CN" sz="3600" b="1" strike="noStrike" spc="299">
                <a:solidFill>
                  <a:schemeClr val="dk1">
                    <a:lumMod val="85000"/>
                    <a:lumOff val="15000"/>
                  </a:schemeClr>
                </a:solidFill>
                <a:latin typeface="仿宋"/>
                <a:ea typeface="仿宋"/>
              </a:rPr>
              <a:t>章 市场营销策略制定</a:t>
            </a:r>
            <a:endParaRPr lang="en-US" sz="3600" b="0" strike="noStrike" spc="-1">
              <a:solidFill>
                <a:schemeClr val="dk1"/>
              </a:solidFill>
              <a:latin typeface="Arial"/>
            </a:endParaRPr>
          </a:p>
        </p:txBody>
      </p:sp>
      <p:sp>
        <p:nvSpPr>
          <p:cNvPr id="17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2" name="title"/>
          <p:cNvSpPr/>
          <p:nvPr/>
        </p:nvSpPr>
        <p:spPr>
          <a:xfrm>
            <a:off x="78886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仿宋"/>
                <a:ea typeface="仿宋"/>
              </a:rPr>
              <a:t>如何制定市场营销策略</a:t>
            </a:r>
            <a:endParaRPr lang="en-US" sz="2200" b="0" strike="noStrike" spc="-1">
              <a:solidFill>
                <a:srgbClr val="FFFFFF"/>
              </a:solidFill>
              <a:latin typeface="Arial"/>
            </a:endParaRPr>
          </a:p>
        </p:txBody>
      </p:sp>
      <p:sp>
        <p:nvSpPr>
          <p:cNvPr id="173" name="content"/>
          <p:cNvSpPr/>
          <p:nvPr/>
        </p:nvSpPr>
        <p:spPr>
          <a:xfrm>
            <a:off x="8191440" y="297432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仿宋"/>
                <a:ea typeface="仿宋"/>
              </a:rPr>
              <a:t>市场调研结果是制定市场营销策略的基础，通过了解市场需求和竞争对手情况，企业可以制定针对性的策略。产品定位、目标市场选择、推广方式等方面需要综合考虑，有效的市场营销策略是提高企业竞争力的关键。</a:t>
            </a:r>
            <a:endParaRPr lang="en-US" sz="1400" b="0" strike="noStrike" spc="-1">
              <a:solidFill>
                <a:srgbClr val="FFFFFF"/>
              </a:solidFill>
              <a:latin typeface="Arial"/>
            </a:endParaRPr>
          </a:p>
        </p:txBody>
      </p:sp>
      <p:sp>
        <p:nvSpPr>
          <p:cNvPr id="17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5"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仿宋"/>
                <a:ea typeface="仿宋"/>
              </a:rPr>
              <a:t>品牌定位</a:t>
            </a:r>
            <a:endParaRPr lang="en-US" sz="3600" b="0" strike="noStrike" spc="-1">
              <a:solidFill>
                <a:schemeClr val="dk1"/>
              </a:solidFill>
              <a:latin typeface="Arial"/>
            </a:endParaRPr>
          </a:p>
        </p:txBody>
      </p:sp>
      <p:sp>
        <p:nvSpPr>
          <p:cNvPr id="176" name="content.1.subtitle"/>
          <p:cNvSpPr/>
          <p:nvPr/>
        </p:nvSpPr>
        <p:spPr>
          <a:xfrm>
            <a:off x="1038960" y="409824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仿宋"/>
                <a:ea typeface="仿宋"/>
              </a:rPr>
              <a:t>通过品牌定位可以使企业在激烈市场中脱颖而出</a:t>
            </a:r>
            <a:endParaRPr lang="en-US" sz="1400" b="0" strike="noStrike" spc="-1">
              <a:solidFill>
                <a:srgbClr val="FFFFFF"/>
              </a:solidFill>
              <a:latin typeface="Arial"/>
            </a:endParaRPr>
          </a:p>
        </p:txBody>
      </p:sp>
      <p:sp>
        <p:nvSpPr>
          <p:cNvPr id="177" name="content.1.title"/>
          <p:cNvSpPr/>
          <p:nvPr/>
        </p:nvSpPr>
        <p:spPr>
          <a:xfrm>
            <a:off x="875520" y="22802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lt1"/>
                </a:solidFill>
                <a:latin typeface="仿宋"/>
                <a:ea typeface="仿宋"/>
              </a:rPr>
              <a:t>建立独特形象</a:t>
            </a:r>
            <a:endParaRPr lang="en-US" sz="1800" b="0" strike="noStrike" spc="-1">
              <a:solidFill>
                <a:srgbClr val="FFFFFF"/>
              </a:solidFill>
              <a:latin typeface="Arial"/>
            </a:endParaRPr>
          </a:p>
        </p:txBody>
      </p:sp>
      <p:sp>
        <p:nvSpPr>
          <p:cNvPr id="178" name="content.2.subtitle"/>
          <p:cNvSpPr/>
          <p:nvPr/>
        </p:nvSpPr>
        <p:spPr>
          <a:xfrm>
            <a:off x="6784560" y="409824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仿宋"/>
                <a:ea typeface="仿宋"/>
              </a:rPr>
              <a:t>确定品牌定位可以更好地吸引和保持目标客户的忠诚度</a:t>
            </a:r>
            <a:endParaRPr lang="en-US" sz="1400" b="0" strike="noStrike" spc="-1">
              <a:solidFill>
                <a:srgbClr val="FFFFFF"/>
              </a:solidFill>
              <a:latin typeface="Arial"/>
            </a:endParaRPr>
          </a:p>
        </p:txBody>
      </p:sp>
      <p:sp>
        <p:nvSpPr>
          <p:cNvPr id="179" name="content.2.title"/>
          <p:cNvSpPr/>
          <p:nvPr/>
        </p:nvSpPr>
        <p:spPr>
          <a:xfrm>
            <a:off x="6652440" y="22802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lt1"/>
                </a:solidFill>
                <a:latin typeface="仿宋"/>
                <a:ea typeface="仿宋"/>
              </a:rPr>
              <a:t>吸引目标客户群体</a:t>
            </a:r>
            <a:endParaRPr lang="en-US" sz="1800" b="0" strike="noStrike" spc="-1">
              <a:solidFill>
                <a:srgbClr val="FFFFFF"/>
              </a:solidFill>
              <a:latin typeface="Arial"/>
            </a:endParaRPr>
          </a:p>
        </p:txBody>
      </p:sp>
      <p:sp>
        <p:nvSpPr>
          <p:cNvPr id="180" name="content.3.subtitle"/>
          <p:cNvSpPr/>
          <p:nvPr/>
        </p:nvSpPr>
        <p:spPr>
          <a:xfrm>
            <a:off x="4079520" y="409824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仿宋"/>
                <a:ea typeface="仿宋"/>
              </a:rPr>
              <a:t>有效的品牌定位可以吸引更多消费者选择该品牌</a:t>
            </a:r>
            <a:endParaRPr lang="en-US" sz="1400" b="0" strike="noStrike" spc="-1">
              <a:solidFill>
                <a:srgbClr val="FFFFFF"/>
              </a:solidFill>
              <a:latin typeface="Arial"/>
            </a:endParaRPr>
          </a:p>
        </p:txBody>
      </p:sp>
      <p:sp>
        <p:nvSpPr>
          <p:cNvPr id="181" name="content.3.title"/>
          <p:cNvSpPr/>
          <p:nvPr/>
        </p:nvSpPr>
        <p:spPr>
          <a:xfrm>
            <a:off x="3938040" y="22802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lt1"/>
                </a:solidFill>
                <a:latin typeface="仿宋"/>
                <a:ea typeface="仿宋"/>
              </a:rPr>
              <a:t>提升市场份额</a:t>
            </a:r>
            <a:endParaRPr lang="en-US" sz="1800" b="0" strike="noStrike" spc="-1">
              <a:solidFill>
                <a:srgbClr val="FFFFFF"/>
              </a:solidFill>
              <a:latin typeface="Arial"/>
            </a:endParaRPr>
          </a:p>
        </p:txBody>
      </p:sp>
      <p:sp>
        <p:nvSpPr>
          <p:cNvPr id="182" name="content.4.subtitle"/>
          <p:cNvSpPr/>
          <p:nvPr/>
        </p:nvSpPr>
        <p:spPr>
          <a:xfrm>
            <a:off x="9489240" y="409824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仿宋"/>
                <a:ea typeface="仿宋"/>
              </a:rPr>
              <a:t> </a:t>
            </a:r>
            <a:endParaRPr lang="en-US" sz="1400" b="0" strike="noStrike" spc="-1">
              <a:solidFill>
                <a:srgbClr val="FFFFFF"/>
              </a:solidFill>
              <a:latin typeface="Arial"/>
            </a:endParaRPr>
          </a:p>
        </p:txBody>
      </p:sp>
      <p:sp>
        <p:nvSpPr>
          <p:cNvPr id="183" name="content.4.title"/>
          <p:cNvSpPr/>
          <p:nvPr/>
        </p:nvSpPr>
        <p:spPr>
          <a:xfrm>
            <a:off x="9489960" y="22802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lt1"/>
                </a:solidFill>
                <a:latin typeface="仿宋"/>
                <a:ea typeface="仿宋"/>
              </a:rPr>
              <a:t> </a:t>
            </a:r>
            <a:endParaRPr lang="en-US" sz="18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4" name="PlaceHolder 1"/>
          <p:cNvSpPr>
            <a:spLocks noGrp="1"/>
          </p:cNvSpPr>
          <p:nvPr>
            <p:ph type="title" idx="4294967295"/>
          </p:nvPr>
        </p:nvSpPr>
        <p:spPr>
          <a:xfrm>
            <a:off x="1101600" y="14058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仿宋"/>
                <a:ea typeface="仿宋"/>
              </a:rPr>
              <a:t>推广方式选择</a:t>
            </a:r>
            <a:endParaRPr lang="en-US" sz="3600" b="0" strike="noStrike" spc="-1">
              <a:solidFill>
                <a:schemeClr val="dk1"/>
              </a:solidFill>
              <a:latin typeface="Arial"/>
            </a:endParaRPr>
          </a:p>
        </p:txBody>
      </p:sp>
      <p:sp>
        <p:nvSpPr>
          <p:cNvPr id="185" name="content"/>
          <p:cNvSpPr/>
          <p:nvPr/>
        </p:nvSpPr>
        <p:spPr>
          <a:xfrm>
            <a:off x="116532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仿宋"/>
                <a:ea typeface="仿宋"/>
              </a:rPr>
              <a:t>选择适合企业的推广方式是市场营销策略中的关键步骤，线上推广、线下推广、合作推广等方式都有各自优势，企业需要根据产品特点和目标客户群体做出合适选择。不同的推广方式会影响销售和品牌影响力，需要谨慎考虑。</a:t>
            </a:r>
            <a:endParaRPr lang="en-US" sz="16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7" name="content.2.title"/>
          <p:cNvSpPr/>
          <p:nvPr/>
        </p:nvSpPr>
        <p:spPr>
          <a:xfrm>
            <a:off x="3634200" y="191448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仿宋"/>
                <a:ea typeface="仿宋"/>
              </a:rPr>
              <a:t>价格策略</a:t>
            </a:r>
            <a:endParaRPr lang="en-US" sz="1800" b="0" strike="noStrike" spc="-1">
              <a:solidFill>
                <a:srgbClr val="FFFFFF"/>
              </a:solidFill>
              <a:latin typeface="Arial"/>
            </a:endParaRPr>
          </a:p>
        </p:txBody>
      </p:sp>
      <p:sp>
        <p:nvSpPr>
          <p:cNvPr id="188" name="content.2.content"/>
          <p:cNvSpPr/>
          <p:nvPr/>
        </p:nvSpPr>
        <p:spPr>
          <a:xfrm>
            <a:off x="3497760" y="3040920"/>
            <a:ext cx="2067120" cy="29192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仿宋"/>
                <a:ea typeface="仿宋"/>
              </a:rPr>
              <a:t>制定合理的价格策略，吸引消费者</a:t>
            </a:r>
            <a:endParaRPr lang="en-US" sz="1200" b="0" strike="noStrike" spc="-1">
              <a:solidFill>
                <a:srgbClr val="FFFFFF"/>
              </a:solidFill>
              <a:latin typeface="Arial"/>
            </a:endParaRPr>
          </a:p>
        </p:txBody>
      </p:sp>
      <p:sp>
        <p:nvSpPr>
          <p:cNvPr id="18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0" name="content.3.title"/>
          <p:cNvSpPr/>
          <p:nvPr/>
        </p:nvSpPr>
        <p:spPr>
          <a:xfrm>
            <a:off x="6597000" y="191448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仿宋"/>
                <a:ea typeface="仿宋"/>
              </a:rPr>
              <a:t>推广方式选择</a:t>
            </a:r>
            <a:endParaRPr lang="en-US" sz="1800" b="0" strike="noStrike" spc="-1">
              <a:solidFill>
                <a:srgbClr val="FFFFFF"/>
              </a:solidFill>
              <a:latin typeface="Arial"/>
            </a:endParaRPr>
          </a:p>
        </p:txBody>
      </p:sp>
      <p:sp>
        <p:nvSpPr>
          <p:cNvPr id="191" name="content.3.content"/>
          <p:cNvSpPr/>
          <p:nvPr/>
        </p:nvSpPr>
        <p:spPr>
          <a:xfrm>
            <a:off x="6640920" y="3040920"/>
            <a:ext cx="209592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仿宋"/>
                <a:ea typeface="仿宋"/>
              </a:rPr>
              <a:t>选择适合企业的推广方式，提升市场知名度</a:t>
            </a:r>
            <a:endParaRPr lang="en-US" sz="1200" b="0" strike="noStrike" spc="-1">
              <a:solidFill>
                <a:srgbClr val="FFFFFF"/>
              </a:solidFill>
              <a:latin typeface="Arial"/>
            </a:endParaRPr>
          </a:p>
        </p:txBody>
      </p:sp>
      <p:sp>
        <p:nvSpPr>
          <p:cNvPr id="19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3" name="content.4.title"/>
          <p:cNvSpPr/>
          <p:nvPr/>
        </p:nvSpPr>
        <p:spPr>
          <a:xfrm>
            <a:off x="9812520" y="191448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仿宋"/>
                <a:ea typeface="仿宋"/>
              </a:rPr>
              <a:t>市场变化应对</a:t>
            </a:r>
            <a:endParaRPr lang="en-US" sz="1800" b="0" strike="noStrike" spc="-1">
              <a:solidFill>
                <a:srgbClr val="FFFFFF"/>
              </a:solidFill>
              <a:latin typeface="Arial"/>
            </a:endParaRPr>
          </a:p>
        </p:txBody>
      </p:sp>
      <p:sp>
        <p:nvSpPr>
          <p:cNvPr id="194" name="content.4.content"/>
          <p:cNvSpPr/>
          <p:nvPr/>
        </p:nvSpPr>
        <p:spPr>
          <a:xfrm>
            <a:off x="9812520" y="3040920"/>
            <a:ext cx="207684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仿宋"/>
                <a:ea typeface="仿宋"/>
              </a:rPr>
              <a:t>灵活调整策略，适应市场变化</a:t>
            </a:r>
            <a:endParaRPr lang="en-US" sz="1200" b="0" strike="noStrike" spc="-1">
              <a:solidFill>
                <a:srgbClr val="FFFFFF"/>
              </a:solidFill>
              <a:latin typeface="Arial"/>
            </a:endParaRPr>
          </a:p>
        </p:txBody>
      </p:sp>
      <p:sp>
        <p:nvSpPr>
          <p:cNvPr id="19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仿宋"/>
                <a:ea typeface="仿宋"/>
              </a:rPr>
              <a:t>市场营销策略实践</a:t>
            </a:r>
            <a:endParaRPr lang="en-US" sz="3600" b="0" strike="noStrike" spc="-1">
              <a:solidFill>
                <a:schemeClr val="dk1"/>
              </a:solidFill>
              <a:latin typeface="Arial"/>
            </a:endParaRPr>
          </a:p>
        </p:txBody>
      </p:sp>
      <p:sp>
        <p:nvSpPr>
          <p:cNvPr id="19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7" name="content.1.title"/>
          <p:cNvSpPr/>
          <p:nvPr/>
        </p:nvSpPr>
        <p:spPr>
          <a:xfrm>
            <a:off x="352800" y="191448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仿宋"/>
                <a:ea typeface="仿宋"/>
              </a:rPr>
              <a:t>产品定位</a:t>
            </a:r>
            <a:endParaRPr lang="en-US" sz="1800" b="0" strike="noStrike" spc="-1">
              <a:solidFill>
                <a:srgbClr val="FFFFFF"/>
              </a:solidFill>
              <a:latin typeface="Arial"/>
            </a:endParaRPr>
          </a:p>
        </p:txBody>
      </p:sp>
      <p:sp>
        <p:nvSpPr>
          <p:cNvPr id="198" name="content.1.content"/>
          <p:cNvSpPr/>
          <p:nvPr/>
        </p:nvSpPr>
        <p:spPr>
          <a:xfrm>
            <a:off x="250200" y="3040920"/>
            <a:ext cx="2082960" cy="2987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仿宋"/>
                <a:ea typeface="仿宋"/>
              </a:rPr>
              <a:t>根据市场调研结果确定产品在市场上的定位</a:t>
            </a:r>
            <a:endParaRPr lang="en-US" sz="1200" b="0" strike="noStrike" spc="-1">
              <a:solidFill>
                <a:srgbClr val="FFFFFF"/>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https://d.book118.com/405110001321011124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131</Paragraphs>
  <Slides>21</Slides>
  <Notes>7</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21</vt:i4>
      </vt:variant>
    </vt:vector>
  </HeadingPairs>
  <TitlesOfParts>
    <vt:vector baseType="lpstr" size="30">
      <vt:lpstr>Arial</vt:lpstr>
      <vt:lpstr>Calibri</vt:lpstr>
      <vt:lpstr>微软雅黑</vt:lpstr>
      <vt:lpstr>Times New Roman</vt:lpstr>
      <vt:lpstr>Wingdings</vt:lpstr>
      <vt:lpstr>Symbol</vt:lpstr>
      <vt:lpstr>仿宋</vt:lpstr>
      <vt:lpstr>DejaVu Sans</vt:lpstr>
      <vt:lpstr>Office Theme</vt:lpstr>
      <vt:lpstr>如何提高自己的企业市场营销和业务发展效果</vt:lpstr>
      <vt:lpstr>目录</vt:lpstr>
      <vt:lpstr>第1章 简介</vt:lpstr>
      <vt:lpstr> </vt:lpstr>
      <vt:lpstr>什么是市场营销</vt:lpstr>
      <vt:lpstr>什么是业务发展</vt:lpstr>
      <vt:lpstr> </vt:lpstr>
      <vt:lpstr>关键步骤</vt:lpstr>
      <vt:lpstr>总结</vt:lpstr>
      <vt:lpstr>第2章 市场调研</vt:lpstr>
      <vt:lpstr>为什么需要市场调研</vt:lpstr>
      <vt:lpstr>市场调研方法</vt:lpstr>
      <vt:lpstr>市场调研实战</vt:lpstr>
      <vt:lpstr>市场调研总结</vt:lpstr>
      <vt:lpstr>如何提高自己的企业市场营销和业务发展效果</vt:lpstr>
      <vt:lpstr>第3章 市场营销策略制定</vt:lpstr>
      <vt:lpstr> </vt:lpstr>
      <vt:lpstr>品牌定位</vt:lpstr>
      <vt:lpstr>推广方式选择</vt:lpstr>
      <vt:lpstr>市场营销策略实践</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2024-09-29T07:06:09.631</cp:lastPrinted>
  <dcterms:created xsi:type="dcterms:W3CDTF">2024-09-28T23:06:09Z</dcterms:created>
  <dcterms:modified xsi:type="dcterms:W3CDTF">2024-09-28T23:06:11Z</dcterms:modified>
</cp:coreProperties>
</file>