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3" r:id="rId23"/>
    <p:sldId id="316" r:id="rId24"/>
    <p:sldId id="318" r:id="rId25"/>
  </p:sldIdLst>
  <p:sldSz cx="12192000" cy="6858000"/>
  <p:notesSz cx="6858000" cy="9144000"/>
  <p:custDataLst>
    <p:tags r:id="rId2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slide" Target="slides/slide20.xml" /><Relationship Id="rId25" Type="http://schemas.openxmlformats.org/officeDocument/2006/relationships/slide" Target="slides/slide21.xml" /><Relationship Id="rId26" Type="http://schemas.openxmlformats.org/officeDocument/2006/relationships/tags" Target="tags/tag1.xml" /><Relationship Id="rId27" Type="http://schemas.openxmlformats.org/officeDocument/2006/relationships/presProps" Target="presProps.xml" /><Relationship Id="rId28" Type="http://schemas.openxmlformats.org/officeDocument/2006/relationships/viewProps" Target="viewProps.xml" /><Relationship Id="rId29" Type="http://schemas.openxmlformats.org/officeDocument/2006/relationships/theme" Target="theme/theme1.xml" /><Relationship Id="rId3" Type="http://schemas.openxmlformats.org/officeDocument/2006/relationships/slideMaster" Target="slideMasters/slideMaster3.xml" /><Relationship Id="rId30" Type="http://schemas.openxmlformats.org/officeDocument/2006/relationships/tableStyles" Target="tableStyles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515372BB-3B28-4372-86C8-C908816DDF92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0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6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32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33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34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35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36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37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38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39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40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41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42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43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44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45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46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3E7E4CD-E492-4D44-8D8F-7E8DAD2FCE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B76868A-5903-4924-A5B2-140AAB6D95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40FF660-44D1-4405-A5B1-85C3E670CC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B6B3D4F-522A-41DE-8751-D221E7F190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A4B449E-36D6-4138-88B4-491C3E47E1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507B932-AC28-4315-B4B6-612ACB82C8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0D06ACD-E7E4-44F3-AE38-DADD538978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E2EE8A7-9B3A-41C1-8D5E-631AB6953A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7A19838-7FD8-4081-966A-8B5547B00B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FFFCBCA-B1EF-4602-AF64-8342EBAA1C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65BB46C-2AAB-43A9-A4CD-C36EF8B25E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8F4A8211-5C20-44FD-8A79-D15CC7B6D4A7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C6682919-B10C-463D-B4A6-1BE32D519EE2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Relationship Id="rId3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Relationship Id="rId3" Type="http://schemas.openxmlformats.org/officeDocument/2006/relationships/image" Target="../media/image4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Relationship Id="rId3" Type="http://schemas.openxmlformats.org/officeDocument/2006/relationships/image" Target="../media/image5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1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Relationship Id="rId3" Type="http://schemas.openxmlformats.org/officeDocument/2006/relationships/image" Target="../media/image6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Relationship Id="rId3" Type="http://schemas.openxmlformats.org/officeDocument/2006/relationships/image" Target="../media/image7.jpeg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0512013424101112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2" name="图片 5"/>
          <p:cNvPicPr/>
          <p:nvPr/>
        </p:nvPicPr>
        <p:blipFill>
          <a:blip r:embed="rId2"/>
          <a:srcRect l="7732" t="7730" r="7732" b="7730"/>
          <a:stretch>
            <a:fillRect/>
          </a:stretch>
        </p:blipFill>
        <p:spPr>
          <a:xfrm>
            <a:off x="0" y="0"/>
            <a:ext cx="12191760" cy="6857640"/>
          </a:xfrm>
          <a:prstGeom prst="rect">
            <a:avLst/>
          </a:prstGeom>
          <a:ln w="0">
            <a:noFill/>
          </a:ln>
        </p:spPr>
      </p:pic>
      <p:sp>
        <p:nvSpPr>
          <p:cNvPr id="73" name="PlaceHolder 1"/>
          <p:cNvSpPr>
            <a:spLocks noGrp="1"/>
          </p:cNvSpPr>
          <p:nvPr>
            <p:ph type="title"/>
          </p:nvPr>
        </p:nvSpPr>
        <p:spPr>
          <a:xfrm>
            <a:off x="0" y="858600"/>
            <a:ext cx="1219176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/>
                </a:solidFill>
                <a:latin typeface="Arial"/>
                <a:ea typeface="微软雅黑"/>
              </a:rPr>
              <a:t>年终总结：人事行政工作成果总结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4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5" name="文本框 3"/>
          <p:cNvSpPr/>
          <p:nvPr/>
        </p:nvSpPr>
        <p:spPr>
          <a:xfrm>
            <a:off x="4453200" y="4485600"/>
            <a:ext cx="4063680" cy="69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Arial"/>
                <a:ea typeface="微软雅黑"/>
              </a:rPr>
              <a:t>制作人：</a:t>
            </a:r>
            <a:r>
              <a:rPr lang="en-US" sz="2000" b="1" strike="noStrike" spc="-1">
                <a:solidFill>
                  <a:schemeClr val="dk1"/>
                </a:solidFill>
                <a:latin typeface="Arial"/>
                <a:ea typeface="微软雅黑"/>
              </a:rPr>
              <a:t>XXX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Arial"/>
                <a:ea typeface="微软雅黑"/>
              </a:rPr>
              <a:t>时间：</a:t>
            </a:r>
            <a:r>
              <a:rPr lang="en-US" sz="2000" b="1" strike="noStrike" spc="-1">
                <a:solidFill>
                  <a:schemeClr val="dk1"/>
                </a:solidFill>
                <a:latin typeface="Arial"/>
                <a:ea typeface="微软雅黑"/>
              </a:rPr>
              <a:t>2024</a:t>
            </a:r>
            <a:r>
              <a:rPr lang="zh-CN" sz="2000" b="1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2000" b="1" strike="noStrike" spc="-1">
                <a:solidFill>
                  <a:schemeClr val="dk1"/>
                </a:solidFill>
                <a:latin typeface="Arial"/>
                <a:ea typeface="微软雅黑"/>
              </a:rPr>
              <a:t>X</a:t>
            </a:r>
            <a:r>
              <a:rPr lang="zh-CN" sz="2000" b="1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6" name="图片 4"/>
          <p:cNvPicPr/>
          <p:nvPr/>
        </p:nvPicPr>
        <p:blipFill>
          <a:blip r:embed="rId3"/>
          <a:srcRect l="7732" t="7730" r="7732" b="7730"/>
          <a:stretch>
            <a:fillRect/>
          </a:stretch>
        </p:blipFill>
        <p:spPr>
          <a:xfrm>
            <a:off x="0" y="0"/>
            <a:ext cx="12191760" cy="6857640"/>
          </a:xfrm>
          <a:prstGeom prst="rect">
            <a:avLst/>
          </a:prstGeom>
          <a:ln w="0">
            <a:noFill/>
          </a:ln>
        </p:spPr>
      </p:pic>
      <p:sp>
        <p:nvSpPr>
          <p:cNvPr id="77" name="PlaceHolder 1"/>
          <p:cNvSpPr>
            <a:spLocks noGrp="1"/>
          </p:cNvSpPr>
          <p:nvPr>
            <p:ph type="title" idx="4294967295"/>
          </p:nvPr>
        </p:nvSpPr>
        <p:spPr>
          <a:xfrm>
            <a:off x="674280" y="25416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8" name="content"/>
          <p:cNvSpPr/>
          <p:nvPr/>
        </p:nvSpPr>
        <p:spPr>
          <a:xfrm>
            <a:off x="2249640" y="193032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1</a:t>
            </a:r>
            <a:r>
              <a:rPr lang="zh-CN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简介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2</a:t>
            </a:r>
            <a:r>
              <a:rPr lang="zh-CN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人事管理成果总结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3</a:t>
            </a:r>
            <a:r>
              <a:rPr lang="zh-CN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行政工作成果总结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4</a:t>
            </a:r>
            <a:r>
              <a:rPr lang="zh-CN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改进与提升计划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5</a:t>
            </a:r>
            <a:r>
              <a:rPr lang="zh-CN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未来展望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6</a:t>
            </a:r>
            <a:r>
              <a:rPr lang="zh-CN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总结与展望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9" name="图片 4"/>
          <p:cNvPicPr/>
          <p:nvPr/>
        </p:nvPicPr>
        <p:blipFill>
          <a:blip r:embed="rId3"/>
          <a:srcRect l="7732" t="7730" r="7732" b="7730"/>
          <a:stretch>
            <a:fillRect/>
          </a:stretch>
        </p:blipFill>
        <p:spPr>
          <a:xfrm>
            <a:off x="0" y="0"/>
            <a:ext cx="12191760" cy="6857640"/>
          </a:xfrm>
          <a:prstGeom prst="rect">
            <a:avLst/>
          </a:prstGeom>
          <a:ln w="0">
            <a:noFill/>
          </a:ln>
        </p:spPr>
      </p:pic>
      <p:sp>
        <p:nvSpPr>
          <p:cNvPr id="80" name="PlaceHolder 1"/>
          <p:cNvSpPr>
            <a:spLocks noGrp="1"/>
          </p:cNvSpPr>
          <p:nvPr>
            <p:ph/>
          </p:nvPr>
        </p:nvSpPr>
        <p:spPr>
          <a:xfrm>
            <a:off x="299880" y="2793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93333"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000000"/>
              </a:buClr>
              <a:buFont typeface="Arial"/>
              <a:buChar char="●"/>
              <a:tabLst>
                <a:tab pos="1609560"/>
              </a:tabLst>
            </a:pPr>
            <a:r>
              <a:rPr lang="en-US" sz="2400" b="0" strike="noStrike" spc="148">
                <a:solidFill>
                  <a:schemeClr val="dk1"/>
                </a:solidFill>
                <a:latin typeface="Arial"/>
                <a:ea typeface="微软雅黑"/>
              </a:rPr>
              <a:t>01</a:t>
            </a:r>
            <a:endParaRPr lang="en-US" sz="2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81" name="PlaceHolder 2"/>
          <p:cNvSpPr>
            <a:spLocks noGrp="1"/>
          </p:cNvSpPr>
          <p:nvPr>
            <p:ph type="title" idx="4294967295"/>
          </p:nvPr>
        </p:nvSpPr>
        <p:spPr>
          <a:xfrm>
            <a:off x="2936160" y="234900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第一章 简介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2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83" name="图片 4"/>
          <p:cNvPicPr/>
          <p:nvPr/>
        </p:nvPicPr>
        <p:blipFill>
          <a:blip r:embed="rId2"/>
          <a:srcRect l="7732" t="7730" r="7732" b="7730"/>
          <a:stretch>
            <a:fillRect/>
          </a:stretch>
        </p:blipFill>
        <p:spPr>
          <a:xfrm>
            <a:off x="0" y="0"/>
            <a:ext cx="12192120" cy="6858360"/>
          </a:xfrm>
          <a:prstGeom prst="rect">
            <a:avLst/>
          </a:prstGeom>
          <a:ln w="0">
            <a:noFill/>
          </a:ln>
        </p:spPr>
      </p:pic>
      <p:sp>
        <p:nvSpPr>
          <p:cNvPr id="84" name="矩形 5"/>
          <p:cNvSpPr/>
          <p:nvPr/>
        </p:nvSpPr>
        <p:spPr>
          <a:xfrm>
            <a:off x="252000" y="251640"/>
            <a:ext cx="11203560" cy="6185880"/>
          </a:xfrm>
          <a:prstGeom prst="rect">
            <a:avLst/>
          </a:prstGeom>
          <a:solidFill>
            <a:srgbClr val="F7F4EB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85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86" name="title"/>
          <p:cNvSpPr/>
          <p:nvPr/>
        </p:nvSpPr>
        <p:spPr>
          <a:xfrm>
            <a:off x="6095880" y="741600"/>
            <a:ext cx="57481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200" b="1" strike="noStrike" spc="299">
                <a:solidFill>
                  <a:schemeClr val="dk1"/>
                </a:solidFill>
                <a:latin typeface="Arial"/>
                <a:ea typeface="微软雅黑"/>
              </a:rPr>
              <a:t>年终总结：人事行政工作成果总结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7" name="content"/>
          <p:cNvSpPr/>
          <p:nvPr/>
        </p:nvSpPr>
        <p:spPr>
          <a:xfrm>
            <a:off x="6095520" y="2215440"/>
            <a:ext cx="574884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在这份年终总结中，我们将回顾过去一年的人事行政工作成果，总结工作中的亮点和不足，为未来的工作提供参考。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8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9" name="image"/>
          <p:cNvSpPr/>
          <p:nvPr/>
        </p:nvSpPr>
        <p:spPr>
          <a:xfrm>
            <a:off x="1036440" y="1335960"/>
            <a:ext cx="4791240" cy="2452680"/>
          </a:xfrm>
          <a:custGeom>
            <a:gdLst>
              <a:gd name="textAreaLeft" fmla="*/ 0 w 4791240"/>
              <a:gd name="textAreaRight" fmla="*/ 4791600 w 4791240"/>
              <a:gd name="textAreaTop" fmla="*/ 0 h 2452680"/>
              <a:gd name="textAreaBottom" fmla="*/ 2453040 h 2452680"/>
            </a:gdLst>
            <a:rect l="textAreaLeft" t="textAreaTop" r="textAreaRight" b="textAreaBottom"/>
            <a:pathLst>
              <a:path w="9868" h="5792">
                <a:moveTo>
                  <a:pt x="0" y="0"/>
                </a:moveTo>
                <a:lnTo>
                  <a:pt x="9868" y="0"/>
                </a:lnTo>
                <a:lnTo>
                  <a:pt x="9868" y="5792"/>
                </a:lnTo>
                <a:lnTo>
                  <a:pt x="0" y="5792"/>
                </a:lnTo>
                <a:lnTo>
                  <a:pt x="0" y="0"/>
                </a:lnTo>
                <a:close/>
              </a:path>
            </a:pathLst>
          </a:custGeom>
          <a:blipFill rotWithShape="0">
            <a:blip r:embed="rId3">
              <a:alphaModFix amt="84000"/>
            </a:blip>
            <a:stretch>
              <a:fillRect/>
            </a:stretch>
          </a:blipFill>
          <a:ln w="3175">
            <a:solidFill>
              <a:srgbClr val="000000">
                <a:lumMod val="40000"/>
                <a:lumOff val="60000"/>
                <a:alpha val="20000"/>
              </a:srgbClr>
            </a:solidFill>
            <a:round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90" name="图片 4"/>
          <p:cNvPicPr/>
          <p:nvPr/>
        </p:nvPicPr>
        <p:blipFill>
          <a:blip r:embed="rId2"/>
          <a:srcRect l="7732" t="7730" r="7732" b="7730"/>
          <a:stretch>
            <a:fillRect/>
          </a:stretch>
        </p:blipFill>
        <p:spPr>
          <a:xfrm>
            <a:off x="0" y="0"/>
            <a:ext cx="12192120" cy="6858360"/>
          </a:xfrm>
          <a:prstGeom prst="rect">
            <a:avLst/>
          </a:prstGeom>
          <a:ln w="0">
            <a:noFill/>
          </a:ln>
        </p:spPr>
      </p:pic>
      <p:sp>
        <p:nvSpPr>
          <p:cNvPr id="91" name="矩形 5"/>
          <p:cNvSpPr/>
          <p:nvPr/>
        </p:nvSpPr>
        <p:spPr>
          <a:xfrm>
            <a:off x="252000" y="251640"/>
            <a:ext cx="11203560" cy="6185880"/>
          </a:xfrm>
          <a:prstGeom prst="rect">
            <a:avLst/>
          </a:prstGeom>
          <a:solidFill>
            <a:srgbClr val="F7F4EB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2" name="PlaceHolder 1"/>
          <p:cNvSpPr>
            <a:spLocks noGrp="1"/>
          </p:cNvSpPr>
          <p:nvPr>
            <p:ph type="title" idx="4294967295"/>
          </p:nvPr>
        </p:nvSpPr>
        <p:spPr>
          <a:xfrm>
            <a:off x="273600" y="187200"/>
            <a:ext cx="1136124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1"/>
                </a:solidFill>
                <a:latin typeface="微软雅黑"/>
                <a:ea typeface="微软雅黑"/>
              </a:rPr>
              <a:t>公司概况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3" name="content.1.subtitle"/>
          <p:cNvSpPr/>
          <p:nvPr/>
        </p:nvSpPr>
        <p:spPr>
          <a:xfrm>
            <a:off x="1089000" y="2141280"/>
            <a:ext cx="2501640" cy="2810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公司员工人数及分布情况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4" name="content.1.title"/>
          <p:cNvSpPr/>
          <p:nvPr/>
        </p:nvSpPr>
        <p:spPr>
          <a:xfrm>
            <a:off x="984240" y="1433880"/>
            <a:ext cx="270144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公司规模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5" name="content.2.subtitle"/>
          <p:cNvSpPr/>
          <p:nvPr/>
        </p:nvSpPr>
        <p:spPr>
          <a:xfrm>
            <a:off x="9237960" y="2141280"/>
            <a:ext cx="2130840" cy="264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公司主要经营项目和业务范围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6" name="content.2.title"/>
          <p:cNvSpPr/>
          <p:nvPr/>
        </p:nvSpPr>
        <p:spPr>
          <a:xfrm>
            <a:off x="8940240" y="1433880"/>
            <a:ext cx="272304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公司业务范围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7" name="content.3.subtitle"/>
          <p:cNvSpPr/>
          <p:nvPr/>
        </p:nvSpPr>
        <p:spPr>
          <a:xfrm>
            <a:off x="3900240" y="2141280"/>
            <a:ext cx="2196720" cy="2641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人事行政部门人员构成及职责分工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8" name="content.3.title"/>
          <p:cNvSpPr/>
          <p:nvPr/>
        </p:nvSpPr>
        <p:spPr>
          <a:xfrm>
            <a:off x="3674880" y="1433880"/>
            <a:ext cx="264816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人事行政部门组织结构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9" name="content.4.subtitle"/>
          <p:cNvSpPr/>
          <p:nvPr/>
        </p:nvSpPr>
        <p:spPr>
          <a:xfrm>
            <a:off x="6406560" y="2141280"/>
            <a:ext cx="2469960" cy="2641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0" name="content.4.title"/>
          <p:cNvSpPr/>
          <p:nvPr/>
        </p:nvSpPr>
        <p:spPr>
          <a:xfrm>
            <a:off x="6323400" y="1433880"/>
            <a:ext cx="261648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01" name="图片 4"/>
          <p:cNvPicPr/>
          <p:nvPr/>
        </p:nvPicPr>
        <p:blipFill>
          <a:blip r:embed="rId2"/>
          <a:srcRect l="7732" t="7730" r="7732" b="7730"/>
          <a:stretch>
            <a:fillRect/>
          </a:stretch>
        </p:blipFill>
        <p:spPr>
          <a:xfrm>
            <a:off x="0" y="0"/>
            <a:ext cx="12192120" cy="6858360"/>
          </a:xfrm>
          <a:prstGeom prst="rect">
            <a:avLst/>
          </a:prstGeom>
          <a:ln w="0">
            <a:noFill/>
          </a:ln>
        </p:spPr>
      </p:pic>
      <p:sp>
        <p:nvSpPr>
          <p:cNvPr id="102" name="矩形 5"/>
          <p:cNvSpPr/>
          <p:nvPr/>
        </p:nvSpPr>
        <p:spPr>
          <a:xfrm>
            <a:off x="252000" y="251640"/>
            <a:ext cx="11203560" cy="6185880"/>
          </a:xfrm>
          <a:prstGeom prst="rect">
            <a:avLst/>
          </a:prstGeom>
          <a:solidFill>
            <a:srgbClr val="F7F4EB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3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4" name="content.2.title"/>
          <p:cNvSpPr/>
          <p:nvPr/>
        </p:nvSpPr>
        <p:spPr>
          <a:xfrm>
            <a:off x="3512160" y="2049840"/>
            <a:ext cx="266148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招聘与培训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5" name="content.2.content"/>
          <p:cNvSpPr/>
          <p:nvPr/>
        </p:nvSpPr>
        <p:spPr>
          <a:xfrm>
            <a:off x="3699360" y="2511360"/>
            <a:ext cx="2143440" cy="3193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招聘流程管理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员工培训计划制定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6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7" name="content.3.title"/>
          <p:cNvSpPr/>
          <p:nvPr/>
        </p:nvSpPr>
        <p:spPr>
          <a:xfrm>
            <a:off x="6426720" y="2049840"/>
            <a:ext cx="25783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绩效考核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8" name="content.3.content"/>
          <p:cNvSpPr/>
          <p:nvPr/>
        </p:nvSpPr>
        <p:spPr>
          <a:xfrm>
            <a:off x="6685920" y="2511360"/>
            <a:ext cx="2256480" cy="3092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绩效指标设定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绩效评定及奖惩制度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9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0" name="content.4.title"/>
          <p:cNvSpPr/>
          <p:nvPr/>
        </p:nvSpPr>
        <p:spPr>
          <a:xfrm>
            <a:off x="9177480" y="2049840"/>
            <a:ext cx="229968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薪酬福利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1" name="content.4.content"/>
          <p:cNvSpPr/>
          <p:nvPr/>
        </p:nvSpPr>
        <p:spPr>
          <a:xfrm>
            <a:off x="9430560" y="2511360"/>
            <a:ext cx="2292480" cy="3092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薪酬调查分析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福利方案设计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2" name="PlaceHolder 1"/>
          <p:cNvSpPr>
            <a:spLocks noGrp="1"/>
          </p:cNvSpPr>
          <p:nvPr>
            <p:ph type="title" idx="4294967295"/>
          </p:nvPr>
        </p:nvSpPr>
        <p:spPr>
          <a:xfrm>
            <a:off x="210240" y="360000"/>
            <a:ext cx="1058940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工作内容概述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3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4" name="content.1.title"/>
          <p:cNvSpPr/>
          <p:nvPr/>
        </p:nvSpPr>
        <p:spPr>
          <a:xfrm>
            <a:off x="882000" y="2049840"/>
            <a:ext cx="271620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人事管理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5" name="content.1.content"/>
          <p:cNvSpPr/>
          <p:nvPr/>
        </p:nvSpPr>
        <p:spPr>
          <a:xfrm>
            <a:off x="1101240" y="2511360"/>
            <a:ext cx="2053800" cy="3092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员工档案管理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劳动合同签订与管理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16" name="图片 4"/>
          <p:cNvPicPr/>
          <p:nvPr/>
        </p:nvPicPr>
        <p:blipFill>
          <a:blip r:embed="rId2"/>
          <a:srcRect l="7732" t="7730" r="7732" b="7730"/>
          <a:stretch>
            <a:fillRect/>
          </a:stretch>
        </p:blipFill>
        <p:spPr>
          <a:xfrm>
            <a:off x="0" y="0"/>
            <a:ext cx="12192120" cy="6858360"/>
          </a:xfrm>
          <a:prstGeom prst="rect">
            <a:avLst/>
          </a:prstGeom>
          <a:ln w="0">
            <a:noFill/>
          </a:ln>
        </p:spPr>
      </p:pic>
      <p:sp>
        <p:nvSpPr>
          <p:cNvPr id="117" name="矩形 5"/>
          <p:cNvSpPr/>
          <p:nvPr/>
        </p:nvSpPr>
        <p:spPr>
          <a:xfrm>
            <a:off x="252000" y="251640"/>
            <a:ext cx="11203560" cy="6185880"/>
          </a:xfrm>
          <a:prstGeom prst="rect">
            <a:avLst/>
          </a:prstGeom>
          <a:solidFill>
            <a:srgbClr val="F7F4EB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8" name="PlaceHolder 1"/>
          <p:cNvSpPr>
            <a:spLocks noGrp="1"/>
          </p:cNvSpPr>
          <p:nvPr>
            <p:ph type="title" idx="4294967295"/>
          </p:nvPr>
        </p:nvSpPr>
        <p:spPr>
          <a:xfrm>
            <a:off x="273600" y="187200"/>
            <a:ext cx="1136124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1"/>
                </a:solidFill>
                <a:latin typeface="微软雅黑"/>
                <a:ea typeface="微软雅黑"/>
              </a:rPr>
              <a:t>工作目标与规划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9" name="content.1.subtitle"/>
          <p:cNvSpPr/>
          <p:nvPr/>
        </p:nvSpPr>
        <p:spPr>
          <a:xfrm>
            <a:off x="1089000" y="2141280"/>
            <a:ext cx="2501640" cy="2810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明确工作重点和时间节点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0" name="content.1.title"/>
          <p:cNvSpPr/>
          <p:nvPr/>
        </p:nvSpPr>
        <p:spPr>
          <a:xfrm>
            <a:off x="984240" y="1433880"/>
            <a:ext cx="270144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制定年度工作计划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1" name="content.2.subtitle"/>
          <p:cNvSpPr/>
          <p:nvPr/>
        </p:nvSpPr>
        <p:spPr>
          <a:xfrm>
            <a:off x="9237960" y="2141280"/>
            <a:ext cx="2130840" cy="264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吸引优秀人才加入公司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2" name="content.2.title"/>
          <p:cNvSpPr/>
          <p:nvPr/>
        </p:nvSpPr>
        <p:spPr>
          <a:xfrm>
            <a:off x="8940240" y="1433880"/>
            <a:ext cx="272304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实施人才引进计划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3" name="content.3.subtitle"/>
          <p:cNvSpPr/>
          <p:nvPr/>
        </p:nvSpPr>
        <p:spPr>
          <a:xfrm>
            <a:off x="3900240" y="2141280"/>
            <a:ext cx="2196720" cy="2641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优化员工福利待遇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4" name="content.3.title"/>
          <p:cNvSpPr/>
          <p:nvPr/>
        </p:nvSpPr>
        <p:spPr>
          <a:xfrm>
            <a:off x="3674880" y="1433880"/>
            <a:ext cx="264816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提高员工满意度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5" name="content.4.subtitle"/>
          <p:cNvSpPr/>
          <p:nvPr/>
        </p:nvSpPr>
        <p:spPr>
          <a:xfrm>
            <a:off x="6406560" y="2141280"/>
            <a:ext cx="2469960" cy="2641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提高员工工作积极性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6" name="content.4.title"/>
          <p:cNvSpPr/>
          <p:nvPr/>
        </p:nvSpPr>
        <p:spPr>
          <a:xfrm>
            <a:off x="6323400" y="1433880"/>
            <a:ext cx="261648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优化绩效考核制度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27" name="图片 4"/>
          <p:cNvPicPr/>
          <p:nvPr/>
        </p:nvPicPr>
        <p:blipFill>
          <a:blip r:embed="rId3"/>
          <a:srcRect l="7732" t="7730" r="7732" b="7730"/>
          <a:stretch>
            <a:fillRect/>
          </a:stretch>
        </p:blipFill>
        <p:spPr>
          <a:xfrm>
            <a:off x="0" y="0"/>
            <a:ext cx="12192120" cy="6858360"/>
          </a:xfrm>
          <a:prstGeom prst="rect">
            <a:avLst/>
          </a:prstGeom>
          <a:ln w="0">
            <a:noFill/>
          </a:ln>
        </p:spPr>
      </p:pic>
      <p:sp>
        <p:nvSpPr>
          <p:cNvPr id="128" name="矩形 1"/>
          <p:cNvSpPr/>
          <p:nvPr/>
        </p:nvSpPr>
        <p:spPr>
          <a:xfrm>
            <a:off x="252000" y="251640"/>
            <a:ext cx="11203560" cy="6185880"/>
          </a:xfrm>
          <a:prstGeom prst="rect">
            <a:avLst/>
          </a:prstGeom>
          <a:solidFill>
            <a:srgbClr val="F7F4EB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29" name="PlaceHolder 1"/>
          <p:cNvSpPr>
            <a:spLocks noGrp="1"/>
          </p:cNvSpPr>
          <p:nvPr>
            <p:ph type="title" idx="4294967295"/>
          </p:nvPr>
        </p:nvSpPr>
        <p:spPr>
          <a:xfrm>
            <a:off x="281880" y="1220400"/>
            <a:ext cx="11721600" cy="7189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年终总结回顾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0" name="content"/>
          <p:cNvSpPr/>
          <p:nvPr/>
        </p:nvSpPr>
        <p:spPr>
          <a:xfrm>
            <a:off x="318600" y="2352600"/>
            <a:ext cx="11584080" cy="3154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在过去的一年里，人事行政部门始终致力于优化公司人力资源管理，提升员工工作满意度。通过招聘培训、绩效考核、薪酬福利等工作的有力推进，取得了明显的成效。然而，也面临着一些挑战和改进的空间，需要进一步完善和调整。未来，我们将继续努力，为公司发展提供更好的人力资源保障。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31" name="图片 4"/>
          <p:cNvPicPr/>
          <p:nvPr/>
        </p:nvPicPr>
        <p:blipFill>
          <a:blip r:embed="rId2"/>
          <a:srcRect l="7732" t="7730" r="7732" b="7730"/>
          <a:stretch>
            <a:fillRect/>
          </a:stretch>
        </p:blipFill>
        <p:spPr>
          <a:xfrm>
            <a:off x="0" y="0"/>
            <a:ext cx="12192120" cy="6858360"/>
          </a:xfrm>
          <a:prstGeom prst="rect">
            <a:avLst/>
          </a:prstGeom>
          <a:ln w="0">
            <a:noFill/>
          </a:ln>
        </p:spPr>
      </p:pic>
      <p:sp>
        <p:nvSpPr>
          <p:cNvPr id="132" name="矩形 5"/>
          <p:cNvSpPr/>
          <p:nvPr/>
        </p:nvSpPr>
        <p:spPr>
          <a:xfrm>
            <a:off x="252000" y="251640"/>
            <a:ext cx="11203560" cy="6185880"/>
          </a:xfrm>
          <a:prstGeom prst="rect">
            <a:avLst/>
          </a:prstGeom>
          <a:solidFill>
            <a:srgbClr val="F7F4EB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工作成果展示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4" name="image"/>
          <p:cNvSpPr/>
          <p:nvPr/>
        </p:nvSpPr>
        <p:spPr>
          <a:xfrm>
            <a:off x="7813800" y="0"/>
            <a:ext cx="4377960" cy="4380480"/>
          </a:xfrm>
          <a:custGeom>
            <a:gdLst>
              <a:gd name="textAreaLeft" fmla="*/ 0 w 4377960"/>
              <a:gd name="textAreaRight" fmla="*/ 4378320 w 4377960"/>
              <a:gd name="textAreaTop" fmla="*/ 0 h 4380480"/>
              <a:gd name="textAreaBottom" fmla="*/ 4380840 h 4380480"/>
            </a:gdLst>
            <a:rect l="textAreaLeft" t="textAreaTop" r="textAreaRight" b="textAreaBottom"/>
            <a:pathLst>
              <a:path w="6036950" h="6040857">
                <a:moveTo>
                  <a:pt x="2276483" y="0"/>
                </a:moveTo>
                <a:lnTo>
                  <a:pt x="6036950" y="0"/>
                </a:lnTo>
                <a:lnTo>
                  <a:pt x="6036950" y="2936006"/>
                </a:lnTo>
                <a:lnTo>
                  <a:pt x="4238679" y="5156686"/>
                </a:lnTo>
                <a:cubicBezTo>
                  <a:pt x="3409718" y="6180367"/>
                  <a:pt x="1907854" y="6338220"/>
                  <a:pt x="884172" y="5509259"/>
                </a:cubicBezTo>
                <a:cubicBezTo>
                  <a:pt x="-139509" y="4680298"/>
                  <a:pt x="-297361" y="3178434"/>
                  <a:pt x="531600" y="2154752"/>
                </a:cubicBezTo>
                <a:close/>
              </a:path>
            </a:pathLst>
          </a:custGeom>
          <a:blipFill rotWithShape="0">
            <a:blip r:embed="rId3"/>
            <a:stretch>
              <a:fillRect/>
            </a:stretch>
          </a:blipFill>
          <a:ln w="9525">
            <a:solidFill>
              <a:srgbClr val="000000">
                <a:lumMod val="40000"/>
                <a:lumOff val="60000"/>
                <a:alpha val="50000"/>
              </a:srgbClr>
            </a:solidFill>
            <a:round/>
          </a:ln>
          <a:effectLst>
            <a:outerShdw dist="253959" dir="4201429" algn="ctr" rotWithShape="0">
              <a:schemeClr val="accent1">
                <a:alpha val="15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5" name="content.1.subtitle"/>
          <p:cNvSpPr/>
          <p:nvPr/>
        </p:nvSpPr>
        <p:spPr>
          <a:xfrm>
            <a:off x="12445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Arial"/>
                <a:ea typeface="微软雅黑"/>
              </a:rPr>
              <a:t>通过调研问卷和员工反馈，满意度提升</a:t>
            </a:r>
            <a:r>
              <a:rPr lang="en-US" sz="1600" b="0" strike="noStrike" spc="-1">
                <a:solidFill>
                  <a:schemeClr val="dk1"/>
                </a:solidFill>
                <a:latin typeface="Arial"/>
                <a:ea typeface="微软雅黑"/>
              </a:rPr>
              <a:t>10%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6" name="content.1.title"/>
          <p:cNvSpPr/>
          <p:nvPr/>
        </p:nvSpPr>
        <p:spPr>
          <a:xfrm>
            <a:off x="124344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提高员工满意度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7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8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9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Arial"/>
                <a:ea typeface="微软雅黑"/>
              </a:rPr>
              <a:t>成功引进多名高级人才，壮大团队规模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0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人才引进计划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1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2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Arial"/>
                <a:ea typeface="微软雅黑"/>
              </a:rPr>
              <a:t>新制度执行效果显著，绩效提升</a:t>
            </a:r>
            <a:r>
              <a:rPr lang="en-US" sz="1600" b="0" strike="noStrike" spc="-1">
                <a:solidFill>
                  <a:schemeClr val="dk1"/>
                </a:solidFill>
                <a:latin typeface="Arial"/>
                <a:ea typeface="微软雅黑"/>
              </a:rPr>
              <a:t>5%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3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优化绩效考核制度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44" name="图片 4"/>
          <p:cNvPicPr/>
          <p:nvPr/>
        </p:nvPicPr>
        <p:blipFill>
          <a:blip r:embed="rId3"/>
          <a:srcRect l="7732" t="7730" r="7732" b="7730"/>
          <a:stretch>
            <a:fillRect/>
          </a:stretch>
        </p:blipFill>
        <p:spPr>
          <a:xfrm>
            <a:off x="0" y="0"/>
            <a:ext cx="12191760" cy="6857640"/>
          </a:xfrm>
          <a:prstGeom prst="rect">
            <a:avLst/>
          </a:prstGeom>
          <a:ln w="0">
            <a:noFill/>
          </a:ln>
        </p:spPr>
      </p:pic>
      <p:sp>
        <p:nvSpPr>
          <p:cNvPr id="145" name="PlaceHolder 1"/>
          <p:cNvSpPr>
            <a:spLocks noGrp="1"/>
          </p:cNvSpPr>
          <p:nvPr>
            <p:ph/>
          </p:nvPr>
        </p:nvSpPr>
        <p:spPr>
          <a:xfrm>
            <a:off x="299880" y="2793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93333"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000000"/>
              </a:buClr>
              <a:buFont typeface="Arial"/>
              <a:buChar char="●"/>
              <a:tabLst>
                <a:tab pos="1609560"/>
              </a:tabLst>
            </a:pPr>
            <a:r>
              <a:rPr lang="en-US" sz="2400" b="0" strike="noStrike" spc="148">
                <a:solidFill>
                  <a:schemeClr val="dk1"/>
                </a:solidFill>
                <a:latin typeface="Arial"/>
                <a:ea typeface="微软雅黑"/>
              </a:rPr>
              <a:t>02</a:t>
            </a:r>
            <a:endParaRPr lang="en-US" sz="2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46" name="PlaceHolder 2"/>
          <p:cNvSpPr>
            <a:spLocks noGrp="1"/>
          </p:cNvSpPr>
          <p:nvPr>
            <p:ph type="title" idx="4294967295"/>
          </p:nvPr>
        </p:nvSpPr>
        <p:spPr>
          <a:xfrm>
            <a:off x="2936160" y="234900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2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人事管理成果总结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47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48" name="图片 4"/>
          <p:cNvPicPr/>
          <p:nvPr/>
        </p:nvPicPr>
        <p:blipFill>
          <a:blip r:embed="rId2"/>
          <a:srcRect l="7732" t="7730" r="7732" b="7730"/>
          <a:stretch>
            <a:fillRect/>
          </a:stretch>
        </p:blipFill>
        <p:spPr>
          <a:xfrm>
            <a:off x="0" y="0"/>
            <a:ext cx="12192120" cy="6858360"/>
          </a:xfrm>
          <a:prstGeom prst="rect">
            <a:avLst/>
          </a:prstGeom>
          <a:ln w="0">
            <a:noFill/>
          </a:ln>
        </p:spPr>
      </p:pic>
      <p:sp>
        <p:nvSpPr>
          <p:cNvPr id="149" name="矩形 5"/>
          <p:cNvSpPr/>
          <p:nvPr/>
        </p:nvSpPr>
        <p:spPr>
          <a:xfrm>
            <a:off x="252000" y="251640"/>
            <a:ext cx="11203560" cy="6185880"/>
          </a:xfrm>
          <a:prstGeom prst="rect">
            <a:avLst/>
          </a:prstGeom>
          <a:solidFill>
            <a:srgbClr val="F7F4EB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0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1" name="content.2.title"/>
          <p:cNvSpPr/>
          <p:nvPr/>
        </p:nvSpPr>
        <p:spPr>
          <a:xfrm>
            <a:off x="3512160" y="2049840"/>
            <a:ext cx="266148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培训计划执行情况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2" name="content.2.content"/>
          <p:cNvSpPr/>
          <p:nvPr/>
        </p:nvSpPr>
        <p:spPr>
          <a:xfrm>
            <a:off x="3699360" y="2511360"/>
            <a:ext cx="2143440" cy="3193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培训覆盖率提高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员工培训反馈积极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培训成果显著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3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4" name="content.3.title"/>
          <p:cNvSpPr/>
          <p:nvPr/>
        </p:nvSpPr>
        <p:spPr>
          <a:xfrm>
            <a:off x="6426720" y="2049840"/>
            <a:ext cx="25783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人才引进策略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5" name="content.3.content"/>
          <p:cNvSpPr/>
          <p:nvPr/>
        </p:nvSpPr>
        <p:spPr>
          <a:xfrm>
            <a:off x="6685920" y="2511360"/>
            <a:ext cx="2256480" cy="3092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开拓新的人才来源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建立人才储备库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定制招聘计划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6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7" name="content.4.title"/>
          <p:cNvSpPr/>
          <p:nvPr/>
        </p:nvSpPr>
        <p:spPr>
          <a:xfrm>
            <a:off x="9177480" y="2049840"/>
            <a:ext cx="229968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8" name="content.4.content"/>
          <p:cNvSpPr/>
          <p:nvPr/>
        </p:nvSpPr>
        <p:spPr>
          <a:xfrm>
            <a:off x="9430560" y="2511360"/>
            <a:ext cx="2292480" cy="3092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9" name="PlaceHolder 1"/>
          <p:cNvSpPr>
            <a:spLocks noGrp="1"/>
          </p:cNvSpPr>
          <p:nvPr>
            <p:ph type="title" idx="4294967295"/>
          </p:nvPr>
        </p:nvSpPr>
        <p:spPr>
          <a:xfrm>
            <a:off x="210240" y="360000"/>
            <a:ext cx="1058940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招聘与培训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0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61" name="content.1.title"/>
          <p:cNvSpPr/>
          <p:nvPr/>
        </p:nvSpPr>
        <p:spPr>
          <a:xfrm>
            <a:off x="882000" y="2049840"/>
            <a:ext cx="271620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招聘效率提升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2" name="content.1.content"/>
          <p:cNvSpPr/>
          <p:nvPr/>
        </p:nvSpPr>
        <p:spPr>
          <a:xfrm>
            <a:off x="1101240" y="2511360"/>
            <a:ext cx="2053800" cy="3092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优化招聘流程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提高招聘渠道效益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加强候选人筛选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63" name="图片 4"/>
          <p:cNvPicPr/>
          <p:nvPr/>
        </p:nvPicPr>
        <p:blipFill>
          <a:blip r:embed="rId2"/>
          <a:srcRect l="7732" t="7730" r="7732" b="7730"/>
          <a:stretch>
            <a:fillRect/>
          </a:stretch>
        </p:blipFill>
        <p:spPr>
          <a:xfrm>
            <a:off x="0" y="0"/>
            <a:ext cx="12192120" cy="6858360"/>
          </a:xfrm>
          <a:prstGeom prst="rect">
            <a:avLst/>
          </a:prstGeom>
          <a:ln w="0">
            <a:noFill/>
          </a:ln>
        </p:spPr>
      </p:pic>
      <p:sp>
        <p:nvSpPr>
          <p:cNvPr id="164" name="矩形 5"/>
          <p:cNvSpPr/>
          <p:nvPr/>
        </p:nvSpPr>
        <p:spPr>
          <a:xfrm>
            <a:off x="252000" y="251640"/>
            <a:ext cx="11203560" cy="6185880"/>
          </a:xfrm>
          <a:prstGeom prst="rect">
            <a:avLst/>
          </a:prstGeom>
          <a:solidFill>
            <a:srgbClr val="F7F4EB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65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绩效考核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6" name="image"/>
          <p:cNvSpPr/>
          <p:nvPr/>
        </p:nvSpPr>
        <p:spPr>
          <a:xfrm>
            <a:off x="7813800" y="0"/>
            <a:ext cx="4377960" cy="4380480"/>
          </a:xfrm>
          <a:custGeom>
            <a:gdLst>
              <a:gd name="textAreaLeft" fmla="*/ 0 w 4377960"/>
              <a:gd name="textAreaRight" fmla="*/ 4378320 w 4377960"/>
              <a:gd name="textAreaTop" fmla="*/ 0 h 4380480"/>
              <a:gd name="textAreaBottom" fmla="*/ 4380840 h 4380480"/>
            </a:gdLst>
            <a:rect l="textAreaLeft" t="textAreaTop" r="textAreaRight" b="textAreaBottom"/>
            <a:pathLst>
              <a:path w="6036950" h="6040857">
                <a:moveTo>
                  <a:pt x="2276483" y="0"/>
                </a:moveTo>
                <a:lnTo>
                  <a:pt x="6036950" y="0"/>
                </a:lnTo>
                <a:lnTo>
                  <a:pt x="6036950" y="2936006"/>
                </a:lnTo>
                <a:lnTo>
                  <a:pt x="4238679" y="5156686"/>
                </a:lnTo>
                <a:cubicBezTo>
                  <a:pt x="3409718" y="6180367"/>
                  <a:pt x="1907854" y="6338220"/>
                  <a:pt x="884172" y="5509259"/>
                </a:cubicBezTo>
                <a:cubicBezTo>
                  <a:pt x="-139509" y="4680298"/>
                  <a:pt x="-297361" y="3178434"/>
                  <a:pt x="531600" y="2154752"/>
                </a:cubicBezTo>
                <a:close/>
              </a:path>
            </a:pathLst>
          </a:custGeom>
          <a:blipFill rotWithShape="0">
            <a:blip r:embed="rId3"/>
            <a:stretch>
              <a:fillRect/>
            </a:stretch>
          </a:blipFill>
          <a:ln w="9525">
            <a:solidFill>
              <a:srgbClr val="000000">
                <a:lumMod val="40000"/>
                <a:lumOff val="60000"/>
                <a:alpha val="50000"/>
              </a:srgbClr>
            </a:solidFill>
            <a:round/>
          </a:ln>
          <a:effectLst>
            <a:outerShdw dist="253959" dir="4201429" algn="ctr" rotWithShape="0">
              <a:schemeClr val="accent1">
                <a:alpha val="15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7" name="content.1.subtitle"/>
          <p:cNvSpPr/>
          <p:nvPr/>
        </p:nvSpPr>
        <p:spPr>
          <a:xfrm>
            <a:off x="12445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Arial"/>
                <a:ea typeface="微软雅黑"/>
              </a:rPr>
              <a:t>建立符合公司业务的考核体系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8" name="content.1.title"/>
          <p:cNvSpPr/>
          <p:nvPr/>
        </p:nvSpPr>
        <p:spPr>
          <a:xfrm>
            <a:off x="124344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绩效考核体系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9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0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1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Arial"/>
                <a:ea typeface="微软雅黑"/>
              </a:rPr>
              <a:t>优化考核指标，激励员工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2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绩效考核的改进方向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3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4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Arial"/>
                <a:ea typeface="微软雅黑"/>
              </a:rPr>
              <a:t>对员工绩效进行客观评定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5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绩效评定结果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76" name="图片 4"/>
          <p:cNvPicPr/>
          <p:nvPr/>
        </p:nvPicPr>
        <p:blipFill>
          <a:blip r:embed="rId2"/>
          <a:srcRect l="7732" t="7730" r="7732" b="7730"/>
          <a:stretch>
            <a:fillRect/>
          </a:stretch>
        </p:blipFill>
        <p:spPr>
          <a:xfrm>
            <a:off x="0" y="0"/>
            <a:ext cx="12192120" cy="6858360"/>
          </a:xfrm>
          <a:prstGeom prst="rect">
            <a:avLst/>
          </a:prstGeom>
          <a:ln w="0">
            <a:noFill/>
          </a:ln>
        </p:spPr>
      </p:pic>
      <p:sp>
        <p:nvSpPr>
          <p:cNvPr id="177" name="矩形 5"/>
          <p:cNvSpPr/>
          <p:nvPr/>
        </p:nvSpPr>
        <p:spPr>
          <a:xfrm>
            <a:off x="252000" y="251640"/>
            <a:ext cx="11203560" cy="6185880"/>
          </a:xfrm>
          <a:prstGeom prst="rect">
            <a:avLst/>
          </a:prstGeom>
          <a:solidFill>
            <a:srgbClr val="F7F4EB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8" name="PlaceHolder 1"/>
          <p:cNvSpPr>
            <a:spLocks noGrp="1"/>
          </p:cNvSpPr>
          <p:nvPr>
            <p:ph type="title" idx="4294967295"/>
          </p:nvPr>
        </p:nvSpPr>
        <p:spPr>
          <a:xfrm>
            <a:off x="273600" y="187200"/>
            <a:ext cx="1136124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1"/>
                </a:solidFill>
                <a:latin typeface="微软雅黑"/>
                <a:ea typeface="微软雅黑"/>
              </a:rPr>
              <a:t>薪酬福利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9" name="content.1.subtitle"/>
          <p:cNvSpPr/>
          <p:nvPr/>
        </p:nvSpPr>
        <p:spPr>
          <a:xfrm>
            <a:off x="1089000" y="2141280"/>
            <a:ext cx="2501640" cy="2810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根据市场情况调整薪资水平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0" name="content.1.title"/>
          <p:cNvSpPr/>
          <p:nvPr/>
        </p:nvSpPr>
        <p:spPr>
          <a:xfrm>
            <a:off x="984240" y="1433880"/>
            <a:ext cx="270144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薪酬体系调整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1" name="content.2.subtitle"/>
          <p:cNvSpPr/>
          <p:nvPr/>
        </p:nvSpPr>
        <p:spPr>
          <a:xfrm>
            <a:off x="9237960" y="2141280"/>
            <a:ext cx="2130840" cy="264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完善员工福利，提升员工满意度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2" name="content.2.title"/>
          <p:cNvSpPr/>
          <p:nvPr/>
        </p:nvSpPr>
        <p:spPr>
          <a:xfrm>
            <a:off x="8940240" y="1433880"/>
            <a:ext cx="272304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员工福利政策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3" name="content.3.subtitle"/>
          <p:cNvSpPr/>
          <p:nvPr/>
        </p:nvSpPr>
        <p:spPr>
          <a:xfrm>
            <a:off x="3900240" y="2141280"/>
            <a:ext cx="2196720" cy="2641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调查结果反映员工对薪酬福利的满意度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4" name="content.3.title"/>
          <p:cNvSpPr/>
          <p:nvPr/>
        </p:nvSpPr>
        <p:spPr>
          <a:xfrm>
            <a:off x="3674880" y="1433880"/>
            <a:ext cx="264816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薪酬福利的满意度调查结果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5" name="content.4.subtitle"/>
          <p:cNvSpPr/>
          <p:nvPr/>
        </p:nvSpPr>
        <p:spPr>
          <a:xfrm>
            <a:off x="6406560" y="2141280"/>
            <a:ext cx="2469960" cy="2641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6" name="content.4.title"/>
          <p:cNvSpPr/>
          <p:nvPr/>
        </p:nvSpPr>
        <p:spPr>
          <a:xfrm>
            <a:off x="6323400" y="1433880"/>
            <a:ext cx="261648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87" name="图片 4"/>
          <p:cNvPicPr/>
          <p:nvPr/>
        </p:nvPicPr>
        <p:blipFill>
          <a:blip r:embed="rId2"/>
          <a:srcRect l="7732" t="7730" r="7732" b="7730"/>
          <a:stretch>
            <a:fillRect/>
          </a:stretch>
        </p:blipFill>
        <p:spPr>
          <a:xfrm>
            <a:off x="0" y="0"/>
            <a:ext cx="12192120" cy="6858360"/>
          </a:xfrm>
          <a:prstGeom prst="rect">
            <a:avLst/>
          </a:prstGeom>
          <a:ln w="0">
            <a:noFill/>
          </a:ln>
        </p:spPr>
      </p:pic>
      <p:sp>
        <p:nvSpPr>
          <p:cNvPr id="188" name="矩形 5"/>
          <p:cNvSpPr/>
          <p:nvPr/>
        </p:nvSpPr>
        <p:spPr>
          <a:xfrm>
            <a:off x="252000" y="251640"/>
            <a:ext cx="11203560" cy="6185880"/>
          </a:xfrm>
          <a:prstGeom prst="rect">
            <a:avLst/>
          </a:prstGeom>
          <a:solidFill>
            <a:srgbClr val="F7F4EB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9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0" name="title"/>
          <p:cNvSpPr/>
          <p:nvPr/>
        </p:nvSpPr>
        <p:spPr>
          <a:xfrm>
            <a:off x="6095880" y="741600"/>
            <a:ext cx="57481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200" b="1" strike="noStrike" spc="299">
                <a:solidFill>
                  <a:schemeClr val="dk1"/>
                </a:solidFill>
                <a:latin typeface="Arial"/>
                <a:ea typeface="微软雅黑"/>
              </a:rPr>
              <a:t>人事管理总结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1" name="content"/>
          <p:cNvSpPr/>
          <p:nvPr/>
        </p:nvSpPr>
        <p:spPr>
          <a:xfrm>
            <a:off x="6095520" y="2215440"/>
            <a:ext cx="574884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在过去一年的人事管理工作中，我们取得了一些显著成果，但也暴露出一些不足之处。未来，我们将继续努力，不断改进，以更好地服务于公司发展和员工需求。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2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93" name="image"/>
          <p:cNvSpPr/>
          <p:nvPr/>
        </p:nvSpPr>
        <p:spPr>
          <a:xfrm>
            <a:off x="1036440" y="1335960"/>
            <a:ext cx="4791240" cy="2452680"/>
          </a:xfrm>
          <a:custGeom>
            <a:gdLst>
              <a:gd name="textAreaLeft" fmla="*/ 0 w 4791240"/>
              <a:gd name="textAreaRight" fmla="*/ 4791600 w 4791240"/>
              <a:gd name="textAreaTop" fmla="*/ 0 h 2452680"/>
              <a:gd name="textAreaBottom" fmla="*/ 2453040 h 2452680"/>
            </a:gdLst>
            <a:rect l="textAreaLeft" t="textAreaTop" r="textAreaRight" b="textAreaBottom"/>
            <a:pathLst>
              <a:path w="9868" h="5792">
                <a:moveTo>
                  <a:pt x="0" y="0"/>
                </a:moveTo>
                <a:lnTo>
                  <a:pt x="9868" y="0"/>
                </a:lnTo>
                <a:lnTo>
                  <a:pt x="9868" y="5792"/>
                </a:lnTo>
                <a:lnTo>
                  <a:pt x="0" y="5792"/>
                </a:lnTo>
                <a:lnTo>
                  <a:pt x="0" y="0"/>
                </a:lnTo>
                <a:close/>
              </a:path>
            </a:pathLst>
          </a:custGeom>
          <a:blipFill rotWithShape="0">
            <a:blip r:embed="rId3">
              <a:alphaModFix amt="84000"/>
            </a:blip>
            <a:stretch>
              <a:fillRect/>
            </a:stretch>
          </a:blipFill>
          <a:ln w="3175">
            <a:solidFill>
              <a:srgbClr val="000000">
                <a:lumMod val="40000"/>
                <a:lumOff val="60000"/>
                <a:alpha val="20000"/>
              </a:srgbClr>
            </a:solidFill>
            <a:round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94" name="图片 4"/>
          <p:cNvPicPr/>
          <p:nvPr/>
        </p:nvPicPr>
        <p:blipFill>
          <a:blip r:embed="rId2"/>
          <a:srcRect l="7732" t="7730" r="7732" b="7730"/>
          <a:stretch>
            <a:fillRect/>
          </a:stretch>
        </p:blipFill>
        <p:spPr>
          <a:xfrm>
            <a:off x="0" y="0"/>
            <a:ext cx="12192120" cy="6858360"/>
          </a:xfrm>
          <a:prstGeom prst="rect">
            <a:avLst/>
          </a:prstGeom>
          <a:ln w="0">
            <a:noFill/>
          </a:ln>
        </p:spPr>
      </p:pic>
      <p:sp>
        <p:nvSpPr>
          <p:cNvPr id="195" name="矩形 5"/>
          <p:cNvSpPr/>
          <p:nvPr/>
        </p:nvSpPr>
        <p:spPr>
          <a:xfrm>
            <a:off x="252000" y="251640"/>
            <a:ext cx="11203560" cy="6185880"/>
          </a:xfrm>
          <a:prstGeom prst="rect">
            <a:avLst/>
          </a:prstGeom>
          <a:solidFill>
            <a:srgbClr val="F7F4EB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6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人事管理总结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97" name="content.1.subtitle"/>
          <p:cNvSpPr/>
          <p:nvPr/>
        </p:nvSpPr>
        <p:spPr>
          <a:xfrm>
            <a:off x="12445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Arial"/>
                <a:ea typeface="微软雅黑"/>
              </a:rPr>
              <a:t>员工关怀措施及时到位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8" name="content.1.title"/>
          <p:cNvSpPr/>
          <p:nvPr/>
        </p:nvSpPr>
        <p:spPr>
          <a:xfrm>
            <a:off x="124344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人事管理亮点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9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0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1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2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3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4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5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06" name="图片 4"/>
          <p:cNvPicPr/>
          <p:nvPr/>
        </p:nvPicPr>
        <p:blipFill>
          <a:blip r:embed="rId3"/>
          <a:srcRect l="7732" t="7730" r="7732" b="7730"/>
          <a:stretch>
            <a:fillRect/>
          </a:stretch>
        </p:blipFill>
        <p:spPr>
          <a:xfrm>
            <a:off x="0" y="0"/>
            <a:ext cx="12191760" cy="6857640"/>
          </a:xfrm>
          <a:prstGeom prst="rect">
            <a:avLst/>
          </a:prstGeom>
          <a:ln w="0">
            <a:noFill/>
          </a:ln>
        </p:spPr>
      </p:pic>
      <p:sp>
        <p:nvSpPr>
          <p:cNvPr id="207" name="PlaceHolder 1"/>
          <p:cNvSpPr>
            <a:spLocks noGrp="1"/>
          </p:cNvSpPr>
          <p:nvPr>
            <p:ph/>
          </p:nvPr>
        </p:nvSpPr>
        <p:spPr>
          <a:xfrm>
            <a:off x="299880" y="2793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93333"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000000"/>
              </a:buClr>
              <a:buFont typeface="Arial"/>
              <a:buChar char="●"/>
              <a:tabLst>
                <a:tab pos="1609560"/>
              </a:tabLst>
            </a:pPr>
            <a:r>
              <a:rPr lang="en-US" sz="2400" b="0" strike="noStrike" spc="148">
                <a:solidFill>
                  <a:schemeClr val="dk1"/>
                </a:solidFill>
                <a:latin typeface="Arial"/>
                <a:ea typeface="微软雅黑"/>
              </a:rPr>
              <a:t>03</a:t>
            </a:r>
            <a:endParaRPr lang="en-US" sz="2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208" name="PlaceHolder 2"/>
          <p:cNvSpPr>
            <a:spLocks noGrp="1"/>
          </p:cNvSpPr>
          <p:nvPr>
            <p:ph type="title" idx="4294967295"/>
          </p:nvPr>
        </p:nvSpPr>
        <p:spPr>
          <a:xfrm>
            <a:off x="2936160" y="234900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3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行政工作成果总结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0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10" name="图片 4"/>
          <p:cNvPicPr/>
          <p:nvPr/>
        </p:nvPicPr>
        <p:blipFill>
          <a:blip r:embed="rId2"/>
          <a:srcRect l="7732" t="7730" r="7732" b="7730"/>
          <a:stretch>
            <a:fillRect/>
          </a:stretch>
        </p:blipFill>
        <p:spPr>
          <a:xfrm>
            <a:off x="0" y="0"/>
            <a:ext cx="12192120" cy="6858360"/>
          </a:xfrm>
          <a:prstGeom prst="rect">
            <a:avLst/>
          </a:prstGeom>
          <a:ln w="0">
            <a:noFill/>
          </a:ln>
        </p:spPr>
      </p:pic>
      <p:sp>
        <p:nvSpPr>
          <p:cNvPr id="211" name="矩形 5"/>
          <p:cNvSpPr/>
          <p:nvPr/>
        </p:nvSpPr>
        <p:spPr>
          <a:xfrm>
            <a:off x="252000" y="251640"/>
            <a:ext cx="11203560" cy="6185880"/>
          </a:xfrm>
          <a:prstGeom prst="rect">
            <a:avLst/>
          </a:prstGeom>
          <a:solidFill>
            <a:srgbClr val="F7F4EB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12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13" name="title"/>
          <p:cNvSpPr/>
          <p:nvPr/>
        </p:nvSpPr>
        <p:spPr>
          <a:xfrm>
            <a:off x="6095880" y="741600"/>
            <a:ext cx="57481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200" b="1" strike="noStrike" spc="299">
                <a:solidFill>
                  <a:schemeClr val="dk1"/>
                </a:solidFill>
                <a:latin typeface="Arial"/>
                <a:ea typeface="微软雅黑"/>
              </a:rPr>
              <a:t>行政事务处理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4" name="content"/>
          <p:cNvSpPr/>
          <p:nvPr/>
        </p:nvSpPr>
        <p:spPr>
          <a:xfrm>
            <a:off x="6095520" y="2215440"/>
            <a:ext cx="574884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在办公室日常管理方面，我们注重细节，保持办公环境整洁，提高工作效率。文件管理方面，建立了严格的档案管理制度，确保文件整齐清晰，方便查阅。在会议组织情况上，我们积极组织各类会议，确保信息畅通，工作顺利进行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5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16" name="image"/>
          <p:cNvSpPr/>
          <p:nvPr/>
        </p:nvSpPr>
        <p:spPr>
          <a:xfrm>
            <a:off x="1036440" y="1335960"/>
            <a:ext cx="4791240" cy="2452680"/>
          </a:xfrm>
          <a:custGeom>
            <a:gdLst>
              <a:gd name="textAreaLeft" fmla="*/ 0 w 4791240"/>
              <a:gd name="textAreaRight" fmla="*/ 4791600 w 4791240"/>
              <a:gd name="textAreaTop" fmla="*/ 0 h 2452680"/>
              <a:gd name="textAreaBottom" fmla="*/ 2453040 h 2452680"/>
            </a:gdLst>
            <a:rect l="textAreaLeft" t="textAreaTop" r="textAreaRight" b="textAreaBottom"/>
            <a:pathLst>
              <a:path w="9868" h="5792">
                <a:moveTo>
                  <a:pt x="0" y="0"/>
                </a:moveTo>
                <a:lnTo>
                  <a:pt x="9868" y="0"/>
                </a:lnTo>
                <a:lnTo>
                  <a:pt x="9868" y="5792"/>
                </a:lnTo>
                <a:lnTo>
                  <a:pt x="0" y="5792"/>
                </a:lnTo>
                <a:lnTo>
                  <a:pt x="0" y="0"/>
                </a:lnTo>
                <a:close/>
              </a:path>
            </a:pathLst>
          </a:custGeom>
          <a:blipFill rotWithShape="0">
            <a:blip r:embed="rId3">
              <a:alphaModFix amt="84000"/>
            </a:blip>
            <a:stretch>
              <a:fillRect/>
            </a:stretch>
          </a:blipFill>
          <a:ln w="3175">
            <a:solidFill>
              <a:srgbClr val="000000">
                <a:lumMod val="40000"/>
                <a:lumOff val="60000"/>
                <a:alpha val="20000"/>
              </a:srgbClr>
            </a:solidFill>
            <a:round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17" name="图片 4"/>
          <p:cNvPicPr/>
          <p:nvPr/>
        </p:nvPicPr>
        <p:blipFill>
          <a:blip r:embed="rId2"/>
          <a:srcRect l="7732" t="7730" r="7732" b="7730"/>
          <a:stretch>
            <a:fillRect/>
          </a:stretch>
        </p:blipFill>
        <p:spPr>
          <a:xfrm>
            <a:off x="0" y="0"/>
            <a:ext cx="12192120" cy="6858360"/>
          </a:xfrm>
          <a:prstGeom prst="rect">
            <a:avLst/>
          </a:prstGeom>
          <a:ln w="0">
            <a:noFill/>
          </a:ln>
        </p:spPr>
      </p:pic>
      <p:sp>
        <p:nvSpPr>
          <p:cNvPr id="218" name="矩形 5"/>
          <p:cNvSpPr/>
          <p:nvPr/>
        </p:nvSpPr>
        <p:spPr>
          <a:xfrm>
            <a:off x="252000" y="251640"/>
            <a:ext cx="11203560" cy="6185880"/>
          </a:xfrm>
          <a:prstGeom prst="rect">
            <a:avLst/>
          </a:prstGeom>
          <a:solidFill>
            <a:srgbClr val="F7F4EB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19" name="PlaceHolder 1"/>
          <p:cNvSpPr>
            <a:spLocks noGrp="1"/>
          </p:cNvSpPr>
          <p:nvPr>
            <p:ph type="title" idx="4294967295"/>
          </p:nvPr>
        </p:nvSpPr>
        <p:spPr>
          <a:xfrm>
            <a:off x="273600" y="187200"/>
            <a:ext cx="1136124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1"/>
                </a:solidFill>
                <a:latin typeface="微软雅黑"/>
                <a:ea typeface="微软雅黑"/>
              </a:rPr>
              <a:t>劳动关系管理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20" name="content.1.subtitle"/>
          <p:cNvSpPr/>
          <p:nvPr/>
        </p:nvSpPr>
        <p:spPr>
          <a:xfrm>
            <a:off x="1089000" y="2141280"/>
            <a:ext cx="2501640" cy="2810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建立合同档案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1" name="content.1.title"/>
          <p:cNvSpPr/>
          <p:nvPr/>
        </p:nvSpPr>
        <p:spPr>
          <a:xfrm>
            <a:off x="984240" y="1433880"/>
            <a:ext cx="270144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劳动合同管理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2" name="content.2.subtitle"/>
          <p:cNvSpPr/>
          <p:nvPr/>
        </p:nvSpPr>
        <p:spPr>
          <a:xfrm>
            <a:off x="9237960" y="2141280"/>
            <a:ext cx="2130840" cy="264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及时处理纠纷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3" name="content.2.title"/>
          <p:cNvSpPr/>
          <p:nvPr/>
        </p:nvSpPr>
        <p:spPr>
          <a:xfrm>
            <a:off x="8940240" y="1433880"/>
            <a:ext cx="272304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劳动纠纷处理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4" name="content.3.subtitle"/>
          <p:cNvSpPr/>
          <p:nvPr/>
        </p:nvSpPr>
        <p:spPr>
          <a:xfrm>
            <a:off x="3900240" y="2141280"/>
            <a:ext cx="2196720" cy="2641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加强员工沟通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5" name="content.3.title"/>
          <p:cNvSpPr/>
          <p:nvPr/>
        </p:nvSpPr>
        <p:spPr>
          <a:xfrm>
            <a:off x="3674880" y="1433880"/>
            <a:ext cx="264816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劳动关系改进方向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6" name="content.4.subtitle"/>
          <p:cNvSpPr/>
          <p:nvPr/>
        </p:nvSpPr>
        <p:spPr>
          <a:xfrm>
            <a:off x="6406560" y="2141280"/>
            <a:ext cx="2469960" cy="2641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7" name="content.4.title"/>
          <p:cNvSpPr/>
          <p:nvPr/>
        </p:nvSpPr>
        <p:spPr>
          <a:xfrm>
            <a:off x="6323400" y="1433880"/>
            <a:ext cx="261648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28" name="图片 4"/>
          <p:cNvPicPr/>
          <p:nvPr/>
        </p:nvPicPr>
        <p:blipFill>
          <a:blip r:embed="rId2"/>
          <a:srcRect l="7732" t="7730" r="7732" b="7730"/>
          <a:stretch>
            <a:fillRect/>
          </a:stretch>
        </p:blipFill>
        <p:spPr>
          <a:xfrm>
            <a:off x="0" y="0"/>
            <a:ext cx="12192120" cy="6858360"/>
          </a:xfrm>
          <a:prstGeom prst="rect">
            <a:avLst/>
          </a:prstGeom>
          <a:ln w="0">
            <a:noFill/>
          </a:ln>
        </p:spPr>
      </p:pic>
      <p:sp>
        <p:nvSpPr>
          <p:cNvPr id="229" name="矩形 5"/>
          <p:cNvSpPr/>
          <p:nvPr/>
        </p:nvSpPr>
        <p:spPr>
          <a:xfrm>
            <a:off x="252000" y="251640"/>
            <a:ext cx="11203560" cy="6185880"/>
          </a:xfrm>
          <a:prstGeom prst="rect">
            <a:avLst/>
          </a:prstGeom>
          <a:solidFill>
            <a:srgbClr val="F7F4EB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30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31" name="content.2.title"/>
          <p:cNvSpPr/>
          <p:nvPr/>
        </p:nvSpPr>
        <p:spPr>
          <a:xfrm>
            <a:off x="3512160" y="2049840"/>
            <a:ext cx="266148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系统应用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2" name="content.2.content"/>
          <p:cNvSpPr/>
          <p:nvPr/>
        </p:nvSpPr>
        <p:spPr>
          <a:xfrm>
            <a:off x="3699360" y="2511360"/>
            <a:ext cx="2143440" cy="3193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推广</a:t>
            </a:r>
            <a:r>
              <a:rPr lang="en-US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OA</a:t>
            </a: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系统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提高信息化水平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优化工作流程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3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34" name="content.3.title"/>
          <p:cNvSpPr/>
          <p:nvPr/>
        </p:nvSpPr>
        <p:spPr>
          <a:xfrm>
            <a:off x="6426720" y="2049840"/>
            <a:ext cx="25783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管理工具使用情况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5" name="content.3.content"/>
          <p:cNvSpPr/>
          <p:nvPr/>
        </p:nvSpPr>
        <p:spPr>
          <a:xfrm>
            <a:off x="6685920" y="2511360"/>
            <a:ext cx="2256480" cy="3092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培训员工使用技能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提高管理效率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加强信息共享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6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37" name="content.4.title"/>
          <p:cNvSpPr/>
          <p:nvPr/>
        </p:nvSpPr>
        <p:spPr>
          <a:xfrm>
            <a:off x="9177480" y="2049840"/>
            <a:ext cx="229968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8" name="content.4.content"/>
          <p:cNvSpPr/>
          <p:nvPr/>
        </p:nvSpPr>
        <p:spPr>
          <a:xfrm>
            <a:off x="9430560" y="2511360"/>
            <a:ext cx="2292480" cy="3092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9" name="PlaceHolder 1"/>
          <p:cNvSpPr>
            <a:spLocks noGrp="1"/>
          </p:cNvSpPr>
          <p:nvPr>
            <p:ph type="title" idx="4294967295"/>
          </p:nvPr>
        </p:nvSpPr>
        <p:spPr>
          <a:xfrm>
            <a:off x="210240" y="360000"/>
            <a:ext cx="1058940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行政效率提升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40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41" name="content.1.title"/>
          <p:cNvSpPr/>
          <p:nvPr/>
        </p:nvSpPr>
        <p:spPr>
          <a:xfrm>
            <a:off x="882000" y="2049840"/>
            <a:ext cx="271620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流程优化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42" name="content.1.content"/>
          <p:cNvSpPr/>
          <p:nvPr/>
        </p:nvSpPr>
        <p:spPr>
          <a:xfrm>
            <a:off x="1101240" y="2511360"/>
            <a:ext cx="2053800" cy="3092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分析流程瓶颈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简化流程步骤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提高工作效率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43" name="图片 4"/>
          <p:cNvPicPr/>
          <p:nvPr/>
        </p:nvPicPr>
        <p:blipFill>
          <a:blip r:embed="rId2"/>
          <a:srcRect l="7732" t="7730" r="7732" b="7730"/>
          <a:stretch>
            <a:fillRect/>
          </a:stretch>
        </p:blipFill>
        <p:spPr>
          <a:xfrm>
            <a:off x="0" y="0"/>
            <a:ext cx="12192120" cy="6858360"/>
          </a:xfrm>
          <a:prstGeom prst="rect">
            <a:avLst/>
          </a:prstGeom>
          <a:ln w="0">
            <a:noFill/>
          </a:ln>
        </p:spPr>
      </p:pic>
      <p:sp>
        <p:nvSpPr>
          <p:cNvPr id="244" name="矩形 5"/>
          <p:cNvSpPr/>
          <p:nvPr/>
        </p:nvSpPr>
        <p:spPr>
          <a:xfrm>
            <a:off x="252000" y="251640"/>
            <a:ext cx="11203560" cy="6185880"/>
          </a:xfrm>
          <a:prstGeom prst="rect">
            <a:avLst/>
          </a:prstGeom>
          <a:solidFill>
            <a:srgbClr val="F7F4EB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45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行政工作总结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46" name="image"/>
          <p:cNvSpPr/>
          <p:nvPr/>
        </p:nvSpPr>
        <p:spPr>
          <a:xfrm>
            <a:off x="7813800" y="0"/>
            <a:ext cx="4377960" cy="4380480"/>
          </a:xfrm>
          <a:custGeom>
            <a:gdLst>
              <a:gd name="textAreaLeft" fmla="*/ 0 w 4377960"/>
              <a:gd name="textAreaRight" fmla="*/ 4378320 w 4377960"/>
              <a:gd name="textAreaTop" fmla="*/ 0 h 4380480"/>
              <a:gd name="textAreaBottom" fmla="*/ 4380840 h 4380480"/>
            </a:gdLst>
            <a:rect l="textAreaLeft" t="textAreaTop" r="textAreaRight" b="textAreaBottom"/>
            <a:pathLst>
              <a:path w="6036950" h="6040857">
                <a:moveTo>
                  <a:pt x="2276483" y="0"/>
                </a:moveTo>
                <a:lnTo>
                  <a:pt x="6036950" y="0"/>
                </a:lnTo>
                <a:lnTo>
                  <a:pt x="6036950" y="2936006"/>
                </a:lnTo>
                <a:lnTo>
                  <a:pt x="4238679" y="5156686"/>
                </a:lnTo>
                <a:cubicBezTo>
                  <a:pt x="3409718" y="6180367"/>
                  <a:pt x="1907854" y="6338220"/>
                  <a:pt x="884172" y="5509259"/>
                </a:cubicBezTo>
                <a:cubicBezTo>
                  <a:pt x="-139509" y="4680298"/>
                  <a:pt x="-297361" y="3178434"/>
                  <a:pt x="531600" y="2154752"/>
                </a:cubicBezTo>
                <a:close/>
              </a:path>
            </a:pathLst>
          </a:custGeom>
          <a:blipFill rotWithShape="0">
            <a:blip r:embed="rId3"/>
            <a:stretch>
              <a:fillRect/>
            </a:stretch>
          </a:blipFill>
          <a:ln w="9525">
            <a:solidFill>
              <a:srgbClr val="000000">
                <a:lumMod val="40000"/>
                <a:lumOff val="60000"/>
                <a:alpha val="50000"/>
              </a:srgbClr>
            </a:solidFill>
            <a:round/>
          </a:ln>
          <a:effectLst>
            <a:outerShdw dist="253959" dir="4201429" algn="ctr" rotWithShape="0">
              <a:schemeClr val="accent1">
                <a:alpha val="15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47" name="content.1.subtitle"/>
          <p:cNvSpPr/>
          <p:nvPr/>
        </p:nvSpPr>
        <p:spPr>
          <a:xfrm>
            <a:off x="12445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Arial"/>
                <a:ea typeface="微软雅黑"/>
              </a:rPr>
              <a:t>高效协调各部门工作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48" name="content.1.title"/>
          <p:cNvSpPr/>
          <p:nvPr/>
        </p:nvSpPr>
        <p:spPr>
          <a:xfrm>
            <a:off x="124344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行政工作亮点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49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50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51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Arial"/>
                <a:ea typeface="微软雅黑"/>
              </a:rPr>
              <a:t>加强团队协作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52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未来改进方向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53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54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Arial"/>
                <a:ea typeface="微软雅黑"/>
              </a:rPr>
              <a:t>缺乏跨部门沟通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55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行政工作不足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https://d.book118.com/405120134241011123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151</Paragraphs>
  <Slides>21</Slides>
  <Notes>5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21</vt:i4>
      </vt:variant>
    </vt:vector>
  </HeadingPairs>
  <TitlesOfParts>
    <vt:vector baseType="lpstr" size="29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年终总结：人事行政工作成果总结</vt:lpstr>
      <vt:lpstr>目录</vt:lpstr>
      <vt:lpstr>第一章 简介</vt:lpstr>
      <vt:lpstr> </vt:lpstr>
      <vt:lpstr>公司概况</vt:lpstr>
      <vt:lpstr>工作内容概述</vt:lpstr>
      <vt:lpstr>工作目标与规划</vt:lpstr>
      <vt:lpstr>年终总结回顾</vt:lpstr>
      <vt:lpstr>工作成果展示</vt:lpstr>
      <vt:lpstr>第2章 人事管理成果总结</vt:lpstr>
      <vt:lpstr>招聘与培训</vt:lpstr>
      <vt:lpstr>绩效考核</vt:lpstr>
      <vt:lpstr>薪酬福利</vt:lpstr>
      <vt:lpstr> </vt:lpstr>
      <vt:lpstr>人事管理总结</vt:lpstr>
      <vt:lpstr>第3章 行政工作成果总结</vt:lpstr>
      <vt:lpstr> </vt:lpstr>
      <vt:lpstr>劳动关系管理</vt:lpstr>
      <vt:lpstr>行政效率提升</vt:lpstr>
      <vt:lpstr>行政工作总结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2024-09-27T14:34:07.859</cp:lastPrinted>
  <dcterms:created xsi:type="dcterms:W3CDTF">2024-09-27T06:34:07Z</dcterms:created>
  <dcterms:modified xsi:type="dcterms:W3CDTF">2024-09-27T06:34:10Z</dcterms:modified>
</cp:coreProperties>
</file>