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4C8C8F6-1570-4E0B-B344-4D2B484E67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3CA4CB7-3059-4A4F-AB27-8DB1073D30F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6DD7B7B-F040-4099-8846-011EE76F1A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464C9CF-C1AB-4E0A-A46B-217CA3D52D4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20EF6A34-5421-452F-8BCA-32CA01113EC6}"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0AF1F5FD-EEAB-472E-B95F-DC2D6B0BFD5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0B0CAEC-0B7B-48E4-886C-9D7F19488A6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0B72311-EA07-44FA-ADD9-9FC2A267F0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8855B58-ABA3-487F-B980-5DC416D3E8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FFC7CBD-3DE8-4237-9724-17ABF3178D2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9B76EA0-49D0-4A35-88A3-50FE3F060C8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40513302312101110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424273" y="2083443"/>
            <a:ext cx="9343454" cy="6435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175" b="1">
                <a:solidFill>
                  <a:srgbClr val="000000">
                    <a:alpha val="100000"/>
                  </a:srgbClr>
                </a:solidFill>
                <a:latin typeface="Microsoft Yahei"/>
                <a:ea typeface="Microsoft Yahei"/>
                <a:cs typeface="Microsoft Yahei"/>
              </a:rPr>
              <a:t>基于数据挖掘的医学图像内容理解研究</a:t>
            </a:r>
          </a:p>
        </p:txBody>
      </p:sp>
      <p:sp>
        <p:nvSpPr>
          <p:cNvPr id="3" name="AutoShape 3"/>
          <p:cNvSpPr/>
          <p:nvPr/>
        </p:nvSpPr>
        <p:spPr>
          <a:xfrm>
            <a:off x="4341788" y="3875459"/>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41788" y="4791058"/>
            <a:ext cx="3508424" cy="721527"/>
          </a:xfrm>
          <a:prstGeom prst="roundRect">
            <a:avLst>
              <a:gd name="adj" fmla="val 12500"/>
            </a:avLst>
          </a:prstGeom>
          <a:solidFill>
            <a:srgbClr val="FFC12A">
              <a:alpha val="100000"/>
            </a:srgbClr>
          </a:solidFill>
          <a:ln w="28575">
            <a:solidFill>
              <a:srgbClr val="000000">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医学图像数据挖掘基本理论</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基于深度学习的医学图像特征提取</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基于机器学习的医学图像分类与识别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基于数据挖掘的医学图像内容理解方法</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实验结果与分析</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01</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引言</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1875" r="21875"/>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随着医学影像技术的不断发展，医学图像数据呈现爆炸式增长，对医学图像的有效管理和利用提出了更高要求。</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医学图像数据快速增长</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传统医学图像处理方法主要依赖人工经验和专业知识，处理效率低下且易受主观因素影响。</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传统图像处理方法局限性</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数据挖掘技术能够从海量数据中提取有用信息，为医学图像内容理解提供了新的解决思路。</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数据挖掘技术的优势</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研究背景与意义</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479" r="16479"/>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目前，国内外学者在基于数据挖掘的医学图像内容理解方面已开展大量研究，涉及图像分类、目标检测、图像分割等多个方面。</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国内外研究现状</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随着深度学习技术的不断发展，基于深度学习的医学图像内容理解方法将成为未来研究的重要方向。同时，多模态医学图像内容理解、跨模态医学图像内容理解等也将成为研究热点。</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发展趋势</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国内外研究现状及发展趋势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研究内容</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本研究旨在利用数据挖掘技术，对医学图像进行深入的内容理解，包括图像分类、目标检测、图像分割等任务。</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研究目的</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通过本研究，期望提高医学图像的处理效率和准确性，为医生提供更准确、更全面的诊断信息，同时推动医学图像处理领域的发展。</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研究方法</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本研究将采用深度学习技术，构建多种神经网络模型，对医学图像进行自动特征提取和分类。同时，将利用数据挖掘技术中的聚类、关联规则等方法，对医学图像进行更深入的分析和理解。</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研究内容、目的和方法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02</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医学图像数据挖掘基本理论</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数据挖掘是从大量数据中提取出有用信息和知识的过程，通过特定算法对数据进行处理和分析，发现数据之间的潜在联系和规律。</a:t>
            </a: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数据挖掘定义</a:t>
            </a: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数据挖掘的主要任务包括分类、聚类、关联规则挖掘、预测等。</a:t>
            </a: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数据挖掘任务</a:t>
            </a: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数据挖掘流程通常包括数据预处理、特征提取、模型构建和评估等步骤。</a:t>
            </a: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025" b="1">
                <a:solidFill>
                  <a:schemeClr val="accent1">
                    <a:alpha val="100000"/>
                  </a:schemeClr>
                </a:solidFill>
                <a:latin typeface="Microsoft Yahei"/>
                <a:ea typeface="Microsoft Yahei"/>
                <a:cs typeface="Microsoft Yahei"/>
              </a:rPr>
              <a:t>数据挖掘流程</a:t>
            </a:r>
          </a:p>
        </p:txBody>
      </p:sp>
      <p:pic>
        <p:nvPicPr>
          <p:cNvPr id="9" name="Picture 9"/>
          <p:cNvPicPr>
            <a:picLocks noChangeAspect="1"/>
          </p:cNvPicPr>
          <p:nvPr/>
        </p:nvPicPr>
        <p:blipFill>
          <a:blip r:embed="rId2"/>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921648"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0386775" y="4618441"/>
            <a:ext cx="913476" cy="91347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8906663" y="1691796"/>
            <a:ext cx="426486" cy="426486"/>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10639092" y="4837698"/>
            <a:ext cx="426194" cy="426194"/>
          </a:xfrm>
          <a:custGeom>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7137949" y="4833774"/>
            <a:ext cx="482811" cy="482811"/>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数据挖掘概述</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数据质量差异大</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由于医学图像的采集设备、参数设置等因素，医学图像数据质量可能存在较大差异。</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数据维度高</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医学图像数据通常具有高维度，包含大量的像素或体素信息。</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数据结构复杂</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医学图像数据不仅包含图像本身的信息，还包含与图像相关的文本、标签等结构化或非结构化信息。</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医学图像数据特点</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2500" r="1250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AF5FF"/>
                  </a:solidFill>
                  <a:latin typeface="Calibri"/>
                  <a:ea typeface="+mn-ea"/>
                  <a:cs typeface="+mn-cs"/>
                </a:defRPr>
              </a:lvl1pPr>
              <a:lvl2pPr marL="457200" algn="l" defTabSz="914400" rtl="0" eaLnBrk="1" latinLnBrk="0" hangingPunct="1">
                <a:defRPr sz="1800" kern="1200">
                  <a:solidFill>
                    <a:srgbClr val="FAF5FF"/>
                  </a:solidFill>
                  <a:latin typeface="Calibri"/>
                  <a:ea typeface="+mn-ea"/>
                  <a:cs typeface="+mn-cs"/>
                </a:defRPr>
              </a:lvl2pPr>
              <a:lvl3pPr marL="914400" algn="l" defTabSz="914400" rtl="0" eaLnBrk="1" latinLnBrk="0" hangingPunct="1">
                <a:defRPr sz="1800" kern="1200">
                  <a:solidFill>
                    <a:srgbClr val="FAF5FF"/>
                  </a:solidFill>
                  <a:latin typeface="Calibri"/>
                  <a:ea typeface="+mn-ea"/>
                  <a:cs typeface="+mn-cs"/>
                </a:defRPr>
              </a:lvl3pPr>
              <a:lvl4pPr marL="1371600" algn="l" defTabSz="914400" rtl="0" eaLnBrk="1" latinLnBrk="0" hangingPunct="1">
                <a:defRPr sz="1800" kern="1200">
                  <a:solidFill>
                    <a:srgbClr val="FAF5FF"/>
                  </a:solidFill>
                  <a:latin typeface="Calibri"/>
                  <a:ea typeface="+mn-ea"/>
                  <a:cs typeface="+mn-cs"/>
                </a:defRPr>
              </a:lvl4pPr>
              <a:lvl5pPr marL="1828800" algn="l" defTabSz="914400" rtl="0" eaLnBrk="1" latinLnBrk="0" hangingPunct="1">
                <a:defRPr sz="1800" kern="1200">
                  <a:solidFill>
                    <a:srgbClr val="FAF5FF"/>
                  </a:solidFill>
                  <a:latin typeface="Calibri"/>
                  <a:ea typeface="+mn-ea"/>
                  <a:cs typeface="+mn-cs"/>
                </a:defRPr>
              </a:lvl5pPr>
              <a:lvl6pPr marL="2286000" algn="l" defTabSz="914400" rtl="0" eaLnBrk="1" latinLnBrk="0" hangingPunct="1">
                <a:defRPr sz="1800" kern="1200">
                  <a:solidFill>
                    <a:srgbClr val="FAF5FF"/>
                  </a:solidFill>
                  <a:latin typeface="Calibri"/>
                  <a:ea typeface="+mn-ea"/>
                  <a:cs typeface="+mn-cs"/>
                </a:defRPr>
              </a:lvl6pPr>
              <a:lvl7pPr marL="2743200" algn="l" defTabSz="914400" rtl="0" eaLnBrk="1" latinLnBrk="0" hangingPunct="1">
                <a:defRPr sz="1800" kern="1200">
                  <a:solidFill>
                    <a:srgbClr val="FAF5FF"/>
                  </a:solidFill>
                  <a:latin typeface="Calibri"/>
                  <a:ea typeface="+mn-ea"/>
                  <a:cs typeface="+mn-cs"/>
                </a:defRPr>
              </a:lvl7pPr>
              <a:lvl8pPr marL="3200400" algn="l" defTabSz="914400" rtl="0" eaLnBrk="1" latinLnBrk="0" hangingPunct="1">
                <a:defRPr sz="1800" kern="1200">
                  <a:solidFill>
                    <a:srgbClr val="FAF5FF"/>
                  </a:solidFill>
                  <a:latin typeface="Calibri"/>
                  <a:ea typeface="+mn-ea"/>
                  <a:cs typeface="+mn-cs"/>
                </a:defRPr>
              </a:lvl8pPr>
              <a:lvl9pPr marL="3657600" algn="l" defTabSz="914400" rtl="0" eaLnBrk="1" latinLnBrk="0" hangingPunct="1">
                <a:defRPr sz="1800" kern="1200">
                  <a:solidFill>
                    <a:srgbClr val="FAF5FF"/>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特征提取</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分类与预测</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聚类分析</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关联规则挖掘</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医学图像数据挖掘常用方法</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通过对医学图像进行特征提取，将图像信息转化为可用于数据挖掘的特征向量。</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通过聚类算法对医学图像进行无监督学习，发现图像之间的相似性和潜在结构。</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利用分类算法对医学图像进行分类或预测，例如疾病诊断、病灶定位等。</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挖掘医学图像数据中的关联规则，发现不同特征或疾病之间的潜在联系。</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03</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基于深度学习的医学图像特征提取</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20333" r="20333"/>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深度学习是神经网络的一种延伸，通过组合低层特征形成更加抽象的高层表示属性类别或特征，以发现数据的分布式特征表示。</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神经网络基础</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该算法是深度学习的核心，通过计算输出层与真实值之间的误差，反向调整网络中的权重参数，使得网络输出逐渐逼近真实值。</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反向传播算法</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在神经网络中引入非线性因素，使得网络可以拟合更加复杂的函数关系。常见的激活函数包括ReLU、Sigmoid、Tanh等。</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激活函数</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深度学习基本原理</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卷积层</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通过卷积核在输入图像上滑动，提取图像的局部特征。卷积核中的参数通过训练得到，可以学习到图像中的边缘、纹理等特征。</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池化层</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对卷积层提取的特征进行降维处理，减少计算量的同时保留重要特征。常见的池化方式有最大池化和平均池化。</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全连接层</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将经过多个卷积层和池化层处理后的特征图展平，通过全连接层进行分类或回归等任务。</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卷积神经网络在医学图像特征提取中的应用</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数据集</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采用公开医学图像数据集，如MNIST手写数字数据集、CIFAR-10医学图像数据集等。</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训练过程</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使用反向传播算法对网络进行训练，通过优化器（如SGD、Adam等）调整网络参数，使得网络在训练集上的表现逐渐提升。同时，可以使用交叉验证、早停等技巧防止过拟合。</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结果评估</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使用准确率、召回率、F1分数等指标评估模型在测试集上的表现。针对医学图像分类任务，还可以使用ROC曲线、AUC值等指标进行评估。</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网络结构</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设计合适的卷积神经网络结构，包括卷积层、池化层、全连接层等。针对特定任务，可以添加其他模块，如Dropout、Batch Normalization等。</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实例分析：基于CNN的医学图像特征提取</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315455" y="1885076"/>
            <a:ext cx="556109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5775" b="1">
                <a:solidFill>
                  <a:srgbClr val="72349D">
                    <a:alpha val="100000"/>
                  </a:srgbClr>
                </a:solidFill>
                <a:latin typeface="Microsoft Yahei"/>
                <a:ea typeface="Microsoft Yahei"/>
                <a:cs typeface="Microsoft Yahei"/>
              </a:rPr>
              <a:t>04</a:t>
            </a:r>
          </a:p>
        </p:txBody>
      </p:sp>
      <p:sp>
        <p:nvSpPr>
          <p:cNvPr id="3" name="TextBox 3"/>
          <p:cNvSpPr txBox="1"/>
          <p:nvPr/>
        </p:nvSpPr>
        <p:spPr>
          <a:xfrm>
            <a:off x="2874534" y="3154336"/>
            <a:ext cx="6438900" cy="17145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200" b="1">
                <a:solidFill>
                  <a:srgbClr val="000000">
                    <a:alpha val="100000"/>
                  </a:srgbClr>
                </a:solidFill>
                <a:latin typeface="Microsoft Yahei"/>
                <a:ea typeface="Microsoft Yahei"/>
                <a:cs typeface="Microsoft Yahei"/>
              </a:rPr>
              <a:t>基于机器学习的医学图像分类与识别</a:t>
            </a:r>
          </a:p>
        </p:txBody>
      </p:sp>
      <p:cxnSp>
        <p:nvCxnSpPr>
          <p:cNvPr id="4" name="Connector 4"/>
          <p:cNvCxnSpPr/>
          <p:nvPr/>
        </p:nvCxnSpPr>
        <p:spPr>
          <a:xfrm>
            <a:off x="3315455" y="3043316"/>
            <a:ext cx="5663417" cy="0"/>
          </a:xfrm>
          <a:prstGeom prst="line">
            <a:avLst/>
          </a:prstGeom>
          <a:ln w="19050">
            <a:solidFill>
              <a:srgbClr val="72349D">
                <a:alpha val="100000"/>
              </a:srgbClr>
            </a:solidFill>
            <a:prstDash val="solid"/>
            <a:headEnd type="none"/>
            <a:tailEnd type="none"/>
          </a:ln>
        </p:spPr>
      </p:cxn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https://d.book118.com/405133023121011103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AF5FF"/>
      </a:lt1>
      <a:dk2>
        <a:srgbClr val="062F00"/>
      </a:dk2>
      <a:lt2>
        <a:srgbClr val="FFFFFF"/>
      </a:lt2>
      <a:accent1>
        <a:srgbClr val="AF79DE"/>
      </a:accent1>
      <a:accent2>
        <a:srgbClr val="BC95E8"/>
      </a:accent2>
      <a:accent3>
        <a:srgbClr val="816BB7"/>
      </a:accent3>
      <a:accent4>
        <a:srgbClr val="618CD0"/>
      </a:accent4>
      <a:accent5>
        <a:srgbClr val="76A1E5"/>
      </a:accent5>
      <a:accent6>
        <a:srgbClr val="FEE088"/>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90</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2024-09-12T16:12:26.652</cp:lastPrinted>
  <dcterms:created xsi:type="dcterms:W3CDTF">2024-09-12T08:12:26Z</dcterms:created>
  <dcterms:modified xsi:type="dcterms:W3CDTF">2024-09-12T08:12:28Z</dcterms:modified>
</cp:coreProperties>
</file>