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CD739AD4-5C3B-4C9A-BAD4-CD26A1E2B71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BEB6BBD-67E7-415C-9DAC-A0368427927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EDD10205-65FE-4CA9-AF89-D02B48BA865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37C34B1D-BE92-4BD8-A866-055EC16AE8D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2547DEF2-2206-4184-93C0-4CECD451FCF0}"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7A6EEF8A-9374-4063-94C8-DB5A3222EEDA}"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2C5E09BD-E7EA-4F83-9D87-A5D4E3CC677B}"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81CB0ED-DB81-47D8-932B-B295FBD8BF1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F5B445C-8BB2-4E9E-B1F9-5A3B800D63A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1761B82-C6FF-4CDD-ACAA-E57E11488BC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BF59544-01D4-4BD2-A9EF-0235C7E3C92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11.jpeg" /><Relationship Id="rId6"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14.jpeg" /><Relationship Id="rId5"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16.jpeg" /><Relationship Id="rId4" Type="http://schemas.openxmlformats.org/officeDocument/2006/relationships/image" Target="../media/image17.jpeg" /><Relationship Id="rId5"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8.jpeg" /><Relationship Id="rId3"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0514230424301104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89475" y="1934330"/>
            <a:ext cx="5943600"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950" b="1">
                <a:solidFill>
                  <a:schemeClr val="dk1">
                    <a:alpha val="100000"/>
                  </a:schemeClr>
                </a:solidFill>
                <a:latin typeface="Microsoft Yahei"/>
                <a:ea typeface="Microsoft Yahei"/>
                <a:cs typeface="Microsoft Yahei"/>
              </a:rPr>
              <a:t>《展示色彩设计》ppt课件</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5878292" y="1373505"/>
            <a:ext cx="4792980" cy="411099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chemeClr val="dk2">
                    <a:alpha val="100000"/>
                  </a:schemeClr>
                </a:solidFill>
                <a:latin typeface="Microsoft Yahei"/>
                <a:ea typeface="Microsoft Yahei"/>
                <a:cs typeface="Microsoft Yahei"/>
              </a:rPr>
              <a:t>色彩基础理论</a:t>
            </a:r>
          </a:p>
          <a:p>
            <a:pPr marL="203200" lvl="0" indent="-203200">
              <a:lnSpc>
                <a:spcPct val="140000"/>
              </a:lnSpc>
              <a:spcBef>
                <a:spcPts val="375"/>
              </a:spcBef>
              <a:buFont typeface="Arial"/>
              <a:buChar char="•"/>
            </a:pPr>
            <a:r>
              <a:rPr lang="en-US" sz="2400">
                <a:solidFill>
                  <a:schemeClr val="dk2">
                    <a:alpha val="100000"/>
                  </a:schemeClr>
                </a:solidFill>
                <a:latin typeface="Microsoft Yahei"/>
                <a:ea typeface="Microsoft Yahei"/>
                <a:cs typeface="Microsoft Yahei"/>
              </a:rPr>
              <a:t>展示色彩设计原则</a:t>
            </a:r>
          </a:p>
          <a:p>
            <a:pPr marL="203200" lvl="0" indent="-203200">
              <a:lnSpc>
                <a:spcPct val="140000"/>
              </a:lnSpc>
              <a:spcBef>
                <a:spcPts val="375"/>
              </a:spcBef>
              <a:buFont typeface="Arial"/>
              <a:buChar char="•"/>
            </a:pPr>
            <a:r>
              <a:rPr lang="en-US" sz="2400">
                <a:solidFill>
                  <a:schemeClr val="dk2">
                    <a:alpha val="100000"/>
                  </a:schemeClr>
                </a:solidFill>
                <a:latin typeface="Microsoft Yahei"/>
                <a:ea typeface="Microsoft Yahei"/>
                <a:cs typeface="Microsoft Yahei"/>
              </a:rPr>
              <a:t>展示色彩设计技巧</a:t>
            </a:r>
          </a:p>
          <a:p>
            <a:pPr marL="203200" lvl="0" indent="-203200">
              <a:lnSpc>
                <a:spcPct val="140000"/>
              </a:lnSpc>
              <a:spcBef>
                <a:spcPts val="375"/>
              </a:spcBef>
              <a:buFont typeface="Arial"/>
              <a:buChar char="•"/>
            </a:pPr>
            <a:r>
              <a:rPr lang="en-US" sz="2400">
                <a:solidFill>
                  <a:schemeClr val="dk2">
                    <a:alpha val="100000"/>
                  </a:schemeClr>
                </a:solidFill>
                <a:latin typeface="Microsoft Yahei"/>
                <a:ea typeface="Microsoft Yahei"/>
                <a:cs typeface="Microsoft Yahei"/>
              </a:rPr>
              <a:t>展示色彩设计案例分析</a:t>
            </a:r>
          </a:p>
          <a:p>
            <a:pPr marL="203200" lvl="0" indent="-203200">
              <a:lnSpc>
                <a:spcPct val="140000"/>
              </a:lnSpc>
              <a:spcBef>
                <a:spcPts val="375"/>
              </a:spcBef>
              <a:buFont typeface="Arial"/>
              <a:buChar char="•"/>
            </a:pPr>
            <a:r>
              <a:rPr lang="en-US" sz="2400">
                <a:solidFill>
                  <a:schemeClr val="dk2">
                    <a:alpha val="100000"/>
                  </a:schemeClr>
                </a:solidFill>
                <a:latin typeface="Microsoft Yahei"/>
                <a:ea typeface="Microsoft Yahei"/>
                <a:cs typeface="Microsoft Yahei"/>
              </a:rPr>
              <a:t>展示色彩设计发展趋势</a:t>
            </a:r>
          </a:p>
        </p:txBody>
      </p:sp>
      <p:sp>
        <p:nvSpPr>
          <p:cNvPr id="4" name="TextBox 4"/>
          <p:cNvSpPr txBox="1"/>
          <p:nvPr/>
        </p:nvSpPr>
        <p:spPr>
          <a:xfrm>
            <a:off x="2297146" y="2519470"/>
            <a:ext cx="2792730" cy="13011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7200" b="1">
                <a:solidFill>
                  <a:schemeClr val="accent1">
                    <a:alpha val="100000"/>
                  </a:schemeClr>
                </a:solidFill>
                <a:latin typeface="Microsoft Yahei"/>
                <a:ea typeface="Microsoft Yahei"/>
                <a:cs typeface="Microsoft Yahei"/>
              </a:rPr>
              <a:t>目录</a:t>
            </a:r>
          </a:p>
        </p:txBody>
      </p:sp>
      <p:sp>
        <p:nvSpPr>
          <p:cNvPr id="5" name="TextBox 5"/>
          <p:cNvSpPr txBox="1"/>
          <p:nvPr/>
        </p:nvSpPr>
        <p:spPr>
          <a:xfrm>
            <a:off x="2635283" y="3598652"/>
            <a:ext cx="2116455" cy="5010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400" b="1">
                <a:solidFill>
                  <a:srgbClr val="000000">
                    <a:alpha val="100000"/>
                  </a:srgbClr>
                </a:solidFill>
                <a:latin typeface="Microsoft Yahei"/>
                <a:ea typeface="Microsoft Yahei"/>
                <a:cs typeface="Microsoft Yahei"/>
              </a:rPr>
              <a:t>CONTENTS</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365248" y="1093216"/>
            <a:ext cx="7405389" cy="1138956"/>
            <a:chOff x="1365248" y="1093216"/>
            <a:chExt cx="7405389" cy="1138956"/>
          </a:xfrm>
        </p:grpSpPr>
        <p:sp>
          <p:nvSpPr>
            <p:cNvPr id="3" name="TextBox 3"/>
            <p:cNvSpPr txBox="1"/>
            <p:nvPr/>
          </p:nvSpPr>
          <p:spPr>
            <a:xfrm>
              <a:off x="1365248" y="1093216"/>
              <a:ext cx="7405389"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8400" b="1">
                  <a:solidFill>
                    <a:schemeClr val="accent1">
                      <a:alpha val="100000"/>
                    </a:schemeClr>
                  </a:solidFill>
                  <a:latin typeface="Microsoft Yahei"/>
                  <a:ea typeface="Microsoft Yahei"/>
                  <a:cs typeface="Microsoft Yahei"/>
                </a:rPr>
                <a:t>01</a:t>
              </a:r>
            </a:p>
          </p:txBody>
        </p:sp>
      </p:grpSp>
      <p:sp>
        <p:nvSpPr>
          <p:cNvPr id="4" name="TextBox 4"/>
          <p:cNvSpPr txBox="1"/>
          <p:nvPr/>
        </p:nvSpPr>
        <p:spPr>
          <a:xfrm>
            <a:off x="997301" y="2213122"/>
            <a:ext cx="5863918" cy="21488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5400" b="1">
                <a:solidFill>
                  <a:schemeClr val="dk1">
                    <a:alpha val="100000"/>
                  </a:schemeClr>
                </a:solidFill>
                <a:latin typeface="Microsoft Yahei"/>
                <a:ea typeface="Microsoft Yahei"/>
                <a:cs typeface="Microsoft Yahei"/>
              </a:rPr>
              <a:t>色彩基础理论</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色彩是通过物体反射或发射出来的光波被眼睛感知而形成的视觉现象。</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色彩的感知</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光与色的关系</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6667" r="16667"/>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色彩的混合</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光是产生色彩的先决条件，不同波长的光对应不同的颜色。</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两种或多种颜色混合在一起可以产生新的颜色。</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色彩的原理</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sp>
        <p:nvSpPr>
          <p:cNvPr id="2" name="AutoShape 2"/>
          <p:cNvSpPr/>
          <p:nvPr/>
        </p:nvSpPr>
        <p:spPr>
          <a:xfrm>
            <a:off x="869006" y="4720386"/>
            <a:ext cx="2415272" cy="37040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无彩色系</a:t>
            </a:r>
            <a:endParaRPr lang="en-US" sz="1100"/>
          </a:p>
        </p:txBody>
      </p:sp>
      <p:sp>
        <p:nvSpPr>
          <p:cNvPr id="3" name="AutoShape 3"/>
          <p:cNvSpPr/>
          <p:nvPr/>
        </p:nvSpPr>
        <p:spPr>
          <a:xfrm>
            <a:off x="3575643" y="4720386"/>
            <a:ext cx="2415272" cy="37040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有彩色系</a:t>
            </a:r>
            <a:endParaRPr lang="en-US" sz="1100"/>
          </a:p>
        </p:txBody>
      </p:sp>
      <p:sp>
        <p:nvSpPr>
          <p:cNvPr id="4" name="AutoShape 4"/>
          <p:cNvSpPr/>
          <p:nvPr/>
        </p:nvSpPr>
        <p:spPr>
          <a:xfrm>
            <a:off x="6220535" y="4720386"/>
            <a:ext cx="2415272" cy="37040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冷色系</a:t>
            </a:r>
            <a:endParaRPr lang="en-US" sz="1100"/>
          </a:p>
        </p:txBody>
      </p:sp>
      <p:sp>
        <p:nvSpPr>
          <p:cNvPr id="5" name="AutoShape 5"/>
          <p:cNvSpPr/>
          <p:nvPr/>
        </p:nvSpPr>
        <p:spPr>
          <a:xfrm>
            <a:off x="8927174" y="4720386"/>
            <a:ext cx="2415272" cy="37040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暖色系</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色彩的分类</a:t>
              </a:r>
            </a:p>
          </p:txBody>
        </p:sp>
      </p:grpSp>
      <p:pic>
        <p:nvPicPr>
          <p:cNvPr id="28" name="Picture 28"/>
          <p:cNvPicPr>
            <a:picLocks noChangeAspect="1"/>
          </p:cNvPicPr>
          <p:nvPr/>
        </p:nvPicPr>
        <p:blipFill>
          <a:blip r:embed="rId2"/>
          <a:srcRect t="116" b="116"/>
          <a:stretch>
            <a:fillRect/>
          </a:stretch>
        </p:blipFill>
        <p:spPr>
          <a:xfrm>
            <a:off x="892584" y="1337857"/>
            <a:ext cx="2465519" cy="2459823"/>
          </a:xfrm>
          <a:prstGeom prst="rect">
            <a:avLst/>
          </a:prstGeom>
        </p:spPr>
      </p:pic>
      <p:pic>
        <p:nvPicPr>
          <p:cNvPr id="29" name="Picture 29"/>
          <p:cNvPicPr>
            <a:picLocks noChangeAspect="1"/>
          </p:cNvPicPr>
          <p:nvPr/>
        </p:nvPicPr>
        <p:blipFill>
          <a:blip r:embed="rId3"/>
          <a:srcRect t="116" b="116"/>
          <a:stretch>
            <a:fillRect/>
          </a:stretch>
        </p:blipFill>
        <p:spPr>
          <a:xfrm>
            <a:off x="3570781" y="1337857"/>
            <a:ext cx="2465519" cy="2459823"/>
          </a:xfrm>
          <a:prstGeom prst="rect">
            <a:avLst/>
          </a:prstGeom>
        </p:spPr>
      </p:pic>
      <p:pic>
        <p:nvPicPr>
          <p:cNvPr id="30" name="Picture 30"/>
          <p:cNvPicPr>
            <a:picLocks noChangeAspect="1"/>
          </p:cNvPicPr>
          <p:nvPr/>
        </p:nvPicPr>
        <p:blipFill>
          <a:blip r:embed="rId4"/>
          <a:srcRect l="16867" r="16867"/>
          <a:stretch>
            <a:fillRect/>
          </a:stretch>
        </p:blipFill>
        <p:spPr>
          <a:xfrm>
            <a:off x="6248978" y="1337857"/>
            <a:ext cx="2465519" cy="2459823"/>
          </a:xfrm>
          <a:prstGeom prst="rect">
            <a:avLst/>
          </a:prstGeom>
        </p:spPr>
      </p:pic>
      <p:pic>
        <p:nvPicPr>
          <p:cNvPr id="31" name="Picture 31"/>
          <p:cNvPicPr>
            <a:picLocks noChangeAspect="1"/>
          </p:cNvPicPr>
          <p:nvPr/>
        </p:nvPicPr>
        <p:blipFill>
          <a:blip r:embed="rId5"/>
          <a:srcRect l="16589" r="16589"/>
          <a:stretch>
            <a:fillRect/>
          </a:stretch>
        </p:blipFill>
        <p:spPr>
          <a:xfrm>
            <a:off x="8927174" y="1337857"/>
            <a:ext cx="2465519" cy="2459823"/>
          </a:xfrm>
          <a:prstGeom prst="rect">
            <a:avLst/>
          </a:prstGeom>
        </p:spPr>
      </p:pic>
      <p:sp>
        <p:nvSpPr>
          <p:cNvPr id="32" name="AutoShape 32"/>
          <p:cNvSpPr/>
          <p:nvPr/>
        </p:nvSpPr>
        <p:spPr>
          <a:xfrm>
            <a:off x="1410969" y="3111016"/>
            <a:ext cx="1428750" cy="1428750"/>
          </a:xfrm>
          <a:prstGeom prst="rect">
            <a:avLst/>
          </a:prstGeom>
          <a:solidFill>
            <a:schemeClr val="accent1">
              <a:alpha val="7225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089165" y="3111016"/>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445558" y="3111016"/>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767362" y="3111016"/>
            <a:ext cx="1428750" cy="1428750"/>
          </a:xfrm>
          <a:prstGeom prst="rect">
            <a:avLst/>
          </a:prstGeom>
          <a:solidFill>
            <a:schemeClr val="accent1">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441168" y="3500231"/>
            <a:ext cx="1368351"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01</a:t>
            </a:r>
          </a:p>
        </p:txBody>
      </p:sp>
      <p:sp>
        <p:nvSpPr>
          <p:cNvPr id="37" name="TextBox 37"/>
          <p:cNvSpPr txBox="1"/>
          <p:nvPr/>
        </p:nvSpPr>
        <p:spPr>
          <a:xfrm>
            <a:off x="4121550"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02</a:t>
            </a:r>
          </a:p>
        </p:txBody>
      </p:sp>
      <p:sp>
        <p:nvSpPr>
          <p:cNvPr id="38" name="TextBox 38"/>
          <p:cNvSpPr txBox="1"/>
          <p:nvPr/>
        </p:nvSpPr>
        <p:spPr>
          <a:xfrm>
            <a:off x="6799747"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03</a:t>
            </a:r>
          </a:p>
        </p:txBody>
      </p:sp>
      <p:sp>
        <p:nvSpPr>
          <p:cNvPr id="39" name="TextBox 39"/>
          <p:cNvSpPr txBox="1"/>
          <p:nvPr/>
        </p:nvSpPr>
        <p:spPr>
          <a:xfrm>
            <a:off x="9477944"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04</a:t>
            </a:r>
          </a:p>
        </p:txBody>
      </p:sp>
      <p:sp>
        <p:nvSpPr>
          <p:cNvPr id="40" name="AutoShape 40"/>
          <p:cNvSpPr/>
          <p:nvPr/>
        </p:nvSpPr>
        <p:spPr>
          <a:xfrm>
            <a:off x="917707" y="5153111"/>
            <a:ext cx="2415273" cy="999925"/>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黑、白、灰等非彩色调，具有柔和、朴素、低调的特点。</a:t>
            </a:r>
            <a:endParaRPr lang="en-US" sz="1100"/>
          </a:p>
        </p:txBody>
      </p:sp>
      <p:sp>
        <p:nvSpPr>
          <p:cNvPr id="41" name="AutoShape 41"/>
          <p:cNvSpPr/>
          <p:nvPr/>
        </p:nvSpPr>
        <p:spPr>
          <a:xfrm>
            <a:off x="3595904" y="5153111"/>
            <a:ext cx="2415273" cy="999925"/>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红、橙、黄、绿、蓝、紫等颜色，具有鲜艳、活泼、高调的特点。</a:t>
            </a:r>
            <a:endParaRPr lang="en-US" sz="1100"/>
          </a:p>
        </p:txBody>
      </p:sp>
      <p:sp>
        <p:nvSpPr>
          <p:cNvPr id="42" name="AutoShape 42"/>
          <p:cNvSpPr/>
          <p:nvPr/>
        </p:nvSpPr>
        <p:spPr>
          <a:xfrm>
            <a:off x="6274100" y="5153111"/>
            <a:ext cx="2415273" cy="999925"/>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蓝、绿等颜色，给人冷静、沉着的感觉。</a:t>
            </a:r>
            <a:endParaRPr lang="en-US" sz="1100"/>
          </a:p>
        </p:txBody>
      </p:sp>
      <p:sp>
        <p:nvSpPr>
          <p:cNvPr id="43" name="AutoShape 43"/>
          <p:cNvSpPr/>
          <p:nvPr/>
        </p:nvSpPr>
        <p:spPr>
          <a:xfrm>
            <a:off x="8952297" y="5153111"/>
            <a:ext cx="2415273" cy="999925"/>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红、橙等颜色，给人温暖、热烈的感觉。</a:t>
            </a:r>
            <a:endParaRPr lang="en-US" sz="110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cxnSp>
        <p:nvCxnSpPr>
          <p:cNvPr id="2" name="Connector 2"/>
          <p:cNvCxnSpPr/>
          <p:nvPr/>
        </p:nvCxnSpPr>
        <p:spPr>
          <a:xfrm flipV="1">
            <a:off x="1296416"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338084"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颜色的基本特征，如红、黄、蓝等。</a:t>
            </a:r>
          </a:p>
        </p:txBody>
      </p:sp>
      <p:pic>
        <p:nvPicPr>
          <p:cNvPr id="5" name="Picture 5"/>
          <p:cNvPicPr>
            <a:picLocks noChangeAspect="1"/>
          </p:cNvPicPr>
          <p:nvPr/>
        </p:nvPicPr>
        <p:blipFill>
          <a:blip r:embed="rId2"/>
          <a:srcRect l="12500" r="12500"/>
          <a:stretch>
            <a:fillRect/>
          </a:stretch>
        </p:blipFill>
        <p:spPr>
          <a:xfrm>
            <a:off x="1632387" y="1536628"/>
            <a:ext cx="1898907" cy="1898907"/>
          </a:xfrm>
          <a:prstGeom prst="ellipse">
            <a:avLst/>
          </a:prstGeom>
        </p:spPr>
      </p:pic>
      <p:sp>
        <p:nvSpPr>
          <p:cNvPr id="6" name="AutoShape 6"/>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7" name="Picture 7"/>
          <p:cNvPicPr>
            <a:picLocks noChangeAspect="1"/>
          </p:cNvPicPr>
          <p:nvPr/>
        </p:nvPicPr>
        <p:blipFill>
          <a:blip r:embed="rId3"/>
          <a:srcRect l="7813" r="7813"/>
          <a:stretch>
            <a:fillRect/>
          </a:stretch>
        </p:blipFill>
        <p:spPr>
          <a:xfrm>
            <a:off x="5146546" y="1536628"/>
            <a:ext cx="1898907" cy="1898907"/>
          </a:xfrm>
          <a:prstGeom prst="ellipse">
            <a:avLst/>
          </a:prstGeom>
        </p:spPr>
      </p:pic>
      <p:sp>
        <p:nvSpPr>
          <p:cNvPr id="8" name="AutoShape 8"/>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4"/>
          <a:srcRect l="16667" r="16667"/>
          <a:stretch>
            <a:fillRect/>
          </a:stretch>
        </p:blipFill>
        <p:spPr>
          <a:xfrm>
            <a:off x="8816628" y="1536628"/>
            <a:ext cx="1898907" cy="1898907"/>
          </a:xfrm>
          <a:prstGeom prst="ellipse">
            <a:avLst/>
          </a:prstGeom>
        </p:spPr>
      </p:pic>
      <p:sp>
        <p:nvSpPr>
          <p:cNvPr id="10" name="TextBox 10"/>
          <p:cNvSpPr txBox="1"/>
          <p:nvPr/>
        </p:nvSpPr>
        <p:spPr>
          <a:xfrm>
            <a:off x="1238761" y="3746205"/>
            <a:ext cx="29718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色相</a:t>
            </a:r>
          </a:p>
        </p:txBody>
      </p:sp>
      <p:sp>
        <p:nvSpPr>
          <p:cNvPr id="11" name="AutoShape 11"/>
          <p:cNvSpPr/>
          <p:nvPr/>
        </p:nvSpPr>
        <p:spPr>
          <a:xfrm>
            <a:off x="123522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788775"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flipV="1">
            <a:off x="4700847" y="4399620"/>
            <a:ext cx="2492359" cy="4740"/>
          </a:xfrm>
          <a:prstGeom prst="line">
            <a:avLst/>
          </a:prstGeom>
          <a:ln w="9525">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4" name="TextBox 14"/>
          <p:cNvSpPr txBox="1"/>
          <p:nvPr/>
        </p:nvSpPr>
        <p:spPr>
          <a:xfrm>
            <a:off x="4742516"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颜色的亮度，从黑到白的渐变。</a:t>
            </a:r>
          </a:p>
        </p:txBody>
      </p:sp>
      <p:sp>
        <p:nvSpPr>
          <p:cNvPr id="15" name="TextBox 15"/>
          <p:cNvSpPr txBox="1"/>
          <p:nvPr/>
        </p:nvSpPr>
        <p:spPr>
          <a:xfrm>
            <a:off x="4643192" y="3746205"/>
            <a:ext cx="295275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明度</a:t>
            </a:r>
          </a:p>
        </p:txBody>
      </p:sp>
      <p:sp>
        <p:nvSpPr>
          <p:cNvPr id="16" name="AutoShape 16"/>
          <p:cNvSpPr/>
          <p:nvPr/>
        </p:nvSpPr>
        <p:spPr>
          <a:xfrm>
            <a:off x="46396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1932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8" name="Connector 18"/>
          <p:cNvCxnSpPr/>
          <p:nvPr/>
        </p:nvCxnSpPr>
        <p:spPr>
          <a:xfrm flipV="1">
            <a:off x="8370929"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TextBox 19"/>
          <p:cNvSpPr txBox="1"/>
          <p:nvPr/>
        </p:nvSpPr>
        <p:spPr>
          <a:xfrm>
            <a:off x="8412597"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颜色的饱和度，即颜色的深浅程度。</a:t>
            </a:r>
          </a:p>
        </p:txBody>
      </p:sp>
      <p:sp>
        <p:nvSpPr>
          <p:cNvPr id="20" name="TextBox 20"/>
          <p:cNvSpPr txBox="1"/>
          <p:nvPr/>
        </p:nvSpPr>
        <p:spPr>
          <a:xfrm>
            <a:off x="8313274" y="3746205"/>
            <a:ext cx="3019425"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纯度</a:t>
            </a:r>
          </a:p>
        </p:txBody>
      </p:sp>
      <p:sp>
        <p:nvSpPr>
          <p:cNvPr id="21" name="AutoShape 21"/>
          <p:cNvSpPr/>
          <p:nvPr/>
        </p:nvSpPr>
        <p:spPr>
          <a:xfrm>
            <a:off x="8309741"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10863288"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色彩的属性</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365248" y="1093216"/>
            <a:ext cx="7405389" cy="1138956"/>
            <a:chOff x="1365248" y="1093216"/>
            <a:chExt cx="7405389" cy="1138956"/>
          </a:xfrm>
        </p:grpSpPr>
        <p:sp>
          <p:nvSpPr>
            <p:cNvPr id="3" name="TextBox 3"/>
            <p:cNvSpPr txBox="1"/>
            <p:nvPr/>
          </p:nvSpPr>
          <p:spPr>
            <a:xfrm>
              <a:off x="1365248" y="1093216"/>
              <a:ext cx="7405389"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8400" b="1">
                  <a:solidFill>
                    <a:schemeClr val="accent1">
                      <a:alpha val="100000"/>
                    </a:schemeClr>
                  </a:solidFill>
                  <a:latin typeface="Microsoft Yahei"/>
                  <a:ea typeface="Microsoft Yahei"/>
                  <a:cs typeface="Microsoft Yahei"/>
                </a:rPr>
                <a:t>02</a:t>
              </a:r>
            </a:p>
          </p:txBody>
        </p:sp>
      </p:grpSp>
      <p:sp>
        <p:nvSpPr>
          <p:cNvPr id="4" name="TextBox 4"/>
          <p:cNvSpPr txBox="1"/>
          <p:nvPr/>
        </p:nvSpPr>
        <p:spPr>
          <a:xfrm>
            <a:off x="997301" y="2213122"/>
            <a:ext cx="5863918" cy="21488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5400" b="1">
                <a:solidFill>
                  <a:schemeClr val="dk1">
                    <a:alpha val="100000"/>
                  </a:schemeClr>
                </a:solidFill>
                <a:latin typeface="Microsoft Yahei"/>
                <a:ea typeface="Microsoft Yahei"/>
                <a:cs typeface="Microsoft Yahei"/>
              </a:rPr>
              <a:t>展示色彩设计原则</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592974"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 name="AutoShape 3"/>
          <p:cNvSpPr/>
          <p:nvPr/>
        </p:nvSpPr>
        <p:spPr>
          <a:xfrm>
            <a:off x="4367942"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 name="AutoShape 4"/>
          <p:cNvSpPr/>
          <p:nvPr/>
        </p:nvSpPr>
        <p:spPr>
          <a:xfrm>
            <a:off x="8133696"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5" name="AutoShape 5"/>
          <p:cNvSpPr/>
          <p:nvPr/>
        </p:nvSpPr>
        <p:spPr>
          <a:xfrm rot="-2700000" flipH="1" flipV="1">
            <a:off x="5274866"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583677"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色彩主题</a:t>
            </a:r>
          </a:p>
        </p:txBody>
      </p:sp>
      <p:sp>
        <p:nvSpPr>
          <p:cNvPr id="7" name="TextBox 7"/>
          <p:cNvSpPr txBox="1"/>
          <p:nvPr/>
        </p:nvSpPr>
        <p:spPr>
          <a:xfrm>
            <a:off x="4613687"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选择一个主色调作为色彩主题，可以突出展示的重点，同时使整个展示在视觉上更加和谐统一。</a:t>
            </a:r>
          </a:p>
        </p:txBody>
      </p:sp>
      <p:sp>
        <p:nvSpPr>
          <p:cNvPr id="8" name="AutoShape 8"/>
          <p:cNvSpPr/>
          <p:nvPr/>
        </p:nvSpPr>
        <p:spPr>
          <a:xfrm>
            <a:off x="5818204"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rot="-2700000" flipH="1" flipV="1">
            <a:off x="1499898"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8710"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统一性原则</a:t>
            </a:r>
          </a:p>
        </p:txBody>
      </p:sp>
      <p:sp>
        <p:nvSpPr>
          <p:cNvPr id="11" name="TextBox 11"/>
          <p:cNvSpPr txBox="1"/>
          <p:nvPr/>
        </p:nvSpPr>
        <p:spPr>
          <a:xfrm>
            <a:off x="838719"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在展示色彩设计中，为了使整个展示形成一个有机整体，应保持色彩的统一性。这可以通过选择主色调、控制色彩的明度和纯度来实现。</a:t>
            </a:r>
          </a:p>
        </p:txBody>
      </p:sp>
      <p:sp>
        <p:nvSpPr>
          <p:cNvPr id="12" name="AutoShape 12"/>
          <p:cNvSpPr/>
          <p:nvPr/>
        </p:nvSpPr>
        <p:spPr>
          <a:xfrm>
            <a:off x="2043236"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rot="-2700000" flipH="1" flipV="1">
            <a:off x="9040620"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8349432"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色彩的明度和纯度</a:t>
            </a:r>
          </a:p>
        </p:txBody>
      </p:sp>
      <p:sp>
        <p:nvSpPr>
          <p:cNvPr id="15" name="TextBox 15"/>
          <p:cNvSpPr txBox="1"/>
          <p:nvPr/>
        </p:nvSpPr>
        <p:spPr>
          <a:xfrm>
            <a:off x="8379441"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通过调整色彩的明度和纯度，可以形成不同的层次感和空间感，使整个展示在统一中富有变化。</a:t>
            </a:r>
          </a:p>
        </p:txBody>
      </p:sp>
      <p:sp>
        <p:nvSpPr>
          <p:cNvPr id="16" name="AutoShape 16"/>
          <p:cNvSpPr/>
          <p:nvPr/>
        </p:nvSpPr>
        <p:spPr>
          <a:xfrm>
            <a:off x="9583957"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7" name="Picture 17"/>
          <p:cNvPicPr>
            <a:picLocks noChangeAspect="1"/>
          </p:cNvPicPr>
          <p:nvPr/>
        </p:nvPicPr>
        <p:blipFill>
          <a:blip r:embed="rId2">
            <a:alphaModFix/>
          </a:blip>
          <a:srcRect t="10010" b="10010"/>
          <a:stretch>
            <a:fillRect/>
          </a:stretch>
        </p:blipFill>
        <p:spPr>
          <a:xfrm>
            <a:off x="1583319" y="1416742"/>
            <a:ext cx="1475427" cy="1475427"/>
          </a:xfrm>
          <a:prstGeom prst="ellipse">
            <a:avLst/>
          </a:prstGeom>
        </p:spPr>
      </p:pic>
      <p:pic>
        <p:nvPicPr>
          <p:cNvPr id="18" name="Picture 18"/>
          <p:cNvPicPr>
            <a:picLocks noChangeAspect="1"/>
          </p:cNvPicPr>
          <p:nvPr/>
        </p:nvPicPr>
        <p:blipFill>
          <a:blip r:embed="rId3">
            <a:alphaModFix/>
          </a:blip>
          <a:srcRect l="366" r="366"/>
          <a:stretch>
            <a:fillRect/>
          </a:stretch>
        </p:blipFill>
        <p:spPr>
          <a:xfrm>
            <a:off x="5358287" y="1416742"/>
            <a:ext cx="1475427" cy="1475427"/>
          </a:xfrm>
          <a:prstGeom prst="ellipse">
            <a:avLst/>
          </a:prstGeom>
        </p:spPr>
      </p:pic>
      <p:pic>
        <p:nvPicPr>
          <p:cNvPr id="19" name="Picture 19"/>
          <p:cNvPicPr>
            <a:picLocks noChangeAspect="1"/>
          </p:cNvPicPr>
          <p:nvPr/>
        </p:nvPicPr>
        <p:blipFill>
          <a:blip r:embed="rId4">
            <a:alphaModFix/>
          </a:blip>
          <a:stretch>
            <a:fillRect/>
          </a:stretch>
        </p:blipFill>
        <p:spPr>
          <a:xfrm>
            <a:off x="9121095" y="1416742"/>
            <a:ext cx="1475427" cy="1475427"/>
          </a:xfrm>
          <a:prstGeom prst="ellipse">
            <a:avLst/>
          </a:prstGeom>
        </p:spPr>
      </p:pic>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统一性原则</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735871" y="4184207"/>
            <a:ext cx="2692926" cy="101771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flipH="1">
            <a:off x="4749975" y="1385888"/>
            <a:ext cx="1346030" cy="1346030"/>
          </a:xfrm>
          <a:custGeom>
            <a:rect l="l" t="t" r="r" b="b"/>
            <a:pathLst>
              <a:path w="1346030" h="1346030">
                <a:moveTo>
                  <a:pt x="673015" y="0"/>
                </a:moveTo>
                <a:cubicBezTo>
                  <a:pt x="1044712" y="0"/>
                  <a:pt x="1346030" y="301318"/>
                  <a:pt x="1346030" y="673015"/>
                </a:cubicBezTo>
                <a:cubicBezTo>
                  <a:pt x="1346030" y="1044712"/>
                  <a:pt x="1044712" y="1346030"/>
                  <a:pt x="673015" y="1346030"/>
                </a:cubicBezTo>
                <a:lnTo>
                  <a:pt x="669306" y="1345656"/>
                </a:lnTo>
                <a:lnTo>
                  <a:pt x="669306" y="1346030"/>
                </a:lnTo>
                <a:lnTo>
                  <a:pt x="0" y="1346030"/>
                </a:lnTo>
                <a:lnTo>
                  <a:pt x="0" y="1133481"/>
                </a:lnTo>
                <a:lnTo>
                  <a:pt x="194385" y="1133481"/>
                </a:lnTo>
                <a:lnTo>
                  <a:pt x="287636" y="1133481"/>
                </a:lnTo>
                <a:lnTo>
                  <a:pt x="290174" y="1133481"/>
                </a:lnTo>
                <a:lnTo>
                  <a:pt x="652313" y="1133481"/>
                </a:lnTo>
                <a:lnTo>
                  <a:pt x="652313" y="1133225"/>
                </a:lnTo>
                <a:lnTo>
                  <a:pt x="654851" y="1133481"/>
                </a:lnTo>
                <a:cubicBezTo>
                  <a:pt x="909159" y="1133481"/>
                  <a:pt x="1115316" y="927324"/>
                  <a:pt x="1115316" y="673015"/>
                </a:cubicBezTo>
                <a:cubicBezTo>
                  <a:pt x="1115316" y="418706"/>
                  <a:pt x="909159" y="212549"/>
                  <a:pt x="654851" y="212549"/>
                </a:cubicBezTo>
                <a:cubicBezTo>
                  <a:pt x="652114" y="212549"/>
                  <a:pt x="649381" y="212573"/>
                  <a:pt x="646668" y="213374"/>
                </a:cubicBezTo>
                <a:lnTo>
                  <a:pt x="298357" y="213374"/>
                </a:lnTo>
                <a:lnTo>
                  <a:pt x="290174" y="212549"/>
                </a:lnTo>
                <a:cubicBezTo>
                  <a:pt x="287437" y="212549"/>
                  <a:pt x="284704" y="212573"/>
                  <a:pt x="281991" y="213374"/>
                </a:cubicBezTo>
                <a:lnTo>
                  <a:pt x="194385" y="213374"/>
                </a:lnTo>
                <a:lnTo>
                  <a:pt x="0" y="213374"/>
                </a:lnTo>
                <a:lnTo>
                  <a:pt x="0" y="1206"/>
                </a:lnTo>
                <a:lnTo>
                  <a:pt x="661055" y="1206"/>
                </a:lnTo>
                <a:cubicBezTo>
                  <a:pt x="665021" y="34"/>
                  <a:pt x="669015" y="0"/>
                  <a:pt x="673015"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6096005" y="2522220"/>
            <a:ext cx="1346030" cy="1346030"/>
          </a:xfrm>
          <a:custGeom>
            <a:rect l="l" t="t" r="r" b="b"/>
            <a:pathLst>
              <a:path w="1346030" h="1346030">
                <a:moveTo>
                  <a:pt x="673015" y="0"/>
                </a:moveTo>
                <a:cubicBezTo>
                  <a:pt x="1044712" y="0"/>
                  <a:pt x="1346030" y="301318"/>
                  <a:pt x="1346030" y="673015"/>
                </a:cubicBezTo>
                <a:cubicBezTo>
                  <a:pt x="1346030" y="1044712"/>
                  <a:pt x="1044712" y="1346030"/>
                  <a:pt x="673015" y="1346030"/>
                </a:cubicBezTo>
                <a:lnTo>
                  <a:pt x="669306" y="1345656"/>
                </a:lnTo>
                <a:lnTo>
                  <a:pt x="669306" y="1346030"/>
                </a:lnTo>
                <a:lnTo>
                  <a:pt x="0" y="1346030"/>
                </a:lnTo>
                <a:lnTo>
                  <a:pt x="0" y="1133481"/>
                </a:lnTo>
                <a:lnTo>
                  <a:pt x="194385" y="1133481"/>
                </a:lnTo>
                <a:lnTo>
                  <a:pt x="287636" y="1133481"/>
                </a:lnTo>
                <a:lnTo>
                  <a:pt x="290174" y="1133481"/>
                </a:lnTo>
                <a:lnTo>
                  <a:pt x="652313" y="1133481"/>
                </a:lnTo>
                <a:lnTo>
                  <a:pt x="652313" y="1133225"/>
                </a:lnTo>
                <a:lnTo>
                  <a:pt x="654851" y="1133481"/>
                </a:lnTo>
                <a:cubicBezTo>
                  <a:pt x="909159" y="1133481"/>
                  <a:pt x="1115316" y="927324"/>
                  <a:pt x="1115316" y="673015"/>
                </a:cubicBezTo>
                <a:cubicBezTo>
                  <a:pt x="1115316" y="418706"/>
                  <a:pt x="909159" y="212549"/>
                  <a:pt x="654851" y="212549"/>
                </a:cubicBezTo>
                <a:cubicBezTo>
                  <a:pt x="652114" y="212549"/>
                  <a:pt x="649381" y="212573"/>
                  <a:pt x="646668" y="213374"/>
                </a:cubicBezTo>
                <a:lnTo>
                  <a:pt x="298357" y="213374"/>
                </a:lnTo>
                <a:lnTo>
                  <a:pt x="290174" y="212549"/>
                </a:lnTo>
                <a:cubicBezTo>
                  <a:pt x="287437" y="212549"/>
                  <a:pt x="284704" y="212573"/>
                  <a:pt x="281991" y="213374"/>
                </a:cubicBezTo>
                <a:lnTo>
                  <a:pt x="194385" y="213374"/>
                </a:lnTo>
                <a:lnTo>
                  <a:pt x="0" y="213374"/>
                </a:lnTo>
                <a:lnTo>
                  <a:pt x="0" y="1206"/>
                </a:lnTo>
                <a:lnTo>
                  <a:pt x="661055" y="1206"/>
                </a:lnTo>
                <a:cubicBezTo>
                  <a:pt x="665021" y="34"/>
                  <a:pt x="669015" y="0"/>
                  <a:pt x="673015" y="0"/>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flipH="1">
            <a:off x="4749975" y="3648265"/>
            <a:ext cx="1346030" cy="1346030"/>
          </a:xfrm>
          <a:custGeom>
            <a:rect l="l" t="t" r="r" b="b"/>
            <a:pathLst>
              <a:path w="1346030" h="1346030">
                <a:moveTo>
                  <a:pt x="673015" y="0"/>
                </a:moveTo>
                <a:cubicBezTo>
                  <a:pt x="1044712" y="0"/>
                  <a:pt x="1346030" y="301318"/>
                  <a:pt x="1346030" y="673015"/>
                </a:cubicBezTo>
                <a:cubicBezTo>
                  <a:pt x="1346030" y="1044712"/>
                  <a:pt x="1044712" y="1346030"/>
                  <a:pt x="673015" y="1346030"/>
                </a:cubicBezTo>
                <a:lnTo>
                  <a:pt x="669306" y="1345656"/>
                </a:lnTo>
                <a:lnTo>
                  <a:pt x="669306" y="1346030"/>
                </a:lnTo>
                <a:lnTo>
                  <a:pt x="0" y="1346030"/>
                </a:lnTo>
                <a:lnTo>
                  <a:pt x="0" y="1133481"/>
                </a:lnTo>
                <a:lnTo>
                  <a:pt x="194385" y="1133481"/>
                </a:lnTo>
                <a:lnTo>
                  <a:pt x="287636" y="1133481"/>
                </a:lnTo>
                <a:lnTo>
                  <a:pt x="290174" y="1133481"/>
                </a:lnTo>
                <a:lnTo>
                  <a:pt x="652313" y="1133481"/>
                </a:lnTo>
                <a:lnTo>
                  <a:pt x="652313" y="1133225"/>
                </a:lnTo>
                <a:lnTo>
                  <a:pt x="654851" y="1133481"/>
                </a:lnTo>
                <a:cubicBezTo>
                  <a:pt x="909159" y="1133481"/>
                  <a:pt x="1115316" y="927324"/>
                  <a:pt x="1115316" y="673015"/>
                </a:cubicBezTo>
                <a:cubicBezTo>
                  <a:pt x="1115316" y="418706"/>
                  <a:pt x="909159" y="212549"/>
                  <a:pt x="654851" y="212549"/>
                </a:cubicBezTo>
                <a:cubicBezTo>
                  <a:pt x="652114" y="212549"/>
                  <a:pt x="649381" y="212573"/>
                  <a:pt x="646668" y="213374"/>
                </a:cubicBezTo>
                <a:lnTo>
                  <a:pt x="298357" y="213374"/>
                </a:lnTo>
                <a:lnTo>
                  <a:pt x="290174" y="212549"/>
                </a:lnTo>
                <a:cubicBezTo>
                  <a:pt x="287437" y="212549"/>
                  <a:pt x="284704" y="212573"/>
                  <a:pt x="281991" y="213374"/>
                </a:cubicBezTo>
                <a:lnTo>
                  <a:pt x="194385" y="213374"/>
                </a:lnTo>
                <a:lnTo>
                  <a:pt x="0" y="213374"/>
                </a:lnTo>
                <a:lnTo>
                  <a:pt x="0" y="1206"/>
                </a:lnTo>
                <a:lnTo>
                  <a:pt x="661055" y="1206"/>
                </a:lnTo>
                <a:cubicBezTo>
                  <a:pt x="665021" y="34"/>
                  <a:pt x="669015" y="0"/>
                  <a:pt x="673015"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6096005" y="4778693"/>
            <a:ext cx="1346030" cy="1346030"/>
          </a:xfrm>
          <a:custGeom>
            <a:rect l="l" t="t" r="r" b="b"/>
            <a:pathLst>
              <a:path w="1346030" h="1346030">
                <a:moveTo>
                  <a:pt x="673015" y="0"/>
                </a:moveTo>
                <a:cubicBezTo>
                  <a:pt x="1044712" y="0"/>
                  <a:pt x="1346030" y="301318"/>
                  <a:pt x="1346030" y="673015"/>
                </a:cubicBezTo>
                <a:cubicBezTo>
                  <a:pt x="1346030" y="1044712"/>
                  <a:pt x="1044712" y="1346030"/>
                  <a:pt x="673015" y="1346030"/>
                </a:cubicBezTo>
                <a:lnTo>
                  <a:pt x="669306" y="1345656"/>
                </a:lnTo>
                <a:lnTo>
                  <a:pt x="669306" y="1346030"/>
                </a:lnTo>
                <a:lnTo>
                  <a:pt x="0" y="1346030"/>
                </a:lnTo>
                <a:lnTo>
                  <a:pt x="0" y="1133481"/>
                </a:lnTo>
                <a:lnTo>
                  <a:pt x="194385" y="1133481"/>
                </a:lnTo>
                <a:lnTo>
                  <a:pt x="287636" y="1133481"/>
                </a:lnTo>
                <a:lnTo>
                  <a:pt x="290174" y="1133481"/>
                </a:lnTo>
                <a:lnTo>
                  <a:pt x="652313" y="1133481"/>
                </a:lnTo>
                <a:lnTo>
                  <a:pt x="652313" y="1133225"/>
                </a:lnTo>
                <a:lnTo>
                  <a:pt x="654851" y="1133481"/>
                </a:lnTo>
                <a:cubicBezTo>
                  <a:pt x="909159" y="1133481"/>
                  <a:pt x="1115316" y="927324"/>
                  <a:pt x="1115316" y="673015"/>
                </a:cubicBezTo>
                <a:cubicBezTo>
                  <a:pt x="1115316" y="418706"/>
                  <a:pt x="909159" y="212549"/>
                  <a:pt x="654851" y="212549"/>
                </a:cubicBezTo>
                <a:cubicBezTo>
                  <a:pt x="652114" y="212549"/>
                  <a:pt x="649381" y="212573"/>
                  <a:pt x="646668" y="213374"/>
                </a:cubicBezTo>
                <a:lnTo>
                  <a:pt x="298357" y="213374"/>
                </a:lnTo>
                <a:lnTo>
                  <a:pt x="290174" y="212549"/>
                </a:lnTo>
                <a:cubicBezTo>
                  <a:pt x="287437" y="212549"/>
                  <a:pt x="284704" y="212573"/>
                  <a:pt x="281991" y="213374"/>
                </a:cubicBezTo>
                <a:lnTo>
                  <a:pt x="194385" y="213374"/>
                </a:lnTo>
                <a:lnTo>
                  <a:pt x="0" y="213374"/>
                </a:lnTo>
                <a:lnTo>
                  <a:pt x="0" y="1206"/>
                </a:lnTo>
                <a:lnTo>
                  <a:pt x="661055" y="1206"/>
                </a:lnTo>
                <a:cubicBezTo>
                  <a:pt x="665021" y="34"/>
                  <a:pt x="669015" y="0"/>
                  <a:pt x="673015" y="0"/>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对比性原则</a:t>
              </a:r>
            </a:p>
          </p:txBody>
        </p:sp>
      </p:grpSp>
      <p:grpSp>
        <p:nvGrpSpPr>
          <p:cNvPr id="29" name="Group 29"/>
          <p:cNvGrpSpPr/>
          <p:nvPr/>
        </p:nvGrpSpPr>
        <p:grpSpPr>
          <a:xfrm>
            <a:off x="1354979" y="1014104"/>
            <a:ext cx="3394996" cy="490334"/>
            <a:chOff x="1354979" y="1014104"/>
            <a:chExt cx="3394996" cy="490334"/>
          </a:xfrm>
        </p:grpSpPr>
        <p:sp>
          <p:nvSpPr>
            <p:cNvPr id="30" name="TextBox 30"/>
            <p:cNvSpPr txBox="1"/>
            <p:nvPr/>
          </p:nvSpPr>
          <p:spPr>
            <a:xfrm>
              <a:off x="1354979" y="1014104"/>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对比性原则</a:t>
              </a:r>
            </a:p>
          </p:txBody>
        </p:sp>
      </p:grpSp>
      <p:grpSp>
        <p:nvGrpSpPr>
          <p:cNvPr id="31" name="Group 31"/>
          <p:cNvGrpSpPr/>
          <p:nvPr/>
        </p:nvGrpSpPr>
        <p:grpSpPr>
          <a:xfrm>
            <a:off x="1463704" y="1448856"/>
            <a:ext cx="3286271" cy="1654845"/>
            <a:chOff x="1463704" y="1448856"/>
            <a:chExt cx="3286271" cy="1654845"/>
          </a:xfrm>
        </p:grpSpPr>
        <p:sp>
          <p:nvSpPr>
            <p:cNvPr id="32" name="TextBox 32"/>
            <p:cNvSpPr txBox="1"/>
            <p:nvPr/>
          </p:nvSpPr>
          <p:spPr>
            <a:xfrm>
              <a:off x="1463704" y="1448856"/>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在展示色彩设计中，为了突出重点和引导观众的视线，应运用对比性的色彩。这可以通过色彩的明度、纯度、色相等方面的对比来实现。</a:t>
              </a:r>
            </a:p>
          </p:txBody>
        </p:sp>
      </p:grpSp>
      <p:grpSp>
        <p:nvGrpSpPr>
          <p:cNvPr id="33" name="Group 33"/>
          <p:cNvGrpSpPr/>
          <p:nvPr/>
        </p:nvGrpSpPr>
        <p:grpSpPr>
          <a:xfrm>
            <a:off x="1354979" y="3648265"/>
            <a:ext cx="3394996" cy="490334"/>
            <a:chOff x="1354979" y="3648265"/>
            <a:chExt cx="3394996" cy="490334"/>
          </a:xfrm>
        </p:grpSpPr>
        <p:sp>
          <p:nvSpPr>
            <p:cNvPr id="34" name="TextBox 34"/>
            <p:cNvSpPr txBox="1"/>
            <p:nvPr/>
          </p:nvSpPr>
          <p:spPr>
            <a:xfrm>
              <a:off x="1354979" y="3648265"/>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色彩的纯度对比</a:t>
              </a:r>
            </a:p>
          </p:txBody>
        </p:sp>
      </p:grpSp>
      <p:grpSp>
        <p:nvGrpSpPr>
          <p:cNvPr id="35" name="Group 35"/>
          <p:cNvGrpSpPr/>
          <p:nvPr/>
        </p:nvGrpSpPr>
        <p:grpSpPr>
          <a:xfrm>
            <a:off x="1463704" y="4083018"/>
            <a:ext cx="3286271" cy="1654845"/>
            <a:chOff x="1463704" y="4083018"/>
            <a:chExt cx="3286271" cy="1654845"/>
          </a:xfrm>
        </p:grpSpPr>
        <p:sp>
          <p:nvSpPr>
            <p:cNvPr id="36" name="TextBox 36"/>
            <p:cNvSpPr txBox="1"/>
            <p:nvPr/>
          </p:nvSpPr>
          <p:spPr>
            <a:xfrm>
              <a:off x="1463704" y="4083018"/>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通过调整色彩的纯度，形成鲜艳度对比，可以增强展示的层次感和立体感。</a:t>
              </a:r>
            </a:p>
          </p:txBody>
        </p:sp>
      </p:grpSp>
      <p:grpSp>
        <p:nvGrpSpPr>
          <p:cNvPr id="37" name="Group 37"/>
          <p:cNvGrpSpPr/>
          <p:nvPr/>
        </p:nvGrpSpPr>
        <p:grpSpPr>
          <a:xfrm>
            <a:off x="7442035" y="1993420"/>
            <a:ext cx="3394996" cy="490334"/>
            <a:chOff x="7442035" y="1993420"/>
            <a:chExt cx="3394996" cy="490334"/>
          </a:xfrm>
        </p:grpSpPr>
        <p:sp>
          <p:nvSpPr>
            <p:cNvPr id="38" name="TextBox 38"/>
            <p:cNvSpPr txBox="1"/>
            <p:nvPr/>
          </p:nvSpPr>
          <p:spPr>
            <a:xfrm>
              <a:off x="7442035" y="1993420"/>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2">
                      <a:alpha val="100000"/>
                    </a:schemeClr>
                  </a:solidFill>
                  <a:latin typeface="Microsoft Yahei"/>
                  <a:ea typeface="Microsoft Yahei"/>
                  <a:cs typeface="Microsoft Yahei"/>
                </a:rPr>
                <a:t>色彩的明度对比</a:t>
              </a:r>
            </a:p>
          </p:txBody>
        </p:sp>
      </p:grpSp>
      <p:grpSp>
        <p:nvGrpSpPr>
          <p:cNvPr id="39" name="Group 39"/>
          <p:cNvGrpSpPr/>
          <p:nvPr/>
        </p:nvGrpSpPr>
        <p:grpSpPr>
          <a:xfrm>
            <a:off x="7550760" y="2428173"/>
            <a:ext cx="3286271" cy="1654845"/>
            <a:chOff x="7550760" y="2428173"/>
            <a:chExt cx="3286271" cy="1654845"/>
          </a:xfrm>
        </p:grpSpPr>
        <p:sp>
          <p:nvSpPr>
            <p:cNvPr id="40" name="TextBox 40"/>
            <p:cNvSpPr txBox="1"/>
            <p:nvPr/>
          </p:nvSpPr>
          <p:spPr>
            <a:xfrm>
              <a:off x="7550760" y="2428173"/>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通过调整色彩的明度，形成明暗对比，可以突出展示的重点，引导观众的视线。</a:t>
              </a:r>
            </a:p>
          </p:txBody>
        </p:sp>
      </p:grpSp>
      <p:grpSp>
        <p:nvGrpSpPr>
          <p:cNvPr id="41" name="Group 41"/>
          <p:cNvGrpSpPr/>
          <p:nvPr/>
        </p:nvGrpSpPr>
        <p:grpSpPr>
          <a:xfrm>
            <a:off x="7496398" y="4406909"/>
            <a:ext cx="3394996" cy="490334"/>
            <a:chOff x="7496398" y="4406909"/>
            <a:chExt cx="3394996" cy="490334"/>
          </a:xfrm>
        </p:grpSpPr>
        <p:sp>
          <p:nvSpPr>
            <p:cNvPr id="42" name="TextBox 42"/>
            <p:cNvSpPr txBox="1"/>
            <p:nvPr/>
          </p:nvSpPr>
          <p:spPr>
            <a:xfrm>
              <a:off x="7496398" y="4406909"/>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2">
                      <a:alpha val="100000"/>
                    </a:schemeClr>
                  </a:solidFill>
                  <a:latin typeface="Microsoft Yahei"/>
                  <a:ea typeface="Microsoft Yahei"/>
                  <a:cs typeface="Microsoft Yahei"/>
                </a:rPr>
                <a:t>色彩的色相对比</a:t>
              </a:r>
            </a:p>
          </p:txBody>
        </p:sp>
      </p:grpSp>
      <p:grpSp>
        <p:nvGrpSpPr>
          <p:cNvPr id="43" name="Group 43"/>
          <p:cNvGrpSpPr/>
          <p:nvPr/>
        </p:nvGrpSpPr>
        <p:grpSpPr>
          <a:xfrm>
            <a:off x="7605123" y="4841661"/>
            <a:ext cx="3286271" cy="1654845"/>
            <a:chOff x="7605123" y="4841661"/>
            <a:chExt cx="3286271" cy="1654845"/>
          </a:xfrm>
        </p:grpSpPr>
        <p:sp>
          <p:nvSpPr>
            <p:cNvPr id="44" name="TextBox 44"/>
            <p:cNvSpPr txBox="1"/>
            <p:nvPr/>
          </p:nvSpPr>
          <p:spPr>
            <a:xfrm>
              <a:off x="7605123" y="4841661"/>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通过选择不同色相的色彩，形成色相对比，可以丰富展示的色彩效果，提高观众的视觉体验。</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1246" r="1246"/>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均衡性原则</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在展示色彩设计中，为了使整个展示在视觉上达到平衡稳定的效果，应遵循均衡性原则。这可以通过色彩的分布、色块的排列等方式来实现。</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色彩的分布</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合理分布展示中的各个色块，使整个展示在色彩上达到平衡。可以通过调整各色块的面积和位置来实现。</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色块的排列</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有序排列色块，形成有规律的色彩变化，可以使整个展示在视觉上更加稳定均衡。</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均衡性原则</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03259" y="1394815"/>
            <a:ext cx="5242560" cy="219456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303259" y="3911005"/>
            <a:ext cx="5242560" cy="2194560"/>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15856" y="3911005"/>
            <a:ext cx="5242560" cy="219456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715856" y="1378942"/>
            <a:ext cx="5242560" cy="2194560"/>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6703007" y="412637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2">
                    <a:lumMod val="50000"/>
                    <a:alpha val="100000"/>
                  </a:schemeClr>
                </a:solidFill>
                <a:latin typeface="Microsoft Yahei"/>
                <a:ea typeface="Microsoft Yahei"/>
                <a:cs typeface="Microsoft Yahei"/>
              </a:rPr>
              <a:t>色彩的交替</a:t>
            </a:r>
          </a:p>
        </p:txBody>
      </p:sp>
      <p:sp>
        <p:nvSpPr>
          <p:cNvPr id="7" name="TextBox 7"/>
          <p:cNvSpPr txBox="1"/>
          <p:nvPr/>
        </p:nvSpPr>
        <p:spPr>
          <a:xfrm>
            <a:off x="6703007" y="470528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2">
                    <a:lumMod val="50000"/>
                    <a:alpha val="100000"/>
                  </a:schemeClr>
                </a:solidFill>
                <a:latin typeface="Microsoft Yahei"/>
                <a:ea typeface="Microsoft Yahei"/>
                <a:cs typeface="Microsoft Yahei"/>
              </a:rPr>
              <a:t>交替使用不同的色彩或色彩组合，可以使整个展示在视觉上更加丰富多变，提高观众的观赏兴趣。</a:t>
            </a:r>
          </a:p>
        </p:txBody>
      </p:sp>
      <p:sp>
        <p:nvSpPr>
          <p:cNvPr id="8" name="TextBox 8"/>
          <p:cNvSpPr txBox="1"/>
          <p:nvPr/>
        </p:nvSpPr>
        <p:spPr>
          <a:xfrm>
            <a:off x="1098702" y="161018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2">
                    <a:lumMod val="50000"/>
                    <a:alpha val="100000"/>
                  </a:schemeClr>
                </a:solidFill>
                <a:latin typeface="Microsoft Yahei"/>
                <a:ea typeface="Microsoft Yahei"/>
                <a:cs typeface="Microsoft Yahei"/>
              </a:rPr>
              <a:t>韵律性原则</a:t>
            </a:r>
          </a:p>
        </p:txBody>
      </p:sp>
      <p:sp>
        <p:nvSpPr>
          <p:cNvPr id="9" name="TextBox 9"/>
          <p:cNvSpPr txBox="1"/>
          <p:nvPr/>
        </p:nvSpPr>
        <p:spPr>
          <a:xfrm>
            <a:off x="1098702" y="218909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2">
                    <a:lumMod val="50000"/>
                    <a:alpha val="100000"/>
                  </a:schemeClr>
                </a:solidFill>
                <a:latin typeface="Microsoft Yahei"/>
                <a:ea typeface="Microsoft Yahei"/>
                <a:cs typeface="Microsoft Yahei"/>
              </a:rPr>
              <a:t>在展示色彩设计中，为了使整个展示在视觉上富有节奏感和动态感，应遵循韵律性原则。这可以通过色彩的渐变、重复、交替等方式来实现。</a:t>
            </a:r>
          </a:p>
        </p:txBody>
      </p:sp>
      <p:sp>
        <p:nvSpPr>
          <p:cNvPr id="10" name="TextBox 10"/>
          <p:cNvSpPr txBox="1"/>
          <p:nvPr/>
        </p:nvSpPr>
        <p:spPr>
          <a:xfrm>
            <a:off x="6686105" y="161018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色彩的渐变</a:t>
            </a:r>
          </a:p>
        </p:txBody>
      </p:sp>
      <p:sp>
        <p:nvSpPr>
          <p:cNvPr id="11" name="TextBox 11"/>
          <p:cNvSpPr txBox="1"/>
          <p:nvPr/>
        </p:nvSpPr>
        <p:spPr>
          <a:xfrm>
            <a:off x="6686105" y="218909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通过色彩的渐变，形成有规律的色彩变化，可以使整个展示在视觉上更加流畅自然。</a:t>
            </a:r>
          </a:p>
        </p:txBody>
      </p:sp>
      <p:sp>
        <p:nvSpPr>
          <p:cNvPr id="12" name="TextBox 12"/>
          <p:cNvSpPr txBox="1"/>
          <p:nvPr/>
        </p:nvSpPr>
        <p:spPr>
          <a:xfrm>
            <a:off x="1098702" y="412637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色彩的重复</a:t>
            </a:r>
          </a:p>
        </p:txBody>
      </p:sp>
      <p:sp>
        <p:nvSpPr>
          <p:cNvPr id="13" name="TextBox 13"/>
          <p:cNvSpPr txBox="1"/>
          <p:nvPr/>
        </p:nvSpPr>
        <p:spPr>
          <a:xfrm>
            <a:off x="1098702" y="470528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重复使用某种色彩或色彩组合，可以增强展示的节奏感，提高观众的视觉记忆。</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韵律性原则</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365248" y="1093216"/>
            <a:ext cx="7405389" cy="1138956"/>
            <a:chOff x="1365248" y="1093216"/>
            <a:chExt cx="7405389" cy="1138956"/>
          </a:xfrm>
        </p:grpSpPr>
        <p:sp>
          <p:nvSpPr>
            <p:cNvPr id="3" name="TextBox 3"/>
            <p:cNvSpPr txBox="1"/>
            <p:nvPr/>
          </p:nvSpPr>
          <p:spPr>
            <a:xfrm>
              <a:off x="1365248" y="1093216"/>
              <a:ext cx="7405389"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8400" b="1">
                  <a:solidFill>
                    <a:schemeClr val="accent1">
                      <a:alpha val="100000"/>
                    </a:schemeClr>
                  </a:solidFill>
                  <a:latin typeface="Microsoft Yahei"/>
                  <a:ea typeface="Microsoft Yahei"/>
                  <a:cs typeface="Microsoft Yahei"/>
                </a:rPr>
                <a:t>03</a:t>
              </a:r>
            </a:p>
          </p:txBody>
        </p:sp>
      </p:grpSp>
      <p:sp>
        <p:nvSpPr>
          <p:cNvPr id="4" name="TextBox 4"/>
          <p:cNvSpPr txBox="1"/>
          <p:nvPr/>
        </p:nvSpPr>
        <p:spPr>
          <a:xfrm>
            <a:off x="997301" y="2213122"/>
            <a:ext cx="5863918" cy="21488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5400" b="1">
                <a:solidFill>
                  <a:schemeClr val="dk1">
                    <a:alpha val="100000"/>
                  </a:schemeClr>
                </a:solidFill>
                <a:latin typeface="Microsoft Yahei"/>
                <a:ea typeface="Microsoft Yahei"/>
                <a:cs typeface="Microsoft Yahei"/>
              </a:rPr>
              <a:t>展示色彩设计技巧</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https://d.book118.com/405142304243011040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4F7FF"/>
      </a:lt1>
      <a:dk2>
        <a:srgbClr val="0A0237"/>
      </a:dk2>
      <a:lt2>
        <a:srgbClr val="FFFFFF"/>
      </a:lt2>
      <a:accent1>
        <a:srgbClr val="0084FF"/>
      </a:accent1>
      <a:accent2>
        <a:srgbClr val="5196FF"/>
      </a:accent2>
      <a:accent3>
        <a:srgbClr val="4454DF"/>
      </a:accent3>
      <a:accent4>
        <a:srgbClr val="7FA9F1"/>
      </a:accent4>
      <a:accent5>
        <a:srgbClr val="ABDDFF"/>
      </a:accent5>
      <a:accent6>
        <a:srgbClr val="A2E5B9"/>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80</Paragraphs>
  <Slides>13</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13</vt:i4>
      </vt:variant>
    </vt:vector>
  </HeadingPairs>
  <TitlesOfParts>
    <vt:vector baseType="lpstr" size="17">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2024-08-31T23:32:14.947</cp:lastPrinted>
  <dcterms:created xsi:type="dcterms:W3CDTF">2024-08-31T15:32:14Z</dcterms:created>
  <dcterms:modified xsi:type="dcterms:W3CDTF">2024-08-31T15:32:17Z</dcterms:modified>
</cp:coreProperties>
</file>