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9071CE-6521-4FBA-9E2B-85B95AF806CB}" type="datetimeFigureOut">
              <a:rPr lang="zh-CN" altLang="en-US" smtClean="0"/>
              <a:t>2023/10/14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2955A6-E48E-49A1-BE32-099EDFBAF0C2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8345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在此处回顾第三章讲的内容</a:t>
            </a: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3524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90A5B7-258A-4FAA-8969-91F9B8E3169B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9279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b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09977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当作者投稿时，一定要对自己撰写的论文和期刊要求进行评估，选择适合自己发表的目标期刊。</a:t>
            </a:r>
            <a:endParaRPr lang="en-US" altLang="zh-CN" sz="1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1)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作者自我评估。作者只有对所写论文的内容、学术水平和实用价值等进行客观准确的自我评估，才能选择合适的投稿期刊，实现最大的投稿采用率。评估的重点是论文的选题内容是否符合投稿期刊发文的范围和重点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,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自己研究的成果是否达到投稿期刊要求的层次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,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撰写格式是否遵循图稿期刊的规范和要求等。</a:t>
            </a:r>
          </a:p>
          <a:p>
            <a:endParaRPr lang="zh-CN" altLang="en-US" b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73011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b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6323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419445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07834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64699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935544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90A5B7-258A-4FAA-8969-91F9B8E3169B}" type="slidenum">
              <a:rPr lang="zh-CN" altLang="en-US" smtClean="0">
                <a:solidFill>
                  <a:prstClr val="black"/>
                </a:solidFill>
              </a:rPr>
              <a:t>12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90A5B7-258A-4FAA-8969-91F9B8E3169B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228392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754583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b="1"/>
              <a:t>每个期刊都有自己的论文结构格式和排版格式。提前确定好要投稿的期刊，可以针对该期刊的写作要求进行论文的撰写。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52955A6-E48E-49A1-BE32-099EDFBAF0C2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9572301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7A9A1-1DBE-463C-A407-F5505F385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5DB87-5B61-40E8-99DE-3CCC83632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84334-2D33-4DD2-AFFE-2036D457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2812-2116-4D46-B013-CAF74D39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AA1B7-2F5D-4F35-89E5-FF938F7C7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313FC-98BA-47A0-B1A8-75821A84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8756E-585B-4BE2-865F-82251891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F084D-B225-42BF-9A56-B0C87537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6022B-F20B-4CDD-9AB2-270729196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76562-1863-4118-8ED4-1637C56B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0C4F4-42A2-4E49-A623-2063FF25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63628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20400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53291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67764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9530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46574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86621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729448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00204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452563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0130552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527023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引言名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887986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真或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116252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52636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956743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2023/10/14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517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ransition/>
  <p:timing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100101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755576" y="820192"/>
            <a:ext cx="6840760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文献检索与</a:t>
            </a:r>
            <a:endParaRPr lang="en-US" altLang="zh-CN" sz="6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ctr"/>
            <a:r>
              <a:rPr lang="zh-CN" altLang="en-US" sz="6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科技论文写作入门</a:t>
            </a:r>
            <a:endParaRPr lang="zh-CN" altLang="zh-CN" sz="6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860032" y="4400330"/>
            <a:ext cx="374441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</a:rPr>
              <a:t>郭  磊</a:t>
            </a:r>
            <a:endParaRPr lang="en-US" altLang="zh-CN" sz="2800" b="1">
              <a:latin typeface="微软雅黑" panose="020b0503020204020204" charset="-122"/>
              <a:ea typeface="微软雅黑" panose="020b0503020204020204" charset="-122"/>
            </a:endParaRPr>
          </a:p>
          <a:p>
            <a:pPr algn="ctr">
              <a:spcBef>
                <a:spcPts val="1200"/>
              </a:spcBef>
              <a:spcAft>
                <a:spcPts val="1200"/>
              </a:spcAft>
            </a:pPr>
            <a:r>
              <a:rPr lang="zh-CN" altLang="en-US" sz="2000" b="1">
                <a:latin typeface="微软雅黑" panose="020b0503020204020204" charset="-122"/>
                <a:ea typeface="微软雅黑" panose="020b0503020204020204" charset="-122"/>
              </a:rPr>
              <a:t>电话：</a:t>
            </a:r>
            <a:r>
              <a:rPr lang="en-US" altLang="zh-CN" sz="2000" b="1">
                <a:latin typeface="微软雅黑" panose="020b0503020204020204" charset="-122"/>
                <a:ea typeface="微软雅黑" panose="020b0503020204020204" charset="-122"/>
              </a:rPr>
              <a:t>15225886204</a:t>
            </a:r>
            <a:endParaRPr lang="en-US" altLang="zh-CN" sz="2000" b="1"/>
          </a:p>
          <a:p>
            <a:pPr algn="ctr"/>
            <a:endParaRPr lang="en-US" altLang="zh-CN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9" name="等腰三角形 8"/>
          <p:cNvSpPr/>
          <p:nvPr/>
        </p:nvSpPr>
        <p:spPr>
          <a:xfrm rot="19866581">
            <a:off x="1148805" y="3429799"/>
            <a:ext cx="704811" cy="923138"/>
          </a:xfrm>
          <a:prstGeom prst="triangle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reflection blurRad="6350" stA="50000" endA="300" endPos="55500" dist="101600" dir="5400000" sy="-100000" algn="bl" rotWithShape="0"/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n w="12700">
                <a:solidFill>
                  <a:srgbClr val="1F497D">
                    <a:satMod val="155000"/>
                  </a:srgbClr>
                </a:solidFill>
                <a:prstDash val="solid"/>
              </a:ln>
              <a:solidFill>
                <a:srgbClr val="EEECE1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等腰三角形 9"/>
          <p:cNvSpPr/>
          <p:nvPr/>
        </p:nvSpPr>
        <p:spPr>
          <a:xfrm rot="19745290">
            <a:off x="697317" y="2981638"/>
            <a:ext cx="1641228" cy="1587496"/>
          </a:xfrm>
          <a:prstGeom prst="triangle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等腰三角形 10"/>
          <p:cNvSpPr/>
          <p:nvPr/>
        </p:nvSpPr>
        <p:spPr>
          <a:xfrm>
            <a:off x="3241515" y="6000768"/>
            <a:ext cx="241906" cy="285752"/>
          </a:xfrm>
          <a:prstGeom prst="triangl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2" name="等腰三角形 11"/>
          <p:cNvSpPr/>
          <p:nvPr/>
        </p:nvSpPr>
        <p:spPr>
          <a:xfrm>
            <a:off x="2394842" y="5000636"/>
            <a:ext cx="241906" cy="214314"/>
          </a:xfrm>
          <a:prstGeom prst="triangl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000000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13" name="等腰三角形 12"/>
          <p:cNvSpPr/>
          <p:nvPr/>
        </p:nvSpPr>
        <p:spPr>
          <a:xfrm rot="19596213">
            <a:off x="2273889" y="5857892"/>
            <a:ext cx="423336" cy="500066"/>
          </a:xfrm>
          <a:prstGeom prst="triangl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Trebuchet MS" panose="020b0603020202020204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560964A8-3635-FCC0-2B6E-C1E488F46B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7" t="31681" r="75316" b="1"/>
          <a:stretch>
            <a:fillRect/>
          </a:stretch>
        </p:blipFill>
        <p:spPr>
          <a:xfrm>
            <a:off x="395536" y="1181668"/>
            <a:ext cx="2232248" cy="4834137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93E2F412-1D65-63C9-C3F6-17D654082136}"/>
              </a:ext>
            </a:extLst>
          </p:cNvPr>
          <p:cNvSpPr txBox="1"/>
          <p:nvPr/>
        </p:nvSpPr>
        <p:spPr>
          <a:xfrm>
            <a:off x="4108450" y="541814"/>
            <a:ext cx="1308050" cy="547779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200"/>
              </a:lnSpc>
            </a:pPr>
            <a:r>
              <a:rPr lang="en-US" altLang="zh-CN" sz="3200" b="1"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目    录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FEE66914-5013-0158-D3A5-7A6B65BA321B}"/>
              </a:ext>
            </a:extLst>
          </p:cNvPr>
          <p:cNvSpPr txBox="1"/>
          <p:nvPr/>
        </p:nvSpPr>
        <p:spPr>
          <a:xfrm>
            <a:off x="2593757" y="1215159"/>
            <a:ext cx="1686359" cy="53489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第1章</a:t>
            </a: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   </a:t>
            </a: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绪论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4147DFCA-F726-CC45-9903-4A7928EF434D}"/>
              </a:ext>
            </a:extLst>
          </p:cNvPr>
          <p:cNvSpPr txBox="1"/>
          <p:nvPr/>
        </p:nvSpPr>
        <p:spPr>
          <a:xfrm>
            <a:off x="2593757" y="1747168"/>
            <a:ext cx="4764125" cy="2196883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第2章   科技论文的类型和基本结构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第3章   科技文献检索概述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第4章   科技文献检索系统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7B21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第5章   科技论文的写作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5EA3585-34A5-D2E1-D8A7-90F096160273}"/>
              </a:ext>
            </a:extLst>
          </p:cNvPr>
          <p:cNvSpPr txBox="1"/>
          <p:nvPr/>
        </p:nvSpPr>
        <p:spPr>
          <a:xfrm>
            <a:off x="2593757" y="3944051"/>
            <a:ext cx="4148572" cy="53489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第6章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   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科技论文的投稿与审稿</a:t>
            </a: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A0B62AFA-A539-FE3E-B969-5CDC4C06DA3C}"/>
              </a:ext>
            </a:extLst>
          </p:cNvPr>
          <p:cNvSpPr txBox="1"/>
          <p:nvPr/>
        </p:nvSpPr>
        <p:spPr>
          <a:xfrm>
            <a:off x="2593757" y="4520272"/>
            <a:ext cx="6550243" cy="1088888"/>
          </a:xfrm>
          <a:prstGeom prst="rect">
            <a:avLst/>
          </a:prstGeom>
          <a:noFill/>
        </p:spPr>
        <p:txBody>
          <a:bodyPr wrap="squar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5406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第7章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   </a:t>
            </a:r>
            <a:r>
              <a:rPr lang="en-US" altLang="zh-CN" sz="2400">
                <a:solidFill>
                  <a:srgbClr val="25406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本科毕业设计论文与硕士学位论文的撰写</a:t>
            </a: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25406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第8章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itchFamily="18" charset="0"/>
              </a:rPr>
              <a:t>   </a:t>
            </a:r>
            <a:r>
              <a:rPr lang="en-US" altLang="zh-CN" sz="2400">
                <a:solidFill>
                  <a:srgbClr val="25406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学术报告的制作</a:t>
            </a:r>
          </a:p>
        </p:txBody>
      </p:sp>
    </p:spTree>
    <p:extLst>
      <p:ext uri="{BB962C8B-B14F-4D97-AF65-F5344CB8AC3E}">
        <p14:creationId xmlns:p14="http://schemas.microsoft.com/office/powerpoint/2010/main" val="274721886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D3C25902-C55B-DE6B-D651-C6711900FB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215677" y="2758977"/>
            <a:ext cx="4699000" cy="88900"/>
          </a:xfrm>
          <a:prstGeom prst="rect">
            <a:avLst/>
          </a:prstGeom>
          <a:noFill/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960F78A1-C186-5E8F-31AC-DBEF5FFFB2B1}"/>
              </a:ext>
            </a:extLst>
          </p:cNvPr>
          <p:cNvSpPr txBox="1"/>
          <p:nvPr/>
        </p:nvSpPr>
        <p:spPr>
          <a:xfrm>
            <a:off x="306842" y="1931891"/>
            <a:ext cx="5849333" cy="374827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tabLst>
                <a:tab pos="25400"/>
                <a:tab pos="38100"/>
                <a:tab pos="482600"/>
              </a:tabLst>
            </a:pPr>
            <a:r>
              <a:rPr lang="en-US" altLang="zh-CN" sz="3600">
                <a:latin typeface="微软雅黑" panose="020b0503020204020204" pitchFamily="34" charset="-122"/>
                <a:ea typeface="微软雅黑" panose="020b0503020204020204" pitchFamily="34" charset="-122"/>
                <a:cs typeface="Microsoft YaHei UI" pitchFamily="18" charset="0"/>
              </a:rPr>
              <a:t>科技论文的投稿与审稿</a:t>
            </a:r>
            <a:endParaRPr lang="en-US" altLang="zh-CN" sz="20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marL="81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Ø"/>
              <a:tabLst>
                <a:tab pos="25400"/>
                <a:tab pos="38100"/>
                <a:tab pos="482600"/>
              </a:tabLst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如何选投稿对象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  <a:cs typeface="Microsoft YaHei UI" pitchFamily="18" charset="0"/>
            </a:endParaRPr>
          </a:p>
          <a:p>
            <a:pPr marL="817200" indent="-457200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25400"/>
                <a:tab pos="38100"/>
                <a:tab pos="482600"/>
              </a:tabLst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编辑与外审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  <a:cs typeface="Microsoft YaHei UI" pitchFamily="18" charset="0"/>
            </a:endParaRPr>
          </a:p>
          <a:p>
            <a:pPr marL="817200" indent="-457200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25400"/>
                <a:tab pos="38100"/>
                <a:tab pos="482600"/>
              </a:tabLst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更正样稿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  <a:cs typeface="Microsoft YaHei UI" pitchFamily="18" charset="0"/>
            </a:endParaRPr>
          </a:p>
          <a:p>
            <a:pPr marL="817200" indent="-457200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25400"/>
                <a:tab pos="38100"/>
                <a:tab pos="482600"/>
              </a:tabLst>
            </a:pP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作者的责任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  <a:cs typeface="Microsoft YaHei UI" pitchFamily="18" charset="0"/>
            </a:endParaRPr>
          </a:p>
          <a:p>
            <a:pPr marL="817200" indent="-457200">
              <a:lnSpc>
                <a:spcPct val="150000"/>
              </a:lnSpc>
              <a:buFont typeface="Wingdings" panose="05000000000000000000" pitchFamily="2" charset="2"/>
              <a:buChar char="Ø"/>
              <a:tabLst>
                <a:tab pos="25400"/>
                <a:tab pos="38100"/>
                <a:tab pos="482600"/>
              </a:tabLst>
            </a:pPr>
            <a:r>
              <a:rPr lang="en-US" altLang="zh-CN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SCI</a:t>
            </a:r>
            <a:r>
              <a:rPr lang="zh-CN" altLang="en-US" sz="2400" b="1">
                <a:latin typeface="华文楷体" panose="02010600040101010101" pitchFamily="2" charset="-122"/>
                <a:ea typeface="华文楷体" panose="02010600040101010101" pitchFamily="2" charset="-122"/>
                <a:cs typeface="Microsoft YaHei UI" pitchFamily="18" charset="0"/>
              </a:rPr>
              <a:t>投稿各阶段的电子邮件参考模板</a:t>
            </a:r>
            <a:endParaRPr lang="en-US" altLang="zh-CN" sz="2400" b="1">
              <a:latin typeface="华文楷体" panose="02010600040101010101" pitchFamily="2" charset="-122"/>
              <a:ea typeface="华文楷体" panose="02010600040101010101" pitchFamily="2" charset="-122"/>
              <a:cs typeface="Microsoft YaHei UI" pitchFamily="18" charset="0"/>
            </a:endParaRPr>
          </a:p>
        </p:txBody>
      </p:sp>
      <p:grpSp>
        <p:nvGrpSpPr>
          <p:cNvPr id="19" name="组合 18">
            <a:extLst>
              <a:ext uri="{FF2B5EF4-FFF2-40B4-BE49-F238E27FC236}">
                <a16:creationId xmlns:a16="http://schemas.microsoft.com/office/drawing/2014/main" id="{55A3AD33-2BCC-11C1-D548-FBC1030C2D86}"/>
              </a:ext>
            </a:extLst>
          </p:cNvPr>
          <p:cNvGrpSpPr/>
          <p:nvPr/>
        </p:nvGrpSpPr>
        <p:grpSpPr>
          <a:xfrm>
            <a:off x="4788024" y="1186751"/>
            <a:ext cx="4596130" cy="3939540"/>
            <a:chOff x="4572000" y="1340768"/>
            <a:chExt cx="4596130" cy="3939540"/>
          </a:xfrm>
        </p:grpSpPr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id="{6862313E-E85F-6947-7FC7-09E156C254D3}"/>
                </a:ext>
              </a:extLst>
            </p:cNvPr>
            <p:cNvSpPr txBox="1"/>
            <p:nvPr/>
          </p:nvSpPr>
          <p:spPr>
            <a:xfrm>
              <a:off x="4572000" y="1340768"/>
              <a:ext cx="4596130" cy="39395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5000">
                  <a:solidFill>
                    <a:schemeClr val="accent2">
                      <a:lumMod val="50000"/>
                    </a:schemeClr>
                  </a:solidFill>
                  <a:latin typeface="Rockwell Extra Bold" panose="02060903040505020403" pitchFamily="18" charset="0"/>
                  <a:ea typeface="华光胖头鱼_CNKI" panose="02000500000000000000" pitchFamily="2" charset="-122"/>
                </a:rPr>
                <a:t>06</a:t>
              </a:r>
              <a:endParaRPr lang="zh-CN" altLang="en-US" sz="25000">
                <a:solidFill>
                  <a:schemeClr val="accent2">
                    <a:lumMod val="50000"/>
                  </a:schemeClr>
                </a:solidFill>
                <a:latin typeface="Rockwell Extra Bold" panose="02060903040505020403" pitchFamily="18" charset="0"/>
                <a:ea typeface="华光胖头鱼_CNKI" panose="02000500000000000000" pitchFamily="2" charset="-122"/>
              </a:endParaRPr>
            </a:p>
          </p:txBody>
        </p:sp>
        <p:grpSp>
          <p:nvGrpSpPr>
            <p:cNvPr id="12" name="组合 11">
              <a:extLst>
                <a:ext uri="{FF2B5EF4-FFF2-40B4-BE49-F238E27FC236}">
                  <a16:creationId xmlns:a16="http://schemas.microsoft.com/office/drawing/2014/main" id="{7B51D078-A6CB-35BB-8C85-0B9A4900BAA0}"/>
                </a:ext>
              </a:extLst>
            </p:cNvPr>
            <p:cNvGrpSpPr/>
            <p:nvPr/>
          </p:nvGrpSpPr>
          <p:grpSpPr>
            <a:xfrm>
              <a:off x="4941286" y="3091452"/>
              <a:ext cx="3889247" cy="618397"/>
              <a:chOff x="4941286" y="3091452"/>
              <a:chExt cx="3889247" cy="618397"/>
            </a:xfrm>
          </p:grpSpPr>
          <p:sp>
            <p:nvSpPr>
              <p:cNvPr id="2" name="Freeform 3">
                <a:extLst>
                  <a:ext uri="{FF2B5EF4-FFF2-40B4-BE49-F238E27FC236}">
                    <a16:creationId xmlns:a16="http://schemas.microsoft.com/office/drawing/2014/main" id="{B226143B-D602-446C-9618-C45D74FCE4AF}"/>
                  </a:ext>
                </a:extLst>
              </p:cNvPr>
              <p:cNvSpPr/>
              <p:nvPr/>
            </p:nvSpPr>
            <p:spPr>
              <a:xfrm>
                <a:off x="4941286" y="3091452"/>
                <a:ext cx="3889247" cy="268223"/>
              </a:xfrm>
              <a:custGeom>
                <a:gdLst>
                  <a:gd name="connsiteX0" fmla="*/ 0 w 3889247"/>
                  <a:gd name="connsiteY0" fmla="*/ 0 h 268223"/>
                  <a:gd name="connsiteX1" fmla="*/ 3889247 w 3889247"/>
                  <a:gd name="connsiteY1" fmla="*/ 0 h 268223"/>
                  <a:gd name="connsiteX2" fmla="*/ 3889247 w 3889247"/>
                  <a:gd name="connsiteY2" fmla="*/ 268223 h 268223"/>
                  <a:gd name="connsiteX3" fmla="*/ 0 w 3889247"/>
                  <a:gd name="connsiteY3" fmla="*/ 268223 h 268223"/>
                  <a:gd name="connsiteX4" fmla="*/ 0 w 3889247"/>
                  <a:gd name="connsiteY4" fmla="*/ 0 h 268223"/>
                </a:gdLst>
                <a:cxnLst>
                  <a:cxn ang="0">
                    <a:pos x="connsiteX0" y="connsiteY0"/>
                  </a:cxn>
                  <a:cxn ang="1">
                    <a:pos x="connsiteX1" y="connsiteY1"/>
                  </a:cxn>
                  <a:cxn ang="2">
                    <a:pos x="connsiteX2" y="connsiteY2"/>
                  </a:cxn>
                  <a:cxn ang="3">
                    <a:pos x="connsiteX3" y="connsiteY3"/>
                  </a:cxn>
                  <a:cxn ang="4">
                    <a:pos x="connsiteX4" y="connsiteY4"/>
                  </a:cxn>
                </a:cxnLst>
                <a:rect l="l" t="t" r="r" b="b"/>
                <a:pathLst>
                  <a:path w="3889247" h="268223">
                    <a:moveTo>
                      <a:pt x="0" y="0"/>
                    </a:moveTo>
                    <a:lnTo>
                      <a:pt x="3889247" y="0"/>
                    </a:lnTo>
                    <a:lnTo>
                      <a:pt x="3889247" y="268223"/>
                    </a:lnTo>
                    <a:lnTo>
                      <a:pt x="0" y="268223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2F2F2">
                  <a:alpha val="100000"/>
                </a:srgbClr>
              </a:solidFill>
              <a:ln w="12700">
                <a:solidFill>
                  <a:srgbClr val="000000">
                    <a:alpha val="0"/>
                  </a:srgb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" name="Freeform 3">
                <a:extLst>
                  <a:ext uri="{FF2B5EF4-FFF2-40B4-BE49-F238E27FC236}">
                    <a16:creationId xmlns:a16="http://schemas.microsoft.com/office/drawing/2014/main" id="{E50A0CDE-9C08-5CCA-8032-60B88D7DD0F6}"/>
                  </a:ext>
                </a:extLst>
              </p:cNvPr>
              <p:cNvSpPr/>
              <p:nvPr/>
            </p:nvSpPr>
            <p:spPr>
              <a:xfrm>
                <a:off x="4941286" y="3359676"/>
                <a:ext cx="3889247" cy="316991"/>
              </a:xfrm>
              <a:custGeom>
                <a:gdLst>
                  <a:gd name="connsiteX0" fmla="*/ 0 w 3889247"/>
                  <a:gd name="connsiteY0" fmla="*/ 0 h 316991"/>
                  <a:gd name="connsiteX1" fmla="*/ 3889247 w 3889247"/>
                  <a:gd name="connsiteY1" fmla="*/ 0 h 316991"/>
                  <a:gd name="connsiteX2" fmla="*/ 3889247 w 3889247"/>
                  <a:gd name="connsiteY2" fmla="*/ 316991 h 316991"/>
                  <a:gd name="connsiteX3" fmla="*/ 0 w 3889247"/>
                  <a:gd name="connsiteY3" fmla="*/ 316991 h 316991"/>
                  <a:gd name="connsiteX4" fmla="*/ 0 w 3889247"/>
                  <a:gd name="connsiteY4" fmla="*/ 0 h 316991"/>
                </a:gdLst>
                <a:cxnLst>
                  <a:cxn ang="0">
                    <a:pos x="connsiteX0" y="connsiteY0"/>
                  </a:cxn>
                  <a:cxn ang="1">
                    <a:pos x="connsiteX1" y="connsiteY1"/>
                  </a:cxn>
                  <a:cxn ang="2">
                    <a:pos x="connsiteX2" y="connsiteY2"/>
                  </a:cxn>
                  <a:cxn ang="3">
                    <a:pos x="connsiteX3" y="connsiteY3"/>
                  </a:cxn>
                  <a:cxn ang="4">
                    <a:pos x="connsiteX4" y="connsiteY4"/>
                  </a:cxn>
                </a:cxnLst>
                <a:rect l="l" t="t" r="r" b="b"/>
                <a:pathLst>
                  <a:path w="3889247" h="316991">
                    <a:moveTo>
                      <a:pt x="0" y="0"/>
                    </a:moveTo>
                    <a:lnTo>
                      <a:pt x="3889247" y="0"/>
                    </a:lnTo>
                    <a:lnTo>
                      <a:pt x="3889247" y="316991"/>
                    </a:lnTo>
                    <a:lnTo>
                      <a:pt x="0" y="316991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2F2F2">
                  <a:alpha val="100000"/>
                </a:srgbClr>
              </a:solidFill>
              <a:ln w="12700">
                <a:solidFill>
                  <a:srgbClr val="000000">
                    <a:alpha val="0"/>
                  </a:srgb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rgbClr val="FFFFFF"/>
                    </a:solidFill>
                    <a:latin typeface="Trebuchet MS" panose="020b0603020202020204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TextBox 1">
                <a:extLst>
                  <a:ext uri="{FF2B5EF4-FFF2-40B4-BE49-F238E27FC236}">
                    <a16:creationId xmlns:a16="http://schemas.microsoft.com/office/drawing/2014/main" id="{A4943383-125C-C7B3-0506-E64725DE2CC2}"/>
                  </a:ext>
                </a:extLst>
              </p:cNvPr>
              <p:cNvSpPr txBox="1"/>
              <p:nvPr/>
            </p:nvSpPr>
            <p:spPr>
              <a:xfrm>
                <a:off x="6355315" y="3149311"/>
                <a:ext cx="1025922" cy="560538"/>
              </a:xfrm>
              <a:prstGeom prst="rect">
                <a:avLst/>
              </a:prstGeom>
              <a:noFill/>
            </p:spPr>
            <p:txBody>
              <a:bodyPr wrap="none" lIns="0" tIns="0" rIns="0" rtlCol="0">
                <a:spAutoFit/>
              </a:bodyPr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ts val="4200"/>
                  </a:lnSpc>
                </a:pPr>
                <a:r>
                  <a:rPr lang="en-US" altLang="zh-CN" sz="3203" b="1">
                    <a:solidFill>
                      <a:schemeClr val="accent2">
                        <a:lumMod val="50000"/>
                      </a:schemeClr>
                    </a:solidFill>
                    <a:latin typeface="Times New Roman" panose="02020603050405020304" pitchFamily="18" charset="0"/>
                    <a:ea typeface="华文楷体" panose="02010600040101010101" pitchFamily="2" charset="-122"/>
                    <a:cs typeface="Times New Roman" pitchFamily="18" charset="0"/>
                  </a:rPr>
                  <a:t>第6章</a:t>
                </a:r>
              </a:p>
            </p:txBody>
          </p:sp>
        </p:grpSp>
        <p:cxnSp>
          <p:nvCxnSpPr>
            <p:cNvPr id="14" name="直接连接符 13">
              <a:extLst>
                <a:ext uri="{FF2B5EF4-FFF2-40B4-BE49-F238E27FC236}">
                  <a16:creationId xmlns:a16="http://schemas.microsoft.com/office/drawing/2014/main" id="{228F7536-AE0B-1978-FFAE-80822EF483C4}"/>
                </a:ext>
              </a:extLst>
            </p:cNvPr>
            <p:cNvCxnSpPr/>
            <p:nvPr/>
          </p:nvCxnSpPr>
          <p:spPr>
            <a:xfrm>
              <a:off x="4941286" y="3429000"/>
              <a:ext cx="566818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>
              <a:extLst>
                <a:ext uri="{FF2B5EF4-FFF2-40B4-BE49-F238E27FC236}">
                  <a16:creationId xmlns:a16="http://schemas.microsoft.com/office/drawing/2014/main" id="{10C0E172-B7BE-7CAD-6224-2E47918B2FB0}"/>
                </a:ext>
              </a:extLst>
            </p:cNvPr>
            <p:cNvCxnSpPr/>
            <p:nvPr/>
          </p:nvCxnSpPr>
          <p:spPr>
            <a:xfrm>
              <a:off x="5788497" y="3429000"/>
              <a:ext cx="566818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>
              <a:extLst>
                <a:ext uri="{FF2B5EF4-FFF2-40B4-BE49-F238E27FC236}">
                  <a16:creationId xmlns:a16="http://schemas.microsoft.com/office/drawing/2014/main" id="{48DD6525-4A37-E08D-9BEC-B54A3DB9A014}"/>
                </a:ext>
              </a:extLst>
            </p:cNvPr>
            <p:cNvCxnSpPr/>
            <p:nvPr/>
          </p:nvCxnSpPr>
          <p:spPr>
            <a:xfrm>
              <a:off x="7416503" y="3429000"/>
              <a:ext cx="566818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>
              <a:extLst>
                <a:ext uri="{FF2B5EF4-FFF2-40B4-BE49-F238E27FC236}">
                  <a16:creationId xmlns:a16="http://schemas.microsoft.com/office/drawing/2014/main" id="{DFCBD94E-C544-A71B-9820-958712C47BC1}"/>
                </a:ext>
              </a:extLst>
            </p:cNvPr>
            <p:cNvCxnSpPr/>
            <p:nvPr/>
          </p:nvCxnSpPr>
          <p:spPr>
            <a:xfrm>
              <a:off x="8263715" y="3429000"/>
              <a:ext cx="566818" cy="0"/>
            </a:xfrm>
            <a:prstGeom prst="line">
              <a:avLst/>
            </a:prstGeom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395536" y="1124744"/>
            <a:ext cx="6840760" cy="511082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论文写好之后为了发表都要投稿到期刊、杂志社，这个时候论文就要经过审稿，才能决定是否适合发表。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如何选择投稿对象，是每个论文作者关心的问题。在投稿前，一定要了解科技期刊的类型，要根据个人的目的、稿件内容，恰当选择科技期刊，以该刊的模板对论文进行排版。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选择投稿对象时要重点考虑以下三方面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</a:p>
          <a:p>
            <a:pPr marL="10620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了解科技期刊的类型</a:t>
            </a:r>
          </a:p>
          <a:p>
            <a:pPr marL="10620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评估稿件内容和期刊要求　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10620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个人目的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9EE3740-D63A-A69E-40F2-E9E219AF7432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314593229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395536" y="980728"/>
            <a:ext cx="7056784" cy="52647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了解科技期刊的类型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期刊的特点。科技期刊的特点为出版周期短，内容新颖、有明确的办刊方阵和相对稳定的读者对象。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了解发稿重点。综合性期刊的特点是选题范围广，涉及自然科学或社会科学的各个领域。专业性期刊的特点是报道内容、选题范围局限在一个学科或专业范围内。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考虑期刊的周期容量。科技期刊以出版周期划分，可分为半月刊、月刊、双月刊、季刊和半年刊等类型，其中技术性、科普性期刊以月刊、双月刊居多，学报、学术性刊物以季刊居多。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FAA0FCF-1A69-5D86-0273-63E423225FF4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36999837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467544" y="980728"/>
            <a:ext cx="6912768" cy="526471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评估稿件内容和期刊要求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作者自我评估。评估的重点是论文的选题内容是否符合投稿期刊发文的范围和重点，自己研究的成果是否达到投稿期刊要求的层次，撰写格式是否遵循图稿期刊的规范和要求等。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资格评估。有些期刊在刊发论文时，要求作者具有一定的发文资格，若不具备其要求资格，则不可投稿。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若几家刊物都感觉适宜，就从多方面进行比较。从当前组织的稿件内容、已发表论文的科学水平、印刷质量、插图美感、办刊经历和稿酬等，然后择优投稿。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643ACC40-7E7F-A627-3542-58B9590BD8FD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897390217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539552" y="1304476"/>
            <a:ext cx="6840760" cy="42490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(3)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个人目的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以发行方式来划分，科技期刊可分为公开发行、国内发行和内部发行三类，要根据个人目的和需要，选择这三类中的一类。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考虑自己所发表的研究成果是否使一般人感兴趣，或是多数同行感兴趣，或是少数同行特殊感兴趣，然后把选择范围缩小到相关的刊物。若希望扩大学术影响，就最好根据刊物声望选择投稿。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51EF089-0F33-C1F5-225B-4103C7847A18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1635063932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539552" y="1124744"/>
            <a:ext cx="6840760" cy="4756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选定投稿期刊后要认真阅读和应用投稿须知：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了解会议或刊名、简单的办刊宗旨、编辑委员会组成、编辑部成员、出版商及其联系地址等。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浏览目录，确定该刊物是否发表你研究领域的文章及发表的比例有多大。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注意栏目设置，确定拟投稿件的栏目。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4)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看拟投栏目文章的范例，了解撰写要求及格式。</a:t>
            </a:r>
          </a:p>
          <a:p>
            <a:pPr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5)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某些期刊刊登投稿和接收日期，可据此计算论文发表周期。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3B86031E-965F-FAE6-C02E-9A173D54BD4A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2294352832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467544" y="1700808"/>
            <a:ext cx="6840760" cy="3587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</a:rPr>
              <a:t>       当确定所投的杂志，找到那些官方的、真实有效的学术期刊投稿地址以后，应该仔细阅读该杂志“征稿通知“，进一步了解该杂志对稿件的具体要求，包括文稿格式、参考文献的引用。按照要求去仔细检查文稿，不符合该刊要求的地方要改过来，避免编辑部以“不符合本刊投稿要求”而退回，减少不必要的麻烦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1953C725-94D1-4963-C94E-DC1A2016F5CA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175503054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323528" y="980728"/>
            <a:ext cx="6840760" cy="577254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Aft>
                <a:spcPts val="12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目前的投稿方式主要有以下三种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:</a:t>
            </a:r>
          </a:p>
          <a:p>
            <a:pPr algn="just" fontAlgn="auto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网上投稿。目前有许多杂志可以网上投稿，需要找到相应杂志的网页。如果需要登录，按网上投稿要求填写信息注册登录。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2)Email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投稿。用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Email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投稿需要查找该杂志的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Email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地址，目前采用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Email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投稿的期刊比较少。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邮寄投稿。有的杂志要求将文稿的纸质版通过邮局直接寄到编辑部，要求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3~5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份不等，要看清杂志编辑部对邮寄文稿的份数要求。邮寄投稿方式在信息化技术水平不高的时候应用较多，而今计算机和互联网的普及和应用，这种投稿方式已经很少了。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F0F9805-6D18-C195-7B8E-9858CB692C95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3669906251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323528" y="980728"/>
            <a:ext cx="7272808" cy="577254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针对国际会议的投稿要求如下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:</a:t>
            </a:r>
          </a:p>
          <a:p>
            <a:pPr algn="just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1)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内容。任何会议都制定了会议议题。提交论文必须“切题”。否则即使内容再好，也难于列入会议议程。论文内容应有先进性、独创性，且会前不得在公开刊物发表。</a:t>
            </a:r>
          </a:p>
          <a:p>
            <a:pPr algn="just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2)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篇幅。几乎所有会议都限制论文篇幅，有的要求限制页数，有的限制字数。</a:t>
            </a:r>
          </a:p>
          <a:p>
            <a:pPr algn="just">
              <a:lnSpc>
                <a:spcPct val="150000"/>
              </a:lnSpc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3)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满足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3C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原则。一是要求论文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Clarity(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清楚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，即内容明确、具体，语法符合规范，标点正确，结构层次清晰；二是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Conciseness(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简洁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，即注意用词、节省文字；三是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Completeness(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完整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)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，即内容全面、结构完整，具有逻辑性、连续性和可读性。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F0F9805-6D18-C195-7B8E-9858CB692C95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</p:spTree>
    <p:extLst>
      <p:ext uri="{BB962C8B-B14F-4D97-AF65-F5344CB8AC3E}">
        <p14:creationId xmlns:p14="http://schemas.microsoft.com/office/powerpoint/2010/main" val="1135655402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5738" y="899830"/>
            <a:ext cx="7730638" cy="55888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以投国外期刊为例,投稿的过程如下:</a:t>
            </a:r>
          </a:p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1)下载(Introduction</a:t>
            </a:r>
            <a:r>
              <a:rPr 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for Submission)。要到每个杂志的首页,打开submit paper一栏,单击“Introduction”查看或下载即可。</a:t>
            </a:r>
          </a:p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2)稿件及其相关材料准备(Preparation)。Manuscript.doc、Tables.doc、Figures.tiff(jpg等)、Cover letter,有时还有Title page、Copyright agreement、Conflicts of interest等。</a:t>
            </a:r>
          </a:p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3)网上投稿(Submit a manuscript)。登录到杂志的首页,打开submit paper一栏,以通信作者的身份注册(Register)一个账号,然后以author login身份登录,按照提示依次完成,最后下载PDF,查看无误后,即可到投稿主页approve submission或直接submit it。当然,不少杂志采用Email投稿,这时候,需要注册一个Hotmail或yahoo,或Gmail信箱,然后将Cover Letter的内容略做修改作为信的内容,将文章各部分作为附件发送过去。一般不建议用国内的信箱,因为不少国外的杂志对国内的信箱是屏蔽的。</a:t>
            </a:r>
          </a:p>
          <a:p>
            <a:pPr indent="355600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4)定期关注稿件状态(Status)。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一般来说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,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投稿后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,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一周以内便可以进入审稿状态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,1~3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个月会有初审结果。如何关注呢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?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如果是你自行投稿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,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建议每三天、一周、半个月、一个月、两个月</a:t>
            </a: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check</a:t>
            </a:r>
            <a:r>
              <a:rPr lang="zh-CN" altLang="en-US"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一次。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6.1 如何选投稿对象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5425" y="1240790"/>
            <a:ext cx="7730951" cy="4850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5)修回稿的投递(Submitted the Revised Manuscript)。主要修改Revised Manuscript、Response to the Reviewers、Cover Letter,关键是Response Letter,要逐条回复Reviewers的意见,这里面技巧相当多。程序是进入投稿主页Main Menu,单击Revise,仍然按照原先程序投递。最后上传附件时,先把留下来且未修改的材料前打钩(表示留下不变),然后单击Next,再上传已经修改的材料(主要包括Revised Manuscript、Response to the Reviewers、Cover Letter等),最后下载PDF,查看无误后,即可到投稿主页Approve Submission或直接Submit it[2]。</a:t>
            </a:r>
          </a:p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6)校对(Correct the Proof)。一般编辑部先寄出三个电子文档,包括Query、Proofs、P-annotate,有时也可能伴有纸质文档校样。校对后通过Email寄出即可,或通过Email确认。一般校样作者自行核对,也有专门的校对工作人员,可以在校对过程中,发现一些细微错误,对文章进行最后的完善。</a:t>
            </a:r>
          </a:p>
          <a:p>
            <a:pPr indent="355600" fontAlgn="auto">
              <a:lnSpc>
                <a:spcPct val="150000"/>
              </a:lnSpc>
            </a:pPr>
            <a:r>
              <a:rPr sz="1600">
                <a:latin typeface="微软雅黑" panose="020b0503020204020204" charset="-122"/>
                <a:ea typeface="微软雅黑" panose="020b0503020204020204" charset="-122"/>
                <a:sym typeface="+mn-ea"/>
              </a:rPr>
              <a:t>7)版权协议(Copyright Agreement)和利益冲突(Conflict of Interest)。一般首次投稿时就需要提供,但也有少数杂志是Accepted之后才需要提供。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255117" y="1484784"/>
            <a:ext cx="7272808" cy="417210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论文审稿的流程一般是：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初审、专家审稿、最终定稿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其中初审是期刊杂志社内部编辑进行的，通过之后才能进入专家审核，然后再由主编进行审核，最终才能发布，所以审稿的严谨可见一斑。期刊杂志社初审是基本过滤，一般无大问题的论文都能通过，主要还是在于专家审稿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编辑选择审稿专家的原则是：①专家的经历和学历，特别是专家的经历是最重要的；②专家对审稿工作的认真负责态度；③专家的审稿水平。</a:t>
            </a: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564BBE89-638A-A53E-B501-39A207124054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6.2 编辑与外审</a:t>
            </a:r>
          </a:p>
        </p:txBody>
      </p:sp>
    </p:spTree>
    <p:extLst>
      <p:ext uri="{BB962C8B-B14F-4D97-AF65-F5344CB8AC3E}">
        <p14:creationId xmlns:p14="http://schemas.microsoft.com/office/powerpoint/2010/main" val="3279721399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225738" y="1124744"/>
            <a:ext cx="7272808" cy="483382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审稿专家的学历、经历不同，对一篇论文的审查结论也会有所不同；而专家审稿所处的角度不同，对稿件的评价高度也就不尽相同。专家审稿主要是对论文内容的审查，如论文的观点是否正确，所采用的原理、公式、推导过程以及结论正确与否，实验数据是否与国外文献上数据有出入，参考文献是否是最新的等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  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专家审稿具体的方法如下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:</a:t>
            </a:r>
          </a:p>
          <a:p>
            <a:pPr marL="1062000" indent="-342900" fontAlgn="auto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）政治性审查。</a:t>
            </a:r>
            <a:endParaRPr lang="en-US" altLang="zh-CN" sz="2200"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marL="1062000" indent="-342900" fontAlgn="auto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）创新性审查。</a:t>
            </a: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564BBE89-638A-A53E-B501-39A207124054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6.2 编辑与外审</a:t>
            </a:r>
          </a:p>
        </p:txBody>
      </p:sp>
    </p:spTree>
    <p:extLst>
      <p:ext uri="{BB962C8B-B14F-4D97-AF65-F5344CB8AC3E}">
        <p14:creationId xmlns:p14="http://schemas.microsoft.com/office/powerpoint/2010/main" val="2655685725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框 28">
            <a:extLst>
              <a:ext uri="{FF2B5EF4-FFF2-40B4-BE49-F238E27FC236}">
                <a16:creationId xmlns:a16="http://schemas.microsoft.com/office/drawing/2014/main" id="{143DE03C-A872-EEB6-E6DB-68B602FE67F6}"/>
              </a:ext>
            </a:extLst>
          </p:cNvPr>
          <p:cNvSpPr txBox="1"/>
          <p:nvPr/>
        </p:nvSpPr>
        <p:spPr>
          <a:xfrm>
            <a:off x="215486" y="1052736"/>
            <a:ext cx="7514614" cy="561865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）政治性审查。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主要审八个方面的问题：国家领土和主权问题、民族尊严问题、党的方针、政策问题、涉外问题、宗教问题、历史问题、保密问题、其他政治问题。</a:t>
            </a:r>
          </a:p>
          <a:p>
            <a:pPr>
              <a:lnSpc>
                <a:spcPct val="150000"/>
              </a:lnSpc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 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（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2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）创新性审查。</a:t>
            </a: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创新主要是指论文对人类知识、技术或观念等的新贡献。分析途径大致如下</a:t>
            </a:r>
            <a:r>
              <a:rPr lang="en-US" altLang="zh-CN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:</a:t>
            </a:r>
          </a:p>
          <a:p>
            <a:pPr marL="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分析论文来源：论文研究成果如果有基金项目资助，其论文可能较有创新性。</a:t>
            </a:r>
          </a:p>
          <a:p>
            <a:pPr marL="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分析作者信息：公认的高水平作者的新作质量可能好，因为研究有继承性，论文质量与作者素质呈正相关。</a:t>
            </a:r>
          </a:p>
          <a:p>
            <a:pPr marL="342900">
              <a:lnSpc>
                <a:spcPct val="150000"/>
              </a:lnSpc>
              <a:buFont typeface="Wingdings" panose="05000000000000000000" pitchFamily="2" charset="2"/>
              <a:buChar char="u"/>
            </a:pPr>
            <a:r>
              <a:rPr lang="zh-CN" altLang="en-US" sz="2200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分析正文：论题鲜明、新颖，实验过程和数据完整，论据典型充分，论证严密，结论明确的论文一般较具创新性。</a:t>
            </a:r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564BBE89-638A-A53E-B501-39A207124054}"/>
              </a:ext>
            </a:extLst>
          </p:cNvPr>
          <p:cNvSpPr txBox="1"/>
          <p:nvPr/>
        </p:nvSpPr>
        <p:spPr>
          <a:xfrm>
            <a:off x="225738" y="368300"/>
            <a:ext cx="43204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sz="2400" b="1" ker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6.2 编辑与外审</a:t>
            </a:r>
          </a:p>
        </p:txBody>
      </p:sp>
    </p:spTree>
    <p:extLst>
      <p:ext uri="{BB962C8B-B14F-4D97-AF65-F5344CB8AC3E}">
        <p14:creationId xmlns:p14="http://schemas.microsoft.com/office/powerpoint/2010/main" val="1615875814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https://d.book118.com/405211001011011120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平面">
  <a:themeElements>
    <a:clrScheme name="平面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平面">
      <a:majorFont>
        <a:latin typeface="Trebuchet MS" panose="020b0603020202020204"/>
        <a:ea typeface="Trebuchet MS" panose="020b0603020202020204"/>
        <a:cs typeface="Arial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Trebuchet MS" panose="020b0603020202020204"/>
        <a:cs typeface="Arial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平面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Trebuchet MS</vt:lpstr>
      <vt:lpstr>Wingdings 3</vt:lpstr>
      <vt:lpstr>华文楷体</vt:lpstr>
      <vt:lpstr>微软雅黑</vt:lpstr>
      <vt:lpstr>黑体</vt:lpstr>
      <vt:lpstr>Microsoft YaHei UI</vt:lpstr>
      <vt:lpstr>Times New Roman</vt:lpstr>
      <vt:lpstr>Wingdings</vt:lpstr>
      <vt:lpstr>Rockwell Extra Bold</vt:lpstr>
      <vt:lpstr>华光胖头鱼_CNKI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2024-09-22T09:30:47.260</cp:lastPrinted>
  <dcterms:created xsi:type="dcterms:W3CDTF">2024-09-22T01:30:47Z</dcterms:created>
  <dcterms:modified xsi:type="dcterms:W3CDTF">2024-09-22T01:30:49Z</dcterms:modified>
</cp:coreProperties>
</file>