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87050" cy="60642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E3D2A-B62B-45DB-AB62-51585FAB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F80D9-09AB-48B3-B311-AF439209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C9F9F-97EE-4884-9361-39332DD4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D1D27-8CA2-4141-81EC-786C6FF89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214F05-314D-48A2-9ABC-7D5BE986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86871-43D6-4F0C-AB86-620E3E2D5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64DD8D-A325-428D-8130-43A2657CC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B696F-A979-49A2-BB09-DE1F1F8ED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F27FA-9D42-468B-9B71-11C773919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4CEE9-D0CC-4DF7-A795-4E75C029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59C02-040C-4989-9280-84DB8FD9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1.jpeg" /><Relationship Id="rId7" Type="http://schemas.openxmlformats.org/officeDocument/2006/relationships/image" Target="../media/image19.jpeg" /><Relationship Id="rId8" Type="http://schemas.openxmlformats.org/officeDocument/2006/relationships/image" Target="../media/image2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pn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Relationship Id="rId3" Type="http://schemas.openxmlformats.org/officeDocument/2006/relationships/image" Target="../media/image2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jpeg" /><Relationship Id="rId3" Type="http://schemas.openxmlformats.org/officeDocument/2006/relationships/image" Target="../media/image30.png" /><Relationship Id="rId4" Type="http://schemas.openxmlformats.org/officeDocument/2006/relationships/image" Target="../media/image3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1122402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5255" y="394837"/>
            <a:ext cx="6504305" cy="280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6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200" kern="0" spc="-40">
                <a:solidFill>
                  <a:srgbClr val="D43333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●OO</a:t>
            </a:r>
            <a:endParaRPr lang="Times New Roman" altLang="Times New Roman" sz="1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717550" algn="l" rtl="0" eaLnBrk="0">
              <a:lnSpc>
                <a:spcPct val="98000"/>
              </a:lnSpc>
              <a:spcBef>
                <a:spcPts val="421"/>
              </a:spcBef>
            </a:pP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简约设计·修改方便·框架完全·</a:t>
            </a:r>
            <a:r>
              <a:rPr sz="14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医学行业</a:t>
            </a:r>
            <a:endParaRPr lang="SimHei" altLang="SimHei" sz="1400"/>
          </a:p>
          <a:p>
            <a:pPr marL="622300" indent="69214" algn="l" rtl="0" eaLnBrk="0">
              <a:lnSpc>
                <a:spcPct val="100000"/>
              </a:lnSpc>
              <a:spcBef>
                <a:spcPts val="1453"/>
              </a:spcBef>
            </a:pPr>
            <a:r>
              <a:rPr sz="56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医学高级职称评审</a:t>
            </a:r>
            <a:r>
              <a:rPr sz="56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kern="0" spc="2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答辩报告</a:t>
            </a:r>
            <a:endParaRPr lang="SimHei" altLang="SimHei" sz="5600"/>
          </a:p>
        </p:txBody>
      </p:sp>
      <p:sp>
        <p:nvSpPr>
          <p:cNvPr id="6" name="textbox 6"/>
          <p:cNvSpPr/>
          <p:nvPr/>
        </p:nvSpPr>
        <p:spPr>
          <a:xfrm>
            <a:off x="1244631" y="3996244"/>
            <a:ext cx="1408430" cy="721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055"/>
              </a:lnSpc>
            </a:pPr>
            <a:r>
              <a:rPr sz="17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答辩人：</a:t>
            </a:r>
            <a:r>
              <a:rPr sz="17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XXX</a:t>
            </a:r>
            <a:endParaRPr lang="SimSun" altLang="SimSun" sz="17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6000"/>
              </a:lnSpc>
              <a:spcBef>
                <a:spcPts val="6"/>
              </a:spcBef>
            </a:pPr>
            <a:r>
              <a:rPr sz="18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</a:t>
            </a: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</a:t>
            </a:r>
            <a:r>
              <a:rPr sz="1800" kern="0" spc="-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1800" kern="0" spc="-1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XX</a:t>
            </a:r>
            <a:r>
              <a:rPr sz="1800" kern="0" spc="-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X</a:t>
            </a:r>
            <a:endParaRPr lang="Arial" altLang="Arial" sz="1800"/>
          </a:p>
        </p:txBody>
      </p:sp>
      <p:sp>
        <p:nvSpPr>
          <p:cNvPr id="8" name="textbox 8"/>
          <p:cNvSpPr/>
          <p:nvPr/>
        </p:nvSpPr>
        <p:spPr>
          <a:xfrm>
            <a:off x="8663623" y="5393997"/>
            <a:ext cx="1416685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不负韶华·只争天天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047946" y="1854204"/>
            <a:ext cx="895360" cy="654029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970704" y="650156"/>
            <a:ext cx="5877559" cy="4206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-2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3000" kern="0" spc="1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b="1" kern="0" spc="-2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3000"/>
          </a:p>
          <a:p>
            <a:pPr marL="89535" algn="l" rtl="0" eaLnBrk="0">
              <a:lnSpc>
                <a:spcPct val="82000"/>
              </a:lnSpc>
              <a:spcBef>
                <a:spcPts val="574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2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2216150" algn="l" rtl="0" eaLnBrk="0">
              <a:lnSpc>
                <a:spcPct val="98000"/>
              </a:lnSpc>
              <a:spcBef>
                <a:spcPts val="904"/>
              </a:spcBef>
            </a:pPr>
            <a:r>
              <a:rPr sz="4600" b="1" kern="0" spc="0" baseline="-9058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2900" kern="0" spc="3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3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自我介绍</a:t>
            </a:r>
            <a:endParaRPr lang="SimHei" altLang="SimHei" sz="3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2997835" algn="l" rtl="0" eaLnBrk="0">
              <a:lnSpc>
                <a:spcPct val="97000"/>
              </a:lnSpc>
              <a:spcBef>
                <a:spcPts val="905"/>
              </a:spcBef>
              <a:tabLst>
                <a:tab pos="3479165"/>
              </a:tabLst>
            </a:pP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30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工作实绩</a:t>
            </a:r>
            <a:endParaRPr lang="SimHei" altLang="SimHei" sz="3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3004185" algn="l" rtl="0" eaLnBrk="0">
              <a:lnSpc>
                <a:spcPct val="97000"/>
              </a:lnSpc>
              <a:spcBef>
                <a:spcPts val="4"/>
              </a:spcBef>
              <a:tabLst>
                <a:tab pos="3498850"/>
              </a:tabLst>
            </a:pP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30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未来努力方向</a:t>
            </a:r>
            <a:endParaRPr lang="SimHei" altLang="SimHei" sz="30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047946" y="4102101"/>
            <a:ext cx="927101" cy="692173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035335" y="2959111"/>
            <a:ext cx="933407" cy="711215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8752432" y="593416"/>
            <a:ext cx="1435735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不负韶华·只争天天</a:t>
            </a:r>
            <a:endParaRPr lang="SimHei" altLang="SimHei" sz="1200"/>
          </a:p>
        </p:txBody>
      </p:sp>
      <p:sp>
        <p:nvSpPr>
          <p:cNvPr id="22" name="textbox 22"/>
          <p:cNvSpPr/>
          <p:nvPr/>
        </p:nvSpPr>
        <p:spPr>
          <a:xfrm>
            <a:off x="10134548" y="5543422"/>
            <a:ext cx="8255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1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3947280" y="1390627"/>
            <a:ext cx="4593590" cy="1496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983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5600" b="1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自我介绍</a:t>
            </a:r>
            <a:r>
              <a:rPr sz="5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endParaRPr lang="SimHei" altLang="SimHei" sz="56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474698" y="1403327"/>
            <a:ext cx="1035040" cy="1377979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2216173" y="209519"/>
            <a:ext cx="1321435" cy="2826385"/>
          </a:xfrm>
          <a:prstGeom prst="rect">
            <a:avLst/>
          </a:prstGeom>
          <a:solidFill>
            <a:srgbClr val="98121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209550" algn="l" rtl="0" eaLnBrk="0">
              <a:lnSpc>
                <a:spcPct val="82000"/>
              </a:lnSpc>
              <a:spcBef>
                <a:spcPts val="3"/>
              </a:spcBef>
            </a:pPr>
            <a:r>
              <a:rPr sz="1700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P</a:t>
            </a:r>
            <a:r>
              <a:rPr sz="1700" kern="0" spc="2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1700" kern="0" spc="4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R</a:t>
            </a:r>
            <a:r>
              <a:rPr sz="1700" kern="0" spc="3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</a:t>
            </a:r>
            <a:endParaRPr lang="Arial" altLang="Arial" sz="1700"/>
          </a:p>
          <a:p>
            <a:pPr algn="l" rtl="0" eaLnBrk="0">
              <a:lnSpc>
                <a:spcPct val="102000"/>
              </a:lnSpc>
            </a:pPr>
            <a:endParaRPr lang="Arial" altLang="Arial" sz="1800"/>
          </a:p>
          <a:p>
            <a:pPr algn="l" rtl="0" eaLnBrk="0">
              <a:lnSpc>
                <a:spcPct val="13807"/>
              </a:lnSpc>
            </a:pPr>
            <a:endParaRPr lang="Arial" altLang="Arial" sz="100"/>
          </a:p>
          <a:p>
            <a:pPr marL="212090" algn="l" rtl="0" eaLnBrk="0">
              <a:lnSpc>
                <a:spcPct val="79000"/>
              </a:lnSpc>
            </a:pPr>
            <a:r>
              <a:rPr sz="5000" b="1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5000"/>
          </a:p>
        </p:txBody>
      </p:sp>
      <p:sp>
        <p:nvSpPr>
          <p:cNvPr id="32" name="textbox 32"/>
          <p:cNvSpPr/>
          <p:nvPr/>
        </p:nvSpPr>
        <p:spPr>
          <a:xfrm>
            <a:off x="4127462" y="3145117"/>
            <a:ext cx="3651250" cy="743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6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700" kern="0" spc="8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个人履历</a:t>
            </a:r>
            <a:r>
              <a:rPr sz="17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  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培训进修经历</a:t>
            </a:r>
            <a:endParaRPr lang="SimHei" altLang="SimHei" sz="17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algn="l" rtl="0" eaLnBrk="0">
              <a:lnSpc>
                <a:spcPct val="11390"/>
              </a:lnSpc>
            </a:pPr>
            <a:endParaRPr lang="Arial" altLang="Arial" sz="100"/>
          </a:p>
          <a:p>
            <a:pPr marL="19050" algn="l" rtl="0" eaLnBrk="0">
              <a:lnSpc>
                <a:spcPts val="2124"/>
              </a:lnSpc>
            </a:pP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700" kern="0" spc="7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教育工作经历</a:t>
            </a:r>
            <a:r>
              <a:rPr sz="17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kern="0" spc="60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700" kern="0" spc="30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个人荣誉</a:t>
            </a:r>
            <a:endParaRPr lang="SimHei" altLang="SimHei" sz="1700"/>
          </a:p>
        </p:txBody>
      </p:sp>
      <p:sp>
        <p:nvSpPr>
          <p:cNvPr id="34" name="textbox 34"/>
          <p:cNvSpPr/>
          <p:nvPr/>
        </p:nvSpPr>
        <p:spPr>
          <a:xfrm>
            <a:off x="8752523" y="587185"/>
            <a:ext cx="1446530" cy="207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不负韶华·只争天天</a:t>
            </a:r>
            <a:endParaRPr lang="SimHei" altLang="SimHei" sz="1200"/>
          </a:p>
        </p:txBody>
      </p:sp>
      <p:sp>
        <p:nvSpPr>
          <p:cNvPr id="36" name="textbox 36"/>
          <p:cNvSpPr/>
          <p:nvPr/>
        </p:nvSpPr>
        <p:spPr>
          <a:xfrm>
            <a:off x="10134547" y="5543422"/>
            <a:ext cx="81914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9819" y="4298946"/>
            <a:ext cx="9359931" cy="812791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984294" y="1577326"/>
            <a:ext cx="5621654" cy="3367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46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2500" kern="0" spc="0">
                <a:solidFill>
                  <a:srgbClr val="9B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r>
              <a:rPr sz="2500" kern="0" spc="50">
                <a:solidFill>
                  <a:srgbClr val="9B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400" kern="0" spc="150">
                <a:solidFill>
                  <a:srgbClr val="A4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/党员</a:t>
            </a:r>
            <a:endParaRPr lang="SimHei" altLang="SimHei" sz="14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marL="37465" algn="l" rtl="0" eaLnBrk="0">
              <a:lnSpc>
                <a:spcPts val="2180"/>
              </a:lnSpc>
              <a:spcBef>
                <a:spcPts val="517"/>
              </a:spcBef>
            </a:pPr>
            <a:r>
              <a:rPr sz="2600" kern="0" spc="140" baseline="-216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专</a:t>
            </a:r>
            <a:r>
              <a:rPr sz="16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2600" kern="0" spc="140" baseline="-216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业：临床医学</a:t>
            </a: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</a:t>
            </a:r>
            <a:r>
              <a:rPr sz="17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诞生年月：20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XX</a:t>
            </a:r>
            <a:r>
              <a:rPr sz="17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年3月</a:t>
            </a:r>
            <a:endParaRPr lang="SimHei" altLang="SimHei" sz="1700"/>
          </a:p>
          <a:p>
            <a:pPr marL="37465" algn="l" rtl="0" eaLnBrk="0">
              <a:lnSpc>
                <a:spcPts val="2239"/>
              </a:lnSpc>
              <a:spcBef>
                <a:spcPts val="1008"/>
              </a:spcBef>
            </a:pPr>
            <a:r>
              <a:rPr sz="2600" kern="0" spc="230" baseline="-1419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最高学历：本科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2600" kern="0" spc="230" baseline="6593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工作年限：14年</a:t>
            </a:r>
            <a:endParaRPr lang="SimHei" altLang="SimHei" sz="2600" baseline="6593"/>
          </a:p>
          <a:p>
            <a:pPr marL="37465" algn="l" rtl="0" eaLnBrk="0">
              <a:lnSpc>
                <a:spcPts val="2192"/>
              </a:lnSpc>
              <a:spcBef>
                <a:spcPts val="923"/>
              </a:spcBef>
            </a:pPr>
            <a:r>
              <a:rPr sz="17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现任职称：主管护师        </a:t>
            </a:r>
            <a:r>
              <a:rPr sz="17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任职时间：11年</a:t>
            </a:r>
            <a:endParaRPr lang="SimHei" altLang="SimHei" sz="1700"/>
          </a:p>
          <a:p>
            <a:pPr marL="37465" algn="l" rtl="0" eaLnBrk="0">
              <a:lnSpc>
                <a:spcPct val="98000"/>
              </a:lnSpc>
              <a:spcBef>
                <a:spcPts val="1251"/>
              </a:spcBef>
            </a:pP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r>
              <a:rPr sz="1700" kern="0" spc="-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</a:t>
            </a:r>
            <a:r>
              <a:rPr sz="17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</a:t>
            </a:r>
            <a:r>
              <a:rPr sz="1700" kern="0" spc="-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</a:t>
            </a:r>
            <a:r>
              <a:rPr sz="1700" kern="0" spc="-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XXXXXXX</a:t>
            </a:r>
            <a:r>
              <a:rPr sz="1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附属医院</a:t>
            </a:r>
            <a:endParaRPr lang="SimHei" altLang="SimHei" sz="1700"/>
          </a:p>
          <a:p>
            <a:pPr marL="37465" algn="l" rtl="0" eaLnBrk="0">
              <a:lnSpc>
                <a:spcPct val="98000"/>
              </a:lnSpc>
              <a:spcBef>
                <a:spcPts val="1301"/>
              </a:spcBef>
            </a:pPr>
            <a:r>
              <a:rPr sz="17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工作内容：妇女保健工</a:t>
            </a:r>
            <a:r>
              <a:rPr sz="17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</a:t>
            </a:r>
            <a:endParaRPr lang="SimHei" altLang="SimHei" sz="17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1032510" algn="l" rtl="0" eaLnBrk="0">
              <a:lnSpc>
                <a:spcPct val="96000"/>
              </a:lnSpc>
              <a:spcBef>
                <a:spcPts val="3"/>
              </a:spcBef>
            </a:pPr>
            <a:r>
              <a:rPr sz="2500" b="1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拟晋升职称：副主任医</a:t>
            </a:r>
            <a:r>
              <a:rPr sz="2500" b="1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师</a:t>
            </a:r>
            <a:endParaRPr lang="SimHei" altLang="SimHei" sz="25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518446" y="1238259"/>
            <a:ext cx="2616189" cy="3352802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30229" y="63493"/>
            <a:ext cx="514367" cy="673131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447670" y="279008"/>
            <a:ext cx="3484245" cy="412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045"/>
              </a:lnSpc>
            </a:pPr>
            <a:r>
              <a:rPr sz="2600" b="1" kern="0" spc="70" baseline="1121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1600" kern="0" spc="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自我介绍</a:t>
            </a:r>
            <a:r>
              <a:rPr sz="2500" kern="0" spc="1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70" baseline="-6819">
                <a:solidFill>
                  <a:srgbClr val="98111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600" kern="0" spc="70">
                <a:solidFill>
                  <a:srgbClr val="98111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b="1" kern="0" spc="70" baseline="-6819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个人履历</a:t>
            </a:r>
            <a:endParaRPr lang="SimHei" altLang="SimHei" sz="2600" baseline="-6819"/>
          </a:p>
        </p:txBody>
      </p:sp>
      <p:sp>
        <p:nvSpPr>
          <p:cNvPr id="50" name="textbox 50"/>
          <p:cNvSpPr/>
          <p:nvPr/>
        </p:nvSpPr>
        <p:spPr>
          <a:xfrm>
            <a:off x="7804129" y="4712685"/>
            <a:ext cx="1816100" cy="279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8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700" kern="0" spc="-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不负韶华·只争天</a:t>
            </a:r>
            <a:r>
              <a:rPr sz="17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天</a:t>
            </a:r>
            <a:endParaRPr lang="SimHei" altLang="SimHei" sz="1700"/>
          </a:p>
        </p:txBody>
      </p:sp>
      <p:sp>
        <p:nvSpPr>
          <p:cNvPr id="52" name="textbox 52"/>
          <p:cNvSpPr/>
          <p:nvPr/>
        </p:nvSpPr>
        <p:spPr>
          <a:xfrm>
            <a:off x="10217156" y="5617734"/>
            <a:ext cx="8191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04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graphicFrame>
        <p:nvGraphicFramePr>
          <p:cNvPr id="56" name="table 56"/>
          <p:cNvGraphicFramePr>
            <a:graphicFrameLocks noGrp="1"/>
          </p:cNvGraphicFramePr>
          <p:nvPr/>
        </p:nvGraphicFramePr>
        <p:xfrm>
          <a:off x="2460617" y="3095595"/>
          <a:ext cx="7613015" cy="2305050"/>
        </p:xfrm>
        <a:graphic>
          <a:graphicData uri="http://schemas.openxmlformats.org/drawingml/2006/table">
            <a:tbl>
              <a:tblPr/>
              <a:tblGrid>
                <a:gridCol w="4403725"/>
                <a:gridCol w="1371600"/>
                <a:gridCol w="1837689"/>
              </a:tblGrid>
              <a:tr h="5873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marL="710565" algn="l" rtl="0" eaLnBrk="0">
                        <a:lnSpc>
                          <a:spcPts val="1851"/>
                        </a:lnSpc>
                      </a:pPr>
                      <a:r>
                        <a:rPr sz="2200" b="1" kern="0" spc="20" baseline="-277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工作时间</a:t>
                      </a: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</a:t>
                      </a:r>
                      <a:r>
                        <a:rPr sz="14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</a:t>
                      </a: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2200" b="1" kern="0" spc="10" baseline="4329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职务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</a:t>
                      </a:r>
                      <a:r>
                        <a:rPr sz="2200" b="1" kern="0" spc="10" baseline="4329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科室</a:t>
                      </a:r>
                      <a:endParaRPr lang="SimSun" altLang="SimSun" sz="2200" baseline="4329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466725" algn="l" rtl="0" eaLnBrk="0">
                        <a:lnSpc>
                          <a:spcPts val="1783"/>
                        </a:lnSpc>
                        <a:spcBef>
                          <a:spcPts val="2"/>
                        </a:spcBef>
                      </a:pPr>
                      <a:r>
                        <a:rPr sz="2200" kern="0" spc="20" baseline="-859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</a:t>
                      </a:r>
                      <a:r>
                        <a:rPr sz="2200" kern="0" spc="0" baseline="-859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</a:t>
                      </a:r>
                      <a:r>
                        <a:rPr sz="2200" kern="0" spc="20" baseline="-859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.9-20</a:t>
                      </a:r>
                      <a:r>
                        <a:rPr sz="2200" kern="0" spc="0" baseline="-859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</a:t>
                      </a:r>
                      <a:r>
                        <a:rPr sz="2200" kern="0" spc="20" baseline="-859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.7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2200" kern="0" spc="0" baseline="561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</a:t>
                      </a:r>
                      <a:r>
                        <a:rPr sz="2200" kern="0" spc="20" baseline="561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</a:t>
                      </a:r>
                      <a:r>
                        <a:rPr sz="2200" kern="0" spc="10" baseline="561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医药大学</a:t>
                      </a:r>
                      <a:endParaRPr lang="SimSun" altLang="SimSun" sz="2200" baseline="5611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501650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1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护士         </a:t>
                      </a:r>
                      <a:r>
                        <a:rPr sz="14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科室名称</a:t>
                      </a:r>
                      <a:endParaRPr lang="SimSun" altLang="SimSu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4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0"/>
                    </a:p>
                    <a:p>
                      <a:pPr marL="46672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2200" kern="0" spc="10" baseline="-71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</a:t>
                      </a:r>
                      <a:r>
                        <a:rPr sz="2200" kern="0" spc="0" baseline="-71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</a:t>
                      </a:r>
                      <a:r>
                        <a:rPr sz="2200" kern="0" spc="10" baseline="-71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.2-20</a:t>
                      </a:r>
                      <a:r>
                        <a:rPr sz="2200" kern="0" spc="0" baseline="-71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</a:t>
                      </a:r>
                      <a:r>
                        <a:rPr sz="2200" kern="0" spc="10" baseline="-71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.1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2200" kern="0" spc="0" baseline="2367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XXX</a:t>
                      </a:r>
                      <a:r>
                        <a:rPr sz="2200" kern="0" spc="10" baseline="2367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大学医学</a:t>
                      </a:r>
                      <a:r>
                        <a:rPr sz="2200" kern="0" spc="0" baseline="2367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</a:t>
                      </a:r>
                      <a:endParaRPr lang="SimSun" altLang="SimSun" sz="2200" baseline="2367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26"/>
                        </a:lnSpc>
                      </a:pPr>
                      <a:endParaRPr lang="Arial" altLang="Arial" sz="100"/>
                    </a:p>
                    <a:p>
                      <a:pPr marL="316865" algn="l" rtl="0" eaLnBrk="0">
                        <a:lnSpc>
                          <a:spcPct val="98000"/>
                        </a:lnSpc>
                      </a:pPr>
                      <a:r>
                        <a:rPr sz="1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主管护师</a:t>
                      </a:r>
                      <a:endParaRPr lang="SimSun" altLang="SimSu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marL="54610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科室名称</a:t>
                      </a:r>
                      <a:endParaRPr lang="SimSun" altLang="SimSu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8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99"/>
                        </a:lnSpc>
                      </a:pPr>
                      <a:endParaRPr lang="Arial" altLang="Arial" sz="100"/>
                    </a:p>
                    <a:p>
                      <a:pPr marL="466725" algn="l" rtl="0" eaLnBrk="0">
                        <a:lnSpc>
                          <a:spcPts val="1734"/>
                        </a:lnSpc>
                      </a:pPr>
                      <a:r>
                        <a:rPr sz="2200" kern="0" spc="10" baseline="-680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</a:t>
                      </a:r>
                      <a:r>
                        <a:rPr sz="2200" kern="0" spc="0" baseline="-680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</a:t>
                      </a:r>
                      <a:r>
                        <a:rPr sz="2200" kern="0" spc="10" baseline="-680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.2-20</a:t>
                      </a:r>
                      <a:r>
                        <a:rPr sz="2200" kern="0" spc="0" baseline="-680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</a:t>
                      </a:r>
                      <a:r>
                        <a:rPr sz="2200" kern="0" spc="10" baseline="-680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.1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2200" kern="0" spc="0" baseline="503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XXX</a:t>
                      </a:r>
                      <a:r>
                        <a:rPr sz="2200" kern="0" spc="10" baseline="503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大学医学</a:t>
                      </a:r>
                      <a:r>
                        <a:rPr sz="2200" kern="0" spc="0" baseline="503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</a:t>
                      </a:r>
                      <a:endParaRPr lang="SimSun" altLang="SimSun" sz="2200" baseline="5034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405765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护士长</a:t>
                      </a:r>
                      <a:endParaRPr lang="SimSun" altLang="SimSu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54610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科室名称</a:t>
                      </a:r>
                      <a:endParaRPr lang="SimSun" altLang="SimSu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8" name="table 58"/>
          <p:cNvGraphicFramePr>
            <a:graphicFrameLocks noGrp="1"/>
          </p:cNvGraphicFramePr>
          <p:nvPr/>
        </p:nvGraphicFramePr>
        <p:xfrm>
          <a:off x="2447899" y="1158856"/>
          <a:ext cx="7625715" cy="1752600"/>
        </p:xfrm>
        <a:graphic>
          <a:graphicData uri="http://schemas.openxmlformats.org/drawingml/2006/table">
            <a:tbl>
              <a:tblPr/>
              <a:tblGrid>
                <a:gridCol w="4410075"/>
                <a:gridCol w="1377950"/>
                <a:gridCol w="1837689"/>
              </a:tblGrid>
              <a:tr h="5873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72"/>
                        </a:lnSpc>
                      </a:pPr>
                      <a:endParaRPr lang="Arial" altLang="Arial" sz="100"/>
                    </a:p>
                    <a:p>
                      <a:pPr marL="697865" algn="l" rtl="0" eaLnBrk="0">
                        <a:lnSpc>
                          <a:spcPct val="100000"/>
                        </a:lnSpc>
                      </a:pPr>
                      <a:r>
                        <a:rPr sz="15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就读时间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 </a:t>
                      </a:r>
                      <a:r>
                        <a:rPr sz="15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毕业学校</a:t>
                      </a: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5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学历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</a:t>
                      </a: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专业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44704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2300" kern="0" spc="0" baseline="-679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20XX.9-20XX.7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</a:t>
                      </a:r>
                      <a:r>
                        <a:rPr sz="2300" kern="0" spc="0" baseline="4529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XX中医药大学</a:t>
                      </a:r>
                      <a:endParaRPr lang="SimSun" altLang="SimSun" sz="2300" baseline="4529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22"/>
                        </a:lnSpc>
                      </a:pPr>
                      <a:endParaRPr lang="Arial" altLang="Arial" sz="100"/>
                    </a:p>
                    <a:p>
                      <a:pPr marL="495300" algn="l" rtl="0" eaLnBrk="0">
                        <a:lnSpc>
                          <a:spcPct val="95000"/>
                        </a:lnSpc>
                      </a:pP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大专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22"/>
                        </a:lnSpc>
                      </a:pPr>
                      <a:endParaRPr lang="Arial" altLang="Arial" sz="100"/>
                    </a:p>
                    <a:p>
                      <a:pPr marL="628650" algn="l" rtl="0" eaLnBrk="0">
                        <a:lnSpc>
                          <a:spcPct val="95000"/>
                        </a:lnSpc>
                      </a:pP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中药学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01"/>
                        </a:lnSpc>
                      </a:pPr>
                      <a:endParaRPr lang="Arial" altLang="Arial" sz="100"/>
                    </a:p>
                    <a:p>
                      <a:pPr marL="447040" algn="l" rtl="0" eaLnBrk="0">
                        <a:lnSpc>
                          <a:spcPct val="95000"/>
                        </a:lnSpc>
                      </a:pPr>
                      <a:r>
                        <a:rPr sz="2300" kern="0" spc="0" baseline="-4529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20XX.2-20XX.1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</a:t>
                      </a: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XXX大学医学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marL="49530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本科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89"/>
                        </a:lnSpc>
                      </a:pPr>
                      <a:endParaRPr lang="Arial" altLang="Arial" sz="100"/>
                    </a:p>
                    <a:p>
                      <a:pPr marL="723265" algn="l" rtl="0" eaLnBrk="0">
                        <a:lnSpc>
                          <a:spcPct val="95000"/>
                        </a:lnSpc>
                      </a:pP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药学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0" name="picture 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865" y="1524006"/>
            <a:ext cx="838185" cy="825465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77865" y="3498829"/>
            <a:ext cx="831879" cy="825526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1014435" y="260315"/>
            <a:ext cx="1397635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自我介绍</a:t>
            </a:r>
            <a:endParaRPr lang="SimHei" altLang="SimHei" sz="2600"/>
          </a:p>
        </p:txBody>
      </p:sp>
      <p:sp>
        <p:nvSpPr>
          <p:cNvPr id="66" name="textbox 66"/>
          <p:cNvSpPr/>
          <p:nvPr/>
        </p:nvSpPr>
        <p:spPr>
          <a:xfrm>
            <a:off x="2711428" y="430329"/>
            <a:ext cx="1678939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kern="0" spc="-40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○</a:t>
            </a:r>
            <a:r>
              <a:rPr sz="1700" kern="0" spc="450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教育工作经历</a:t>
            </a:r>
            <a:endParaRPr lang="SimHei" altLang="SimHei" sz="17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330229" y="63493"/>
            <a:ext cx="514367" cy="673131"/>
            <a:chExt cx="514367" cy="673131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514367" cy="673131"/>
            </a:xfrm>
            <a:prstGeom prst="rect">
              <a:avLst/>
            </a:prstGeom>
          </p:spPr>
        </p:pic>
        <p:sp>
          <p:nvSpPr>
            <p:cNvPr id="70" name="textbox 70"/>
            <p:cNvSpPr/>
            <p:nvPr/>
          </p:nvSpPr>
          <p:spPr>
            <a:xfrm>
              <a:off x="-12700" y="-12700"/>
              <a:ext cx="540384" cy="7524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85"/>
                </a:lnSpc>
              </a:pPr>
              <a:endParaRPr lang="Arial" altLang="Arial" sz="100"/>
            </a:p>
            <a:p>
              <a:pPr marL="142239" algn="l" rtl="0" eaLnBrk="0">
                <a:lnSpc>
                  <a:spcPct val="79000"/>
                </a:lnSpc>
              </a:pPr>
              <a:r>
                <a:rPr sz="1700" b="1" kern="0" spc="-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01</a:t>
              </a:r>
              <a:endParaRPr lang="SimSun" altLang="SimSun" sz="1700"/>
            </a:p>
          </p:txBody>
        </p:sp>
      </p:grpSp>
      <p:sp>
        <p:nvSpPr>
          <p:cNvPr id="72" name="textbox 72"/>
          <p:cNvSpPr/>
          <p:nvPr/>
        </p:nvSpPr>
        <p:spPr>
          <a:xfrm>
            <a:off x="927119" y="2497203"/>
            <a:ext cx="939164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教育经历</a:t>
            </a:r>
            <a:endParaRPr lang="SimHei" altLang="SimHei" sz="1700"/>
          </a:p>
        </p:txBody>
      </p:sp>
      <p:sp>
        <p:nvSpPr>
          <p:cNvPr id="74" name="textbox 74"/>
          <p:cNvSpPr/>
          <p:nvPr/>
        </p:nvSpPr>
        <p:spPr>
          <a:xfrm>
            <a:off x="927119" y="4472026"/>
            <a:ext cx="939164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工作经历</a:t>
            </a:r>
            <a:endParaRPr lang="SimHei" altLang="SimHei" sz="1700"/>
          </a:p>
        </p:txBody>
      </p:sp>
      <p:sp>
        <p:nvSpPr>
          <p:cNvPr id="76" name="textbox 76"/>
          <p:cNvSpPr/>
          <p:nvPr/>
        </p:nvSpPr>
        <p:spPr>
          <a:xfrm>
            <a:off x="10217157" y="5626846"/>
            <a:ext cx="81914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7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42125" y="1930372"/>
            <a:ext cx="2781305" cy="1663726"/>
          </a:xfrm>
          <a:prstGeom prst="rect">
            <a:avLst/>
          </a:prstGeom>
        </p:spPr>
      </p:pic>
      <p:pic>
        <p:nvPicPr>
          <p:cNvPr id="82" name="picture 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968743" y="1993925"/>
            <a:ext cx="2781304" cy="1600173"/>
          </a:xfrm>
          <a:prstGeom prst="rect">
            <a:avLst/>
          </a:prstGeom>
        </p:spPr>
      </p:pic>
      <p:pic>
        <p:nvPicPr>
          <p:cNvPr id="84" name="picture 8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76338" y="1993925"/>
            <a:ext cx="2787609" cy="1593806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111256" y="4298500"/>
            <a:ext cx="2211070" cy="930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组织单位：输入单位名称</a:t>
            </a:r>
            <a:endParaRPr lang="SimHei" altLang="SimHei" sz="1200"/>
          </a:p>
          <a:p>
            <a:pPr marL="12700" algn="l" rtl="0" eaLnBrk="0">
              <a:lnSpc>
                <a:spcPct val="99000"/>
              </a:lnSpc>
              <a:spcBef>
                <a:spcPts val="475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培训内容：输入培训的主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要内容</a:t>
            </a:r>
            <a:endParaRPr lang="SimHei" altLang="SimHei" sz="12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2700" algn="l" rtl="0" eaLnBrk="0">
              <a:lnSpc>
                <a:spcPct val="116000"/>
              </a:lnSpc>
              <a:spcBef>
                <a:spcPts val="3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培训成果：收获，证书学到什么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新技术描写</a:t>
            </a:r>
            <a:endParaRPr lang="SimHei" altLang="SimHei" sz="1200"/>
          </a:p>
        </p:txBody>
      </p:sp>
      <p:sp>
        <p:nvSpPr>
          <p:cNvPr id="88" name="textbox 88"/>
          <p:cNvSpPr/>
          <p:nvPr/>
        </p:nvSpPr>
        <p:spPr>
          <a:xfrm>
            <a:off x="7283455" y="4298500"/>
            <a:ext cx="2211070" cy="930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组织单位：输入单位名称</a:t>
            </a:r>
            <a:endParaRPr lang="SimHei" altLang="SimHei" sz="1200"/>
          </a:p>
          <a:p>
            <a:pPr marL="12700" algn="l" rtl="0" eaLnBrk="0">
              <a:lnSpc>
                <a:spcPct val="99000"/>
              </a:lnSpc>
              <a:spcBef>
                <a:spcPts val="475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培训内容：输入培训的主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要内容</a:t>
            </a:r>
            <a:endParaRPr lang="SimHei" altLang="SimHei" sz="12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2700" algn="l" rtl="0" eaLnBrk="0">
              <a:lnSpc>
                <a:spcPct val="116000"/>
              </a:lnSpc>
              <a:spcBef>
                <a:spcPts val="3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培训成果：收获，证书学到什么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新技术描写</a:t>
            </a:r>
            <a:endParaRPr lang="SimHei" altLang="SimHei" sz="1200"/>
          </a:p>
        </p:txBody>
      </p:sp>
      <p:sp>
        <p:nvSpPr>
          <p:cNvPr id="90" name="textbox 90"/>
          <p:cNvSpPr/>
          <p:nvPr/>
        </p:nvSpPr>
        <p:spPr>
          <a:xfrm>
            <a:off x="4203661" y="4298500"/>
            <a:ext cx="2199004" cy="930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组织单位：输入单位名称</a:t>
            </a:r>
            <a:endParaRPr lang="SimHei" altLang="SimHei" sz="1200"/>
          </a:p>
          <a:p>
            <a:pPr marL="12700" algn="l" rtl="0" eaLnBrk="0">
              <a:lnSpc>
                <a:spcPct val="99000"/>
              </a:lnSpc>
              <a:spcBef>
                <a:spcPts val="475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培训内容：输入培训的主要内容</a:t>
            </a:r>
            <a:endParaRPr lang="SimHei" altLang="SimHei" sz="12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2700" algn="l" rtl="0" eaLnBrk="0">
              <a:lnSpc>
                <a:spcPct val="116000"/>
              </a:lnSpc>
              <a:spcBef>
                <a:spcPts val="3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培训成果：收获，证书学到什么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新技术描写</a:t>
            </a:r>
            <a:endParaRPr lang="SimHei" altLang="SimHei" sz="1200"/>
          </a:p>
        </p:txBody>
      </p:sp>
      <p:sp>
        <p:nvSpPr>
          <p:cNvPr id="92" name="textbox 92"/>
          <p:cNvSpPr/>
          <p:nvPr/>
        </p:nvSpPr>
        <p:spPr>
          <a:xfrm>
            <a:off x="1014435" y="260315"/>
            <a:ext cx="1397635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自我介绍</a:t>
            </a:r>
            <a:endParaRPr lang="SimHei" altLang="SimHei" sz="2600"/>
          </a:p>
        </p:txBody>
      </p:sp>
      <p:sp>
        <p:nvSpPr>
          <p:cNvPr id="94" name="textbox 94"/>
          <p:cNvSpPr/>
          <p:nvPr/>
        </p:nvSpPr>
        <p:spPr>
          <a:xfrm>
            <a:off x="2711428" y="430329"/>
            <a:ext cx="1678939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kern="0" spc="-40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○</a:t>
            </a:r>
            <a:r>
              <a:rPr sz="1700" kern="0" spc="450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培训进修经历</a:t>
            </a:r>
            <a:endParaRPr lang="SimHei" altLang="SimHei" sz="17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330229" y="63493"/>
            <a:ext cx="514367" cy="673131"/>
            <a:chExt cx="514367" cy="673131"/>
          </a:xfrm>
        </p:grpSpPr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514367" cy="673131"/>
            </a:xfrm>
            <a:prstGeom prst="rect">
              <a:avLst/>
            </a:prstGeom>
          </p:spPr>
        </p:pic>
        <p:sp>
          <p:nvSpPr>
            <p:cNvPr id="98" name="textbox 98"/>
            <p:cNvSpPr/>
            <p:nvPr/>
          </p:nvSpPr>
          <p:spPr>
            <a:xfrm>
              <a:off x="-12700" y="-12700"/>
              <a:ext cx="540384" cy="7524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85"/>
                </a:lnSpc>
              </a:pPr>
              <a:endParaRPr lang="Arial" altLang="Arial" sz="100"/>
            </a:p>
            <a:p>
              <a:pPr marL="142239" algn="l" rtl="0" eaLnBrk="0">
                <a:lnSpc>
                  <a:spcPct val="79000"/>
                </a:lnSpc>
              </a:pPr>
              <a:r>
                <a:rPr sz="1700" b="1" kern="0" spc="-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01</a:t>
              </a:r>
              <a:endParaRPr lang="SimSun" altLang="SimSun" sz="1700"/>
            </a:p>
          </p:txBody>
        </p:sp>
      </p:grpSp>
      <p:sp>
        <p:nvSpPr>
          <p:cNvPr id="100" name="textbox 100"/>
          <p:cNvSpPr/>
          <p:nvPr/>
        </p:nvSpPr>
        <p:spPr>
          <a:xfrm>
            <a:off x="1799678" y="1170740"/>
            <a:ext cx="661034" cy="402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85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20XX.9-</a:t>
            </a:r>
            <a:endParaRPr lang="SimSun" altLang="SimSun" sz="1400"/>
          </a:p>
          <a:p>
            <a:pPr marL="15875" algn="l" rtl="0" eaLnBrk="0">
              <a:lnSpc>
                <a:spcPct val="80000"/>
              </a:lnSpc>
              <a:spcBef>
                <a:spcPts val="271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XX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.7</a:t>
            </a:r>
            <a:endParaRPr lang="SimSun" altLang="SimSun" sz="1400"/>
          </a:p>
        </p:txBody>
      </p:sp>
      <p:sp>
        <p:nvSpPr>
          <p:cNvPr id="102" name="textbox 102"/>
          <p:cNvSpPr/>
          <p:nvPr/>
        </p:nvSpPr>
        <p:spPr>
          <a:xfrm>
            <a:off x="5041847" y="1172637"/>
            <a:ext cx="661034" cy="400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XX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.9-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XX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.7</a:t>
            </a:r>
            <a:endParaRPr lang="SimSun" altLang="SimSun" sz="1400"/>
          </a:p>
        </p:txBody>
      </p:sp>
      <p:sp>
        <p:nvSpPr>
          <p:cNvPr id="104" name="textbox 104"/>
          <p:cNvSpPr/>
          <p:nvPr/>
        </p:nvSpPr>
        <p:spPr>
          <a:xfrm>
            <a:off x="8187755" y="1170740"/>
            <a:ext cx="661034" cy="400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20XX.9-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20XX.7</a:t>
            </a:r>
            <a:endParaRPr lang="SimSun" altLang="SimSun" sz="1400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111722" y="3625875"/>
            <a:ext cx="469909" cy="444448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968447" y="3625875"/>
            <a:ext cx="476321" cy="438142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10217158" y="5625956"/>
            <a:ext cx="8318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768587" y="3454378"/>
            <a:ext cx="7226263" cy="1555783"/>
          </a:xfrm>
          <a:prstGeom prst="rect">
            <a:avLst/>
          </a:prstGeom>
        </p:spPr>
      </p:pic>
      <p:pic>
        <p:nvPicPr>
          <p:cNvPr id="116" name="picture 1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0229" y="3460746"/>
            <a:ext cx="2400311" cy="1562090"/>
          </a:xfrm>
          <a:prstGeom prst="rect">
            <a:avLst/>
          </a:prstGeom>
        </p:spPr>
      </p:pic>
      <p:pic>
        <p:nvPicPr>
          <p:cNvPr id="118" name="picture 1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30229" y="69860"/>
            <a:ext cx="514367" cy="666764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447579" y="260315"/>
            <a:ext cx="3458845" cy="433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08"/>
              </a:lnSpc>
            </a:pPr>
            <a:r>
              <a:rPr sz="2600" b="1" kern="0" spc="20" baseline="11759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1600" kern="0" spc="1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自我介绍</a:t>
            </a:r>
            <a:r>
              <a:rPr sz="2600" kern="0" spc="1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20" baseline="-6270">
                <a:solidFill>
                  <a:srgbClr val="98111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600" kern="0" spc="20">
                <a:solidFill>
                  <a:srgbClr val="98111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b="1" kern="0" spc="20" baseline="-6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个人荣誉</a:t>
            </a:r>
            <a:endParaRPr lang="SimHei" altLang="SimHei" sz="2600" baseline="-6270"/>
          </a:p>
        </p:txBody>
      </p:sp>
      <p:sp>
        <p:nvSpPr>
          <p:cNvPr id="122" name="textbox 122"/>
          <p:cNvSpPr/>
          <p:nvPr/>
        </p:nvSpPr>
        <p:spPr>
          <a:xfrm>
            <a:off x="1187455" y="2466166"/>
            <a:ext cx="7766050" cy="224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100" kern="0" spc="10" baseline="-49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r>
              <a:rPr sz="2100" kern="0" spc="0" baseline="-49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XX</a:t>
            </a:r>
            <a:r>
              <a:rPr sz="2100" kern="0" spc="10" baseline="-49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.9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</a:t>
            </a:r>
            <a:r>
              <a:rPr sz="2100" kern="0" spc="0" baseline="-49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20XX.9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</a:t>
            </a:r>
            <a:r>
              <a:rPr sz="2100" kern="0" spc="0" baseline="49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20XX.9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</a:t>
            </a: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20XX.9</a:t>
            </a:r>
            <a:endParaRPr lang="SimSun" altLang="SimSun" sz="1400"/>
          </a:p>
        </p:txBody>
      </p:sp>
      <p:sp>
        <p:nvSpPr>
          <p:cNvPr id="124" name="textbox 124"/>
          <p:cNvSpPr/>
          <p:nvPr/>
        </p:nvSpPr>
        <p:spPr>
          <a:xfrm>
            <a:off x="3403629" y="1481198"/>
            <a:ext cx="1137285" cy="540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700" kern="0" spc="40">
                <a:solidFill>
                  <a:srgbClr val="9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先进工作者</a:t>
            </a:r>
            <a:endParaRPr lang="SimHei" altLang="SimHei" sz="1700"/>
          </a:p>
          <a:p>
            <a:pPr marL="412115" algn="l" rtl="0" eaLnBrk="0">
              <a:lnSpc>
                <a:spcPts val="2328"/>
              </a:lnSpc>
            </a:pPr>
            <a:r>
              <a:rPr sz="1400" kern="0" spc="-10">
                <a:solidFill>
                  <a:srgbClr val="9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院级</a:t>
            </a:r>
            <a:endParaRPr lang="SimHei" altLang="SimHei" sz="1400"/>
          </a:p>
        </p:txBody>
      </p:sp>
      <p:sp>
        <p:nvSpPr>
          <p:cNvPr id="126" name="textbox 126"/>
          <p:cNvSpPr/>
          <p:nvPr/>
        </p:nvSpPr>
        <p:spPr>
          <a:xfrm>
            <a:off x="8229580" y="1481198"/>
            <a:ext cx="1137285" cy="533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700" kern="0" spc="40">
                <a:solidFill>
                  <a:srgbClr val="CB232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先进工作者</a:t>
            </a:r>
            <a:endParaRPr lang="SimHei" altLang="SimHei" sz="1700"/>
          </a:p>
          <a:p>
            <a:pPr marL="393065" algn="l" rtl="0" eaLnBrk="0">
              <a:lnSpc>
                <a:spcPts val="2271"/>
              </a:lnSpc>
            </a:pPr>
            <a:r>
              <a:rPr sz="1400" kern="0" spc="60">
                <a:solidFill>
                  <a:srgbClr val="CB232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院级</a:t>
            </a:r>
            <a:endParaRPr lang="SimSun" altLang="SimSun" sz="1400"/>
          </a:p>
        </p:txBody>
      </p:sp>
      <p:sp>
        <p:nvSpPr>
          <p:cNvPr id="128" name="textbox 128"/>
          <p:cNvSpPr/>
          <p:nvPr/>
        </p:nvSpPr>
        <p:spPr>
          <a:xfrm>
            <a:off x="990600" y="1481198"/>
            <a:ext cx="1137285" cy="533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700" kern="0" spc="40">
                <a:solidFill>
                  <a:srgbClr val="A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先进工作者</a:t>
            </a:r>
            <a:endParaRPr lang="SimHei" altLang="SimHei" sz="1700"/>
          </a:p>
          <a:p>
            <a:pPr marL="399415" algn="l" rtl="0" eaLnBrk="0">
              <a:lnSpc>
                <a:spcPts val="2271"/>
              </a:lnSpc>
            </a:pPr>
            <a:r>
              <a:rPr sz="1400" kern="0" spc="60">
                <a:solidFill>
                  <a:srgbClr val="A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院级</a:t>
            </a:r>
            <a:endParaRPr lang="SimSun" altLang="SimSun" sz="1400"/>
          </a:p>
        </p:txBody>
      </p:sp>
      <p:sp>
        <p:nvSpPr>
          <p:cNvPr id="130" name="textbox 130"/>
          <p:cNvSpPr/>
          <p:nvPr/>
        </p:nvSpPr>
        <p:spPr>
          <a:xfrm>
            <a:off x="5918185" y="1481198"/>
            <a:ext cx="921385" cy="533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700" kern="0" spc="60">
                <a:solidFill>
                  <a:srgbClr val="BF0E0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优秀护士</a:t>
            </a:r>
            <a:endParaRPr lang="SimHei" altLang="SimHei" sz="1700"/>
          </a:p>
          <a:p>
            <a:pPr marL="285750" algn="l" rtl="0" eaLnBrk="0">
              <a:lnSpc>
                <a:spcPts val="2271"/>
              </a:lnSpc>
            </a:pPr>
            <a:r>
              <a:rPr sz="1400" kern="0" spc="60">
                <a:solidFill>
                  <a:srgbClr val="BF0E0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院级</a:t>
            </a:r>
            <a:endParaRPr lang="SimSun" altLang="SimSun" sz="14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71543" y="1371612"/>
            <a:ext cx="361863" cy="711215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10223463" y="5618578"/>
            <a:ext cx="7873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36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2413046" y="1692603"/>
            <a:ext cx="4919345" cy="2202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50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700" b="1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P</a:t>
            </a:r>
            <a:r>
              <a:rPr sz="1700" b="1" kern="0" spc="2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b="1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1700" b="1" kern="0" spc="3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b="1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R</a:t>
            </a:r>
            <a:r>
              <a:rPr sz="1700" b="1" kern="0" spc="2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b="1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</a:t>
            </a:r>
            <a:endParaRPr lang="Arial" altLang="Arial" sz="1700"/>
          </a:p>
          <a:p>
            <a:pPr marL="15240" algn="l" rtl="0" eaLnBrk="0">
              <a:lnSpc>
                <a:spcPct val="97000"/>
              </a:lnSpc>
              <a:spcBef>
                <a:spcPts val="591"/>
              </a:spcBef>
            </a:pPr>
            <a:r>
              <a:rPr sz="5100" b="1" kern="0" spc="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5100" kern="0" spc="8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57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工作实绩</a:t>
            </a:r>
            <a:endParaRPr lang="SimHei" altLang="SimHei" sz="57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marL="1732914" algn="l" rtl="0" eaLnBrk="0">
              <a:lnSpc>
                <a:spcPct val="98000"/>
              </a:lnSpc>
              <a:spcBef>
                <a:spcPts val="515"/>
              </a:spcBef>
            </a:pP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1700" kern="0" spc="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岗位工作情形</a:t>
            </a:r>
            <a:r>
              <a:rPr sz="1700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  教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学情形</a:t>
            </a:r>
            <a:endParaRPr lang="SimHei" altLang="SimHei" sz="1700"/>
          </a:p>
          <a:p>
            <a:pPr algn="l" rtl="0" eaLnBrk="0">
              <a:lnSpc>
                <a:spcPct val="105000"/>
              </a:lnSpc>
            </a:pPr>
            <a:endParaRPr lang="Arial" altLang="Arial" sz="1300"/>
          </a:p>
          <a:p>
            <a:pPr algn="r" rtl="0" eaLnBrk="0">
              <a:lnSpc>
                <a:spcPts val="2055"/>
              </a:lnSpc>
              <a:spcBef>
                <a:spcPts val="7"/>
              </a:spcBef>
            </a:pP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1700" kern="0" spc="7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科研能力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</a:t>
            </a:r>
            <a:r>
              <a:rPr sz="17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抗疫支持</a:t>
            </a:r>
            <a:endParaRPr lang="SimHei" altLang="SimHei" sz="1700"/>
          </a:p>
        </p:txBody>
      </p:sp>
      <p:sp>
        <p:nvSpPr>
          <p:cNvPr id="140" name="textbox 140"/>
          <p:cNvSpPr/>
          <p:nvPr/>
        </p:nvSpPr>
        <p:spPr>
          <a:xfrm>
            <a:off x="8752523" y="587185"/>
            <a:ext cx="1446530" cy="207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不负韶华·只争天天</a:t>
            </a:r>
            <a:endParaRPr lang="SimHei" altLang="SimHei" sz="1200"/>
          </a:p>
        </p:txBody>
      </p:sp>
      <p:sp>
        <p:nvSpPr>
          <p:cNvPr id="142" name="textbox 142"/>
          <p:cNvSpPr/>
          <p:nvPr/>
        </p:nvSpPr>
        <p:spPr>
          <a:xfrm>
            <a:off x="10134547" y="5543422"/>
            <a:ext cx="8381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7050" cy="6064250"/>
          </a:xfrm>
          <a:prstGeom prst="rect">
            <a:avLst/>
          </a:prstGeom>
        </p:spPr>
      </p:pic>
      <p:graphicFrame>
        <p:nvGraphicFramePr>
          <p:cNvPr id="146" name="table 146"/>
          <p:cNvGraphicFramePr>
            <a:graphicFrameLocks noGrp="1"/>
          </p:cNvGraphicFramePr>
          <p:nvPr/>
        </p:nvGraphicFramePr>
        <p:xfrm>
          <a:off x="774704" y="3343844"/>
          <a:ext cx="9126219" cy="1895475"/>
        </p:xfrm>
        <a:graphic>
          <a:graphicData uri="http://schemas.openxmlformats.org/drawingml/2006/table">
            <a:tbl>
              <a:tblPr/>
              <a:tblGrid>
                <a:gridCol w="2867660"/>
                <a:gridCol w="3394075"/>
                <a:gridCol w="2864485"/>
              </a:tblGrid>
              <a:tr h="2393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20"/>
                        </a:lnSpc>
                      </a:pPr>
                      <a:endParaRPr lang="Arial" altLang="Arial" sz="100"/>
                    </a:p>
                    <a:p>
                      <a:pPr marL="490855" algn="l" rtl="0" eaLnBrk="0">
                        <a:lnSpc>
                          <a:spcPct val="95000"/>
                        </a:lnSpc>
                      </a:pPr>
                      <a:r>
                        <a:rPr sz="1300" b="1" kern="0" spc="60">
                          <a:solidFill>
                            <a:srgbClr val="9B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单击此处输入标题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20"/>
                        </a:lnSpc>
                      </a:pPr>
                      <a:endParaRPr lang="Arial" altLang="Arial" sz="100"/>
                    </a:p>
                    <a:p>
                      <a:pPr marL="995044" algn="l" rtl="0" eaLnBrk="0">
                        <a:lnSpc>
                          <a:spcPct val="95000"/>
                        </a:lnSpc>
                      </a:pPr>
                      <a:r>
                        <a:rPr sz="1300" b="1" kern="0" spc="60">
                          <a:solidFill>
                            <a:srgbClr val="9F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单击此处输入标题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20"/>
                        </a:lnSpc>
                      </a:pPr>
                      <a:endParaRPr lang="Arial" altLang="Arial" sz="100"/>
                    </a:p>
                    <a:p>
                      <a:pPr marL="985519" algn="l" rtl="0" eaLnBrk="0">
                        <a:lnSpc>
                          <a:spcPct val="95000"/>
                        </a:lnSpc>
                      </a:pPr>
                      <a:r>
                        <a:rPr sz="1300" b="1" kern="0" spc="60">
                          <a:solidFill>
                            <a:srgbClr val="A1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单击此处输入标题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59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25400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13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为了终究演示发布的良好成效，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541655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13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为了终究演示发布的良好成效，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519430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13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为了终究演示发布的良好成效，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2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25400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请尽量言简意赅的论述观点；单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541655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请尽量言简意赅的论述观点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；单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519430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请尽量言简意赅的论述观点；单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9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5400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击此处输入你的正文，文字是您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541655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击此处输入你的正文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，文字是您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519430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击此处输入你的正文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，文字是您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3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5400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思想的提炼，为了终究演示发布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541655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思想的提炼，为了终究演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示发布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519430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思想的提炼，为了终究演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示发布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2540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的良好成效，请尽量言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简意赅的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541655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的良好成效，请尽量言简意赅的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algn="r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的良好成效，请尽量言简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意赅的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98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algn="l" rtl="0" eaLnBrk="0">
                        <a:lnSpc>
                          <a:spcPct val="88000"/>
                        </a:lnSpc>
                        <a:spcBef>
                          <a:spcPts val="3"/>
                        </a:spcBef>
                      </a:pPr>
                      <a:r>
                        <a:rPr sz="12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论述观点；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51689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论述观点；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51943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论述观点；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48" name="textbox 148"/>
          <p:cNvSpPr/>
          <p:nvPr/>
        </p:nvSpPr>
        <p:spPr>
          <a:xfrm>
            <a:off x="292094" y="38118"/>
            <a:ext cx="5752465" cy="1253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algn="l" rtl="0" eaLnBrk="0">
              <a:lnSpc>
                <a:spcPct val="9571"/>
              </a:lnSpc>
            </a:pPr>
            <a:endParaRPr lang="Arial" altLang="Arial" sz="100"/>
          </a:p>
          <a:p>
            <a:pPr marL="571500" algn="l" rtl="0" eaLnBrk="0">
              <a:lnSpc>
                <a:spcPts val="3460"/>
              </a:lnSpc>
              <a:tabLst>
                <a:tab pos="715644"/>
              </a:tabLst>
            </a:pP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4100" b="1" kern="0" spc="20" baseline="699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工作实绩</a:t>
            </a:r>
            <a:r>
              <a:rPr sz="2600" kern="0" spc="1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20" baseline="-9001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600" kern="0" spc="140">
                <a:solidFill>
                  <a:srgbClr val="9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b="1" kern="0" spc="20" baseline="-900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岗位工作情形</a:t>
            </a:r>
            <a:endParaRPr lang="SimHei" altLang="SimHei" sz="2600" baseline="-9001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algn="r" rtl="0" eaLnBrk="0">
              <a:lnSpc>
                <a:spcPct val="96000"/>
              </a:lnSpc>
              <a:spcBef>
                <a:spcPts val="2"/>
              </a:spcBef>
            </a:pPr>
            <a:r>
              <a:rPr sz="1700" kern="0" spc="0">
                <a:solidFill>
                  <a:srgbClr val="A4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日常护理工作</a:t>
            </a:r>
            <a:endParaRPr lang="SimHei" altLang="SimHei" sz="1700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04794" y="50818"/>
            <a:ext cx="558825" cy="717521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1092234" y="1703300"/>
            <a:ext cx="8430259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日常护理工作——|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CU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日常护理工作——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ICU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日常护理工作——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ICU</a:t>
            </a:r>
            <a:endParaRPr lang="SimSun" altLang="SimSun" sz="1300"/>
          </a:p>
        </p:txBody>
      </p:sp>
      <p:sp>
        <p:nvSpPr>
          <p:cNvPr id="154" name="textbox 154"/>
          <p:cNvSpPr/>
          <p:nvPr/>
        </p:nvSpPr>
        <p:spPr>
          <a:xfrm>
            <a:off x="10217157" y="5625956"/>
            <a:ext cx="8381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2077" y="1365244"/>
            <a:ext cx="5435647" cy="3892581"/>
          </a:xfrm>
          <a:prstGeom prst="rect">
            <a:avLst/>
          </a:prstGeom>
        </p:spPr>
      </p:pic>
      <p:pic>
        <p:nvPicPr>
          <p:cNvPr id="158" name="picture 1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803923" y="1289077"/>
            <a:ext cx="4387781" cy="4356071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6057865" y="3471713"/>
            <a:ext cx="3851275" cy="2025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65"/>
              </a:lnSpc>
            </a:pPr>
            <a:endParaRPr lang="Arial" altLang="Arial" sz="100"/>
          </a:p>
          <a:p>
            <a:pPr marL="948689" algn="l" rtl="0" eaLnBrk="0">
              <a:lnSpc>
                <a:spcPct val="96000"/>
              </a:lnSpc>
            </a:pPr>
            <a:r>
              <a:rPr sz="16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单击此处输入你的正文</a:t>
            </a:r>
            <a:endParaRPr lang="SimHei" altLang="SimHei" sz="16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43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单击此处输入你的正文，文字是您思想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的提炼，</a:t>
            </a:r>
            <a:endParaRPr lang="SimHei" altLang="SimHei" sz="1400"/>
          </a:p>
          <a:p>
            <a:pPr marL="12700" algn="l" rtl="0" eaLnBrk="0">
              <a:lnSpc>
                <a:spcPts val="2450"/>
              </a:lnSpc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为了终究演示发布的良好成效，请尽量言简意赅</a:t>
            </a:r>
            <a:endParaRPr lang="SimHei" altLang="SimHei" sz="1400"/>
          </a:p>
          <a:p>
            <a:pPr marL="12700" algn="l" rtl="0" eaLnBrk="0">
              <a:lnSpc>
                <a:spcPct val="85000"/>
              </a:lnSpc>
              <a:spcBef>
                <a:spcPts val="1172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的论述观点；单击此处输入你的正文，文字是您</a:t>
            </a:r>
            <a:endParaRPr lang="SimHei" altLang="SimHei" sz="1400"/>
          </a:p>
          <a:p>
            <a:pPr marL="12700" algn="l" rtl="0" eaLnBrk="0">
              <a:lnSpc>
                <a:spcPts val="2450"/>
              </a:lnSpc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思想的提炼，为了终究演示发布的良好成效，请</a:t>
            </a:r>
            <a:endParaRPr lang="SimHei" altLang="SimHei" sz="14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尽量言简意赅的论述观点；</a:t>
            </a:r>
            <a:endParaRPr lang="SimHei" altLang="SimHei" sz="1400"/>
          </a:p>
        </p:txBody>
      </p:sp>
      <p:sp>
        <p:nvSpPr>
          <p:cNvPr id="162" name="textbox 162"/>
          <p:cNvSpPr/>
          <p:nvPr/>
        </p:nvSpPr>
        <p:spPr>
          <a:xfrm>
            <a:off x="292094" y="38118"/>
            <a:ext cx="404558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marL="577215" algn="l" rtl="0" eaLnBrk="0">
              <a:lnSpc>
                <a:spcPts val="3262"/>
              </a:lnSpc>
              <a:spcBef>
                <a:spcPts val="1"/>
              </a:spcBef>
              <a:tabLst>
                <a:tab pos="715644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工作实绩</a:t>
            </a:r>
            <a:r>
              <a:rPr sz="27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400" b="1" kern="0" spc="70" baseline="-854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岗位工作情形</a:t>
            </a:r>
            <a:endParaRPr lang="SimHei" altLang="SimHei" sz="2400" baseline="-8546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04794" y="50818"/>
            <a:ext cx="565131" cy="711154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2578054" y="5447129"/>
            <a:ext cx="1004569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38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■20xx1  </a:t>
            </a:r>
            <a:r>
              <a:rPr sz="1000" kern="0" spc="-20">
                <a:solidFill>
                  <a:srgbClr val="CC252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■20xx</a:t>
            </a:r>
            <a:r>
              <a:rPr sz="1000" kern="0" spc="-30">
                <a:solidFill>
                  <a:srgbClr val="CC252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000"/>
          </a:p>
        </p:txBody>
      </p:sp>
      <p:sp>
        <p:nvSpPr>
          <p:cNvPr id="168" name="textbox 168"/>
          <p:cNvSpPr/>
          <p:nvPr/>
        </p:nvSpPr>
        <p:spPr>
          <a:xfrm>
            <a:off x="10179005" y="5625449"/>
            <a:ext cx="13842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4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889243" y="990595"/>
            <a:ext cx="4838668" cy="4184635"/>
          </a:xfrm>
          <a:prstGeom prst="rect">
            <a:avLst/>
          </a:prstGeom>
        </p:spPr>
      </p:pic>
      <p:pic>
        <p:nvPicPr>
          <p:cNvPr id="172" name="picture 1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5451" y="977920"/>
            <a:ext cx="2419334" cy="1384286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778783" y="977920"/>
            <a:ext cx="2393898" cy="1384286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292094" y="38118"/>
            <a:ext cx="4058920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8849"/>
              </a:lnSpc>
            </a:pPr>
            <a:endParaRPr lang="Arial" altLang="Arial" sz="100"/>
          </a:p>
          <a:p>
            <a:pPr marL="571500" algn="l" rtl="0" eaLnBrk="0">
              <a:lnSpc>
                <a:spcPts val="3314"/>
              </a:lnSpc>
              <a:tabLst>
                <a:tab pos="715644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工作实绩</a:t>
            </a:r>
            <a:r>
              <a:rPr sz="2700" kern="0" spc="9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0" baseline="-7262">
                <a:solidFill>
                  <a:srgbClr val="9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1600" kern="0" spc="120">
                <a:solidFill>
                  <a:srgbClr val="9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600" b="1" kern="0" spc="10" baseline="-7262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岗位工作情形</a:t>
            </a:r>
            <a:endParaRPr lang="SimHei" altLang="SimHei" sz="2600" baseline="-7262"/>
          </a:p>
        </p:txBody>
      </p:sp>
      <p:pic>
        <p:nvPicPr>
          <p:cNvPr id="178" name="picture 17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04794" y="50818"/>
            <a:ext cx="558825" cy="711154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469927" y="3033539"/>
            <a:ext cx="9672955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此处输入你的正文，文字是您思想的提炼       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此处输入你的正文，文字是您思想的提炼</a:t>
            </a:r>
            <a:endParaRPr lang="SimHei" altLang="SimHei" sz="1400"/>
          </a:p>
        </p:txBody>
      </p:sp>
      <p:sp>
        <p:nvSpPr>
          <p:cNvPr id="182" name="textbox 182"/>
          <p:cNvSpPr/>
          <p:nvPr/>
        </p:nvSpPr>
        <p:spPr>
          <a:xfrm>
            <a:off x="425468" y="4233653"/>
            <a:ext cx="9672955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此处输入你的正文，文字是您思想的提炼       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此处输入你的正文，文字是您思想的提炼</a:t>
            </a:r>
            <a:endParaRPr lang="SimHei" altLang="SimHei" sz="1400"/>
          </a:p>
        </p:txBody>
      </p:sp>
      <p:sp>
        <p:nvSpPr>
          <p:cNvPr id="184" name="textbox 184"/>
          <p:cNvSpPr/>
          <p:nvPr/>
        </p:nvSpPr>
        <p:spPr>
          <a:xfrm>
            <a:off x="3740164" y="5268700"/>
            <a:ext cx="3215004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6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此处输入你的正文，文字是您思想的提炼</a:t>
            </a:r>
            <a:endParaRPr lang="SimHei" altLang="SimHei" sz="1400"/>
          </a:p>
        </p:txBody>
      </p:sp>
      <p:sp>
        <p:nvSpPr>
          <p:cNvPr id="186" name="textbox 186"/>
          <p:cNvSpPr/>
          <p:nvPr/>
        </p:nvSpPr>
        <p:spPr>
          <a:xfrm>
            <a:off x="10179005" y="5617251"/>
            <a:ext cx="13271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1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17050" cy="47942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https://d.book118.com/405211224021011041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Times New Roman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2024-09-01T12:23:59.106</cp:lastPrinted>
  <dcterms:created xsi:type="dcterms:W3CDTF">2024-09-01T04:23:59Z</dcterms:created>
  <dcterms:modified xsi:type="dcterms:W3CDTF">2024-09-01T04:24:00Z</dcterms:modified>
</cp:coreProperties>
</file>