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838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04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image" Target="../media/image3.png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tags" Target="../tags/tag2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tags" Target="../tags/tag26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9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image" Target="../media/image5.png" /><Relationship Id="rId7" Type="http://schemas.openxmlformats.org/officeDocument/2006/relationships/tags" Target="../tags/tag47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image" Target="../media/image5.png" /><Relationship Id="rId6" Type="http://schemas.openxmlformats.org/officeDocument/2006/relationships/tags" Target="../tags/tag52.xml" /><Relationship Id="rId7" Type="http://schemas.openxmlformats.org/officeDocument/2006/relationships/image" Target="../media/image4.png" /><Relationship Id="rId8" Type="http://schemas.openxmlformats.org/officeDocument/2006/relationships/tags" Target="../tags/tag53.xml" /><Relationship Id="rId9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.xml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image" Target="../media/image6.png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1D9F0-8F21-4725-B5EC-96D6354788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C59738-6BFD-42B3-BB07-D56812FD6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658A36-EF5C-41E2-8BD8-F3DECF9A64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D382E7-B792-49AD-9FEB-10DEB5490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55FD04-B766-43E1-8221-12DE96C870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E13C325-73AF-4EFC-8319-21E733D23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B6F8395-08DD-4158-918E-0B0453DD0A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525785-1AFD-48BD-BC13-13757685C7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E7EC05-2787-43ED-BE08-908A152B87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74A1D5-22B3-4228-8BCF-7D3BE9A38C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B10699-D407-4CF8-9DC5-4E53777716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2125714"/>
          </a:xfrm>
          <a:prstGeom prst="rect">
            <a:avLst/>
          </a:prstGeom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>
            <a:avLst/>
          </a:prstGeom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marL="0" indent="0" algn="just">
              <a:buNone/>
              <a:defRPr sz="8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>
            <a:avLst/>
          </a:prstGeom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marL="0" indent="0">
              <a:buNone/>
              <a:defRPr sz="16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94150" y="0"/>
            <a:ext cx="8197850" cy="6858000"/>
          </a:xfrm>
          <a:prstGeom prst="rect">
            <a:avLst/>
          </a:prstGeom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66.xml" /><Relationship Id="rId13" Type="http://schemas.openxmlformats.org/officeDocument/2006/relationships/image" Target="../media/image5.png" /><Relationship Id="rId14" Type="http://schemas.openxmlformats.org/officeDocument/2006/relationships/tags" Target="../tags/tag67.xml" /><Relationship Id="rId15" Type="http://schemas.openxmlformats.org/officeDocument/2006/relationships/image" Target="../media/image4.png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2.xml" /><Relationship Id="rId21" Type="http://schemas.openxmlformats.org/officeDocument/2006/relationships/tags" Target="../tags/tag73.xml" /><Relationship Id="rId22" Type="http://schemas.openxmlformats.org/officeDocument/2006/relationships/tags" Target="../tags/tag74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>
            <a:avLst/>
          </a:prstGeom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8371" r:id="rId2"/>
    <p:sldLayoutId id="2147488372" r:id="rId3"/>
    <p:sldLayoutId id="2147488373" r:id="rId4"/>
    <p:sldLayoutId id="2147488374" r:id="rId5"/>
    <p:sldLayoutId id="2147488375" r:id="rId6"/>
    <p:sldLayoutId id="2147488376" r:id="rId7"/>
    <p:sldLayoutId id="2147488377" r:id="rId8"/>
    <p:sldLayoutId id="2147488378" r:id="rId9"/>
    <p:sldLayoutId id="2147488379" r:id="rId10"/>
    <p:sldLayoutId id="2147488380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tags" Target="../tags/tag14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7.xml" /><Relationship Id="rId11" Type="http://schemas.openxmlformats.org/officeDocument/2006/relationships/tags" Target="../tags/tag158.xml" /><Relationship Id="rId12" Type="http://schemas.openxmlformats.org/officeDocument/2006/relationships/tags" Target="../tags/tag159.xml" /><Relationship Id="rId13" Type="http://schemas.openxmlformats.org/officeDocument/2006/relationships/tags" Target="../tags/tag160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tags" Target="../tags/tag153.xml" /><Relationship Id="rId7" Type="http://schemas.openxmlformats.org/officeDocument/2006/relationships/tags" Target="../tags/tag154.xml" /><Relationship Id="rId8" Type="http://schemas.openxmlformats.org/officeDocument/2006/relationships/tags" Target="../tags/tag155.xml" /><Relationship Id="rId9" Type="http://schemas.openxmlformats.org/officeDocument/2006/relationships/tags" Target="../tags/tag1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0.xml" /><Relationship Id="rId11" Type="http://schemas.openxmlformats.org/officeDocument/2006/relationships/tags" Target="../tags/tag181.xml" /><Relationship Id="rId12" Type="http://schemas.openxmlformats.org/officeDocument/2006/relationships/tags" Target="../tags/tag182.xml" /><Relationship Id="rId13" Type="http://schemas.openxmlformats.org/officeDocument/2006/relationships/tags" Target="../tags/tag183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2.xml" /><Relationship Id="rId11" Type="http://schemas.openxmlformats.org/officeDocument/2006/relationships/tags" Target="../tags/tag193.xml" /><Relationship Id="rId12" Type="http://schemas.openxmlformats.org/officeDocument/2006/relationships/tags" Target="../tags/tag194.xml" /><Relationship Id="rId13" Type="http://schemas.openxmlformats.org/officeDocument/2006/relationships/tags" Target="../tags/tag195.xml" /><Relationship Id="rId14" Type="http://schemas.openxmlformats.org/officeDocument/2006/relationships/tags" Target="../tags/tag196.xml" /><Relationship Id="rId15" Type="http://schemas.openxmlformats.org/officeDocument/2006/relationships/tags" Target="../tags/tag197.xml" /><Relationship Id="rId16" Type="http://schemas.openxmlformats.org/officeDocument/2006/relationships/tags" Target="../tags/tag198.xml" /><Relationship Id="rId17" Type="http://schemas.openxmlformats.org/officeDocument/2006/relationships/tags" Target="../tags/tag199.xml" /><Relationship Id="rId18" Type="http://schemas.openxmlformats.org/officeDocument/2006/relationships/tags" Target="../tags/tag200.xml" /><Relationship Id="rId19" Type="http://schemas.openxmlformats.org/officeDocument/2006/relationships/tags" Target="../tags/tag201.xml" /><Relationship Id="rId2" Type="http://schemas.openxmlformats.org/officeDocument/2006/relationships/tags" Target="../tags/tag184.xml" /><Relationship Id="rId20" Type="http://schemas.openxmlformats.org/officeDocument/2006/relationships/tags" Target="../tags/tag202.xml" /><Relationship Id="rId21" Type="http://schemas.openxmlformats.org/officeDocument/2006/relationships/tags" Target="../tags/tag203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tags" Target="../tags/tag190.xml" /><Relationship Id="rId9" Type="http://schemas.openxmlformats.org/officeDocument/2006/relationships/tags" Target="../tags/tag19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5243233024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lstStyle/>
          <a:p>
            <a:r>
              <a:rPr lang="zh-CN" altLang="en-US"/>
              <a:t>混凝土结构设计原理复习课件</a:t>
            </a:r>
            <a:endParaRPr lang="zh-CN" altLang="en-US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lstStyle/>
          <a:p>
            <a:r>
              <a:rPr lang="zh-CN" altLang="en-US"/>
              <a:t>汇报人：PPT</a:t>
            </a:r>
            <a:endParaRPr lang="zh-CN" altLang="en-US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6" name="序号"/>
          <p:cNvSpPr txBox="1"/>
          <p:nvPr>
            <p:custDataLst>
              <p:tags r:id="rId3"/>
            </p:custDataLst>
          </p:nvPr>
        </p:nvSpPr>
        <p:spPr>
          <a:xfrm>
            <a:off x="1132840" y="246824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4"/>
            </p:custDataLst>
          </p:nvPr>
        </p:nvSpPr>
        <p:spPr>
          <a:xfrm>
            <a:off x="2693035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lang="zh-CN" altLang="en-US" sz="2400" b="1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5"/>
            </p:custDataLst>
          </p:nvPr>
        </p:nvSpPr>
        <p:spPr>
          <a:xfrm>
            <a:off x="6483985" y="246824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6"/>
            </p:custDataLst>
          </p:nvPr>
        </p:nvSpPr>
        <p:spPr>
          <a:xfrm>
            <a:off x="8044180" y="246888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混凝土结构基本概念与原理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7"/>
            </p:custDataLst>
          </p:nvPr>
        </p:nvSpPr>
        <p:spPr>
          <a:xfrm>
            <a:off x="6483985" y="347027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8"/>
            </p:custDataLst>
          </p:nvPr>
        </p:nvSpPr>
        <p:spPr>
          <a:xfrm>
            <a:off x="8044180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混凝土结构材料性能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6483985" y="447230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10"/>
            </p:custDataLst>
          </p:nvPr>
        </p:nvSpPr>
        <p:spPr>
          <a:xfrm>
            <a:off x="8044180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混凝土结构构件设计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1"/>
            </p:custDataLst>
          </p:nvPr>
        </p:nvSpPr>
        <p:spPr>
          <a:xfrm>
            <a:off x="1132840" y="347027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2"/>
            </p:custDataLst>
          </p:nvPr>
        </p:nvSpPr>
        <p:spPr>
          <a:xfrm>
            <a:off x="2693035" y="347091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荷载与作用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3"/>
            </p:custDataLst>
          </p:nvPr>
        </p:nvSpPr>
        <p:spPr>
          <a:xfrm>
            <a:off x="1132840" y="447230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4"/>
            </p:custDataLst>
          </p:nvPr>
        </p:nvSpPr>
        <p:spPr>
          <a:xfrm>
            <a:off x="2693035" y="447294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混凝土结构设计方法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1132840" y="547433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6"/>
            </p:custDataLst>
          </p:nvPr>
        </p:nvSpPr>
        <p:spPr>
          <a:xfrm>
            <a:off x="2693035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混凝土结构抗震设计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6483985" y="5474335"/>
            <a:ext cx="1271270" cy="840740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buNone/>
              <a:defRPr sz="9400" b="1" kern="12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Tx/>
              <a:buSzTx/>
              <a:buFontTx/>
            </a:pPr>
            <a:r>
              <a:rPr lang="en-US" sz="4400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08</a:t>
            </a:r>
            <a:endParaRPr lang="en-US" sz="4400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18"/>
            </p:custDataLst>
          </p:nvPr>
        </p:nvSpPr>
        <p:spPr>
          <a:xfrm>
            <a:off x="8044180" y="5474970"/>
            <a:ext cx="3610610" cy="838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混凝土结构耐久性设计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混凝土结构基本概念与原理</a:t>
            </a:r>
            <a:endParaRPr lang="zh-CN" altLang="en-US"/>
          </a:p>
        </p:txBody>
      </p:sp>
      <p:sp>
        <p:nvSpPr>
          <p:cNvPr id="104890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混凝土结构定义与分类</a:t>
            </a:r>
            <a:endParaRPr lang="zh-CN" altLang="en-US"/>
          </a:p>
        </p:txBody>
      </p:sp>
      <p:sp>
        <p:nvSpPr>
          <p:cNvPr id="1048974" name="矩形 38"/>
          <p:cNvSpPr/>
          <p:nvPr>
            <p:custDataLst>
              <p:tags r:id="rId2"/>
            </p:custDataLst>
          </p:nvPr>
        </p:nvSpPr>
        <p:spPr>
          <a:xfrm rot="204112">
            <a:off x="1570395" y="1460500"/>
            <a:ext cx="4013778" cy="209500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矩形 39"/>
          <p:cNvSpPr/>
          <p:nvPr>
            <p:custDataLst>
              <p:tags r:id="rId3"/>
            </p:custDataLst>
          </p:nvPr>
        </p:nvSpPr>
        <p:spPr>
          <a:xfrm>
            <a:off x="1575033" y="1461163"/>
            <a:ext cx="4013778" cy="2095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8" name="TextBox 2"/>
          <p:cNvSpPr txBox="1"/>
          <p:nvPr>
            <p:custDataLst>
              <p:tags r:id="rId4"/>
            </p:custDataLst>
          </p:nvPr>
        </p:nvSpPr>
        <p:spPr>
          <a:xfrm>
            <a:off x="1807591" y="1624814"/>
            <a:ext cx="3565889" cy="172994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0"/>
                <a:sym typeface="+mn-lt"/>
              </a:rPr>
              <a:t>混凝土结构定义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0"/>
              <a:sym typeface="+mn-lt"/>
            </a:endParaRPr>
          </a:p>
        </p:txBody>
      </p:sp>
      <p:sp>
        <p:nvSpPr>
          <p:cNvPr id="1048980" name="矩形 100"/>
          <p:cNvSpPr/>
          <p:nvPr>
            <p:custDataLst>
              <p:tags r:id="rId5"/>
            </p:custDataLst>
          </p:nvPr>
        </p:nvSpPr>
        <p:spPr>
          <a:xfrm rot="204112">
            <a:off x="6602526" y="1460500"/>
            <a:ext cx="4013778" cy="2095009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101"/>
          <p:cNvSpPr/>
          <p:nvPr>
            <p:custDataLst>
              <p:tags r:id="rId6"/>
            </p:custDataLst>
          </p:nvPr>
        </p:nvSpPr>
        <p:spPr>
          <a:xfrm>
            <a:off x="6607826" y="1461163"/>
            <a:ext cx="4013778" cy="20950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4" name="TextBox 2"/>
          <p:cNvSpPr txBox="1"/>
          <p:nvPr>
            <p:custDataLst>
              <p:tags r:id="rId7"/>
            </p:custDataLst>
          </p:nvPr>
        </p:nvSpPr>
        <p:spPr>
          <a:xfrm>
            <a:off x="6841047" y="1624814"/>
            <a:ext cx="3565889" cy="172994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0"/>
                <a:sym typeface="+mn-lt"/>
              </a:rPr>
              <a:t>混凝土结构分类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0"/>
              <a:sym typeface="+mn-lt"/>
            </a:endParaRPr>
          </a:p>
        </p:txBody>
      </p:sp>
      <p:sp>
        <p:nvSpPr>
          <p:cNvPr id="1048986" name="矩形 122"/>
          <p:cNvSpPr/>
          <p:nvPr>
            <p:custDataLst>
              <p:tags r:id="rId8"/>
            </p:custDataLst>
          </p:nvPr>
        </p:nvSpPr>
        <p:spPr>
          <a:xfrm rot="204112">
            <a:off x="1570395" y="4082243"/>
            <a:ext cx="4013778" cy="2095009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矩形 123"/>
          <p:cNvSpPr/>
          <p:nvPr>
            <p:custDataLst>
              <p:tags r:id="rId9"/>
            </p:custDataLst>
          </p:nvPr>
        </p:nvSpPr>
        <p:spPr>
          <a:xfrm>
            <a:off x="1575033" y="4082906"/>
            <a:ext cx="4013778" cy="20950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TextBox 2"/>
          <p:cNvSpPr txBox="1"/>
          <p:nvPr>
            <p:custDataLst>
              <p:tags r:id="rId10"/>
            </p:custDataLst>
          </p:nvPr>
        </p:nvSpPr>
        <p:spPr>
          <a:xfrm>
            <a:off x="1806929" y="4246558"/>
            <a:ext cx="3565889" cy="172994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0"/>
                <a:sym typeface="+mn-lt"/>
              </a:rPr>
              <a:t>混凝土结构的特点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0"/>
              <a:sym typeface="+mn-lt"/>
            </a:endParaRPr>
          </a:p>
        </p:txBody>
      </p:sp>
      <p:sp>
        <p:nvSpPr>
          <p:cNvPr id="1048992" name="矩形 89"/>
          <p:cNvSpPr/>
          <p:nvPr>
            <p:custDataLst>
              <p:tags r:id="rId11"/>
            </p:custDataLst>
          </p:nvPr>
        </p:nvSpPr>
        <p:spPr>
          <a:xfrm rot="204112">
            <a:off x="6602526" y="4082243"/>
            <a:ext cx="4013778" cy="209500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矩形 90"/>
          <p:cNvSpPr/>
          <p:nvPr>
            <p:custDataLst>
              <p:tags r:id="rId12"/>
            </p:custDataLst>
          </p:nvPr>
        </p:nvSpPr>
        <p:spPr>
          <a:xfrm>
            <a:off x="6607826" y="4082906"/>
            <a:ext cx="4013778" cy="2095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6" name="TextBox 2"/>
          <p:cNvSpPr txBox="1"/>
          <p:nvPr>
            <p:custDataLst>
              <p:tags r:id="rId13"/>
            </p:custDataLst>
          </p:nvPr>
        </p:nvSpPr>
        <p:spPr>
          <a:xfrm>
            <a:off x="6839722" y="4246558"/>
            <a:ext cx="3565889" cy="1729940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0"/>
                <a:sym typeface="+mn-lt"/>
              </a:rPr>
              <a:t>混凝土结构的应用范围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0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混凝土结构基本原理</a:t>
            </a:r>
            <a:endParaRPr lang="zh-CN" altLang="en-US"/>
          </a:p>
        </p:txBody>
      </p:sp>
      <p:sp>
        <p:nvSpPr>
          <p:cNvPr id="1049034" name="矩形 15"/>
          <p:cNvSpPr/>
          <p:nvPr>
            <p:custDataLst>
              <p:tags r:id="rId2"/>
            </p:custDataLst>
          </p:nvPr>
        </p:nvSpPr>
        <p:spPr>
          <a:xfrm>
            <a:off x="2458631" y="1540593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混凝土结构基本概念：包括混凝土、钢筋混凝土、预应力混凝土等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7"/>
          <p:cNvSpPr/>
          <p:nvPr>
            <p:custDataLst>
              <p:tags r:id="rId3"/>
            </p:custDataLst>
          </p:nvPr>
        </p:nvSpPr>
        <p:spPr>
          <a:xfrm flipV="1">
            <a:off x="2380965" y="1460500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flipH="1">
            <a:off x="8510126" y="2016299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0" name="矩形 27"/>
          <p:cNvSpPr/>
          <p:nvPr>
            <p:custDataLst>
              <p:tags r:id="rId5"/>
            </p:custDataLst>
          </p:nvPr>
        </p:nvSpPr>
        <p:spPr>
          <a:xfrm>
            <a:off x="2458631" y="2846357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混凝土结构基本原理：包括混凝土的力学性能、变形性能、耐久性等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29"/>
          <p:cNvSpPr/>
          <p:nvPr>
            <p:custDataLst>
              <p:tags r:id="rId6"/>
            </p:custDataLst>
          </p:nvPr>
        </p:nvSpPr>
        <p:spPr>
          <a:xfrm flipV="1">
            <a:off x="2380965" y="2766264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4" name="任意多边形 30"/>
          <p:cNvSpPr/>
          <p:nvPr>
            <p:custDataLst>
              <p:tags r:id="rId7"/>
            </p:custDataLst>
          </p:nvPr>
        </p:nvSpPr>
        <p:spPr>
          <a:xfrm flipH="1">
            <a:off x="8510126" y="3322063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5"/>
          <p:cNvSpPr/>
          <p:nvPr>
            <p:custDataLst>
              <p:tags r:id="rId8"/>
            </p:custDataLst>
          </p:nvPr>
        </p:nvSpPr>
        <p:spPr>
          <a:xfrm>
            <a:off x="2458631" y="4152121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混凝土结构设计原则：包括承载能力极限状态和正常使用极限状态的设计原则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7"/>
          <p:cNvSpPr/>
          <p:nvPr>
            <p:custDataLst>
              <p:tags r:id="rId9"/>
            </p:custDataLst>
          </p:nvPr>
        </p:nvSpPr>
        <p:spPr>
          <a:xfrm flipV="1">
            <a:off x="2380965" y="4072027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任意多边形 8"/>
          <p:cNvSpPr/>
          <p:nvPr>
            <p:custDataLst>
              <p:tags r:id="rId10"/>
            </p:custDataLst>
          </p:nvPr>
        </p:nvSpPr>
        <p:spPr>
          <a:xfrm flipH="1">
            <a:off x="8510126" y="4627826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10"/>
          <p:cNvSpPr/>
          <p:nvPr>
            <p:custDataLst>
              <p:tags r:id="rId11"/>
            </p:custDataLst>
          </p:nvPr>
        </p:nvSpPr>
        <p:spPr>
          <a:xfrm>
            <a:off x="2458631" y="5457884"/>
            <a:ext cx="7277974" cy="639937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混凝土结构构造要求：包括钢筋的布置、保护层厚度、截面尺寸等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12"/>
          <p:cNvSpPr/>
          <p:nvPr>
            <p:custDataLst>
              <p:tags r:id="rId12"/>
            </p:custDataLst>
          </p:nvPr>
        </p:nvSpPr>
        <p:spPr>
          <a:xfrm flipV="1">
            <a:off x="2380965" y="5377791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任意多边形 13"/>
          <p:cNvSpPr/>
          <p:nvPr>
            <p:custDataLst>
              <p:tags r:id="rId13"/>
            </p:custDataLst>
          </p:nvPr>
        </p:nvSpPr>
        <p:spPr>
          <a:xfrm flipH="1">
            <a:off x="8510126" y="5933590"/>
            <a:ext cx="1301719" cy="245134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荷载与作用</a:t>
            </a:r>
            <a:endParaRPr lang="zh-CN" altLang="en-US"/>
          </a:p>
        </p:txBody>
      </p:sp>
      <p:sp>
        <p:nvSpPr>
          <p:cNvPr id="104909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荷载分类与特点</a:t>
            </a:r>
            <a:endParaRPr lang="zh-CN" altLang="en-US"/>
          </a:p>
        </p:txBody>
      </p:sp>
      <p:sp>
        <p:nvSpPr>
          <p:cNvPr id="104916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401558" y="1460500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68" name="矩形 65"/>
          <p:cNvSpPr/>
          <p:nvPr>
            <p:custDataLst>
              <p:tags r:id="rId3"/>
            </p:custDataLst>
          </p:nvPr>
        </p:nvSpPr>
        <p:spPr>
          <a:xfrm>
            <a:off x="1289524" y="1817375"/>
            <a:ext cx="214098" cy="2140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0" name="文本框 66"/>
          <p:cNvSpPr txBox="1"/>
          <p:nvPr>
            <p:custDataLst>
              <p:tags r:id="rId4"/>
            </p:custDataLst>
          </p:nvPr>
        </p:nvSpPr>
        <p:spPr>
          <a:xfrm>
            <a:off x="1664022" y="1719816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荷载分类：永久荷载、可变荷载、偶然荷载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7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4801" y="1460500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4" name="矩形 69"/>
          <p:cNvSpPr/>
          <p:nvPr>
            <p:custDataLst>
              <p:tags r:id="rId6"/>
            </p:custDataLst>
          </p:nvPr>
        </p:nvSpPr>
        <p:spPr>
          <a:xfrm>
            <a:off x="6392137" y="1817375"/>
            <a:ext cx="214098" cy="214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76" name="文本框 70"/>
          <p:cNvSpPr txBox="1"/>
          <p:nvPr>
            <p:custDataLst>
              <p:tags r:id="rId7"/>
            </p:custDataLst>
          </p:nvPr>
        </p:nvSpPr>
        <p:spPr>
          <a:xfrm>
            <a:off x="6767264" y="1719816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永久荷载特点：固定不变的，或变化幅度很小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7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401558" y="3966174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180" name="文本框 74"/>
          <p:cNvSpPr txBox="1"/>
          <p:nvPr>
            <p:custDataLst>
              <p:tags r:id="rId9"/>
            </p:custDataLst>
          </p:nvPr>
        </p:nvSpPr>
        <p:spPr>
          <a:xfrm>
            <a:off x="1664022" y="4224861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可变荷载特点：变化幅度较大，但发生概率较小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182" name="矩形 73"/>
          <p:cNvSpPr/>
          <p:nvPr>
            <p:custDataLst>
              <p:tags r:id="rId10"/>
            </p:custDataLst>
          </p:nvPr>
        </p:nvSpPr>
        <p:spPr>
          <a:xfrm>
            <a:off x="1289524" y="4323049"/>
            <a:ext cx="214098" cy="2140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2077" y="3966174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6" name="矩形 84"/>
          <p:cNvSpPr/>
          <p:nvPr>
            <p:custDataLst>
              <p:tags r:id="rId12"/>
            </p:custDataLst>
          </p:nvPr>
        </p:nvSpPr>
        <p:spPr>
          <a:xfrm>
            <a:off x="6450042" y="4323049"/>
            <a:ext cx="214098" cy="214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88" name="文本框 85"/>
          <p:cNvSpPr txBox="1"/>
          <p:nvPr>
            <p:custDataLst>
              <p:tags r:id="rId13"/>
            </p:custDataLst>
          </p:nvPr>
        </p:nvSpPr>
        <p:spPr>
          <a:xfrm>
            <a:off x="6824540" y="4224861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偶然荷载特点：发生概率较小，但一旦发生，后果严重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荷载组合与效应</a:t>
            </a:r>
            <a:endParaRPr lang="zh-CN" altLang="en-US"/>
          </a:p>
        </p:txBody>
      </p:sp>
      <p:sp>
        <p:nvSpPr>
          <p:cNvPr id="1049226" name="矩形 31"/>
          <p:cNvSpPr/>
          <p:nvPr>
            <p:custDataLst>
              <p:tags r:id="rId2"/>
            </p:custDataLst>
          </p:nvPr>
        </p:nvSpPr>
        <p:spPr>
          <a:xfrm>
            <a:off x="2710362" y="1460500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荷载组合：根据不同的荷载工况，将荷载进行组合，以便进行结构设计。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"/>
          <p:cNvSpPr/>
          <p:nvPr>
            <p:custDataLst>
              <p:tags r:id="rId3"/>
            </p:custDataLst>
          </p:nvPr>
        </p:nvSpPr>
        <p:spPr>
          <a:xfrm>
            <a:off x="2710362" y="2684860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荷载效应：荷载对结构的作用效果，包括内力、变形和裂缝等。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5"/>
          <p:cNvSpPr/>
          <p:nvPr>
            <p:custDataLst>
              <p:tags r:id="rId4"/>
            </p:custDataLst>
          </p:nvPr>
        </p:nvSpPr>
        <p:spPr>
          <a:xfrm>
            <a:off x="2710362" y="3909219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荷载标准值：根据荷载规范规定的荷载值，用于结构设计。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7"/>
          <p:cNvSpPr/>
          <p:nvPr>
            <p:custDataLst>
              <p:tags r:id="rId5"/>
            </p:custDataLst>
          </p:nvPr>
        </p:nvSpPr>
        <p:spPr>
          <a:xfrm>
            <a:off x="2710362" y="5133579"/>
            <a:ext cx="6772271" cy="104433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荷载分项系数：根据荷载规范规定的分项系数，用于确定荷载效应的计算方法。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混凝土结构材料性能</a:t>
            </a:r>
            <a:endParaRPr lang="zh-CN" altLang="en-US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混凝土材料性能</a:t>
            </a:r>
            <a:endParaRPr lang="zh-CN" altLang="en-US"/>
          </a:p>
        </p:txBody>
      </p:sp>
      <p:sp>
        <p:nvSpPr>
          <p:cNvPr id="1049342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401558" y="1460500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44" name="矩形 65"/>
          <p:cNvSpPr/>
          <p:nvPr>
            <p:custDataLst>
              <p:tags r:id="rId3"/>
            </p:custDataLst>
          </p:nvPr>
        </p:nvSpPr>
        <p:spPr>
          <a:xfrm>
            <a:off x="1289524" y="1817375"/>
            <a:ext cx="214098" cy="2140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6" name="文本框 66"/>
          <p:cNvSpPr txBox="1"/>
          <p:nvPr>
            <p:custDataLst>
              <p:tags r:id="rId4"/>
            </p:custDataLst>
          </p:nvPr>
        </p:nvSpPr>
        <p:spPr>
          <a:xfrm>
            <a:off x="1664022" y="1719816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混凝土抗压强度：混凝土在压力作用下的强度表现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48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4801" y="1460500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矩形 69"/>
          <p:cNvSpPr/>
          <p:nvPr>
            <p:custDataLst>
              <p:tags r:id="rId6"/>
            </p:custDataLst>
          </p:nvPr>
        </p:nvSpPr>
        <p:spPr>
          <a:xfrm>
            <a:off x="6392137" y="1817375"/>
            <a:ext cx="214098" cy="214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2" name="文本框 70"/>
          <p:cNvSpPr txBox="1"/>
          <p:nvPr>
            <p:custDataLst>
              <p:tags r:id="rId7"/>
            </p:custDataLst>
          </p:nvPr>
        </p:nvSpPr>
        <p:spPr>
          <a:xfrm>
            <a:off x="6767264" y="1719816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混凝土抗拉强度：混凝土在拉力作用下的强度表现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54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401558" y="3966174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356" name="文本框 74"/>
          <p:cNvSpPr txBox="1"/>
          <p:nvPr>
            <p:custDataLst>
              <p:tags r:id="rId9"/>
            </p:custDataLst>
          </p:nvPr>
        </p:nvSpPr>
        <p:spPr>
          <a:xfrm>
            <a:off x="1664022" y="4224861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混凝土弹性模量：混凝土在受力作用下的变形能力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358" name="矩形 73"/>
          <p:cNvSpPr/>
          <p:nvPr>
            <p:custDataLst>
              <p:tags r:id="rId10"/>
            </p:custDataLst>
          </p:nvPr>
        </p:nvSpPr>
        <p:spPr>
          <a:xfrm>
            <a:off x="1289524" y="4323049"/>
            <a:ext cx="214098" cy="2140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2077" y="3966174"/>
            <a:ext cx="4340867" cy="2211921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矩形 84"/>
          <p:cNvSpPr/>
          <p:nvPr>
            <p:custDataLst>
              <p:tags r:id="rId12"/>
            </p:custDataLst>
          </p:nvPr>
        </p:nvSpPr>
        <p:spPr>
          <a:xfrm>
            <a:off x="6450042" y="4323049"/>
            <a:ext cx="214098" cy="214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4" name="文本框 85"/>
          <p:cNvSpPr txBox="1"/>
          <p:nvPr>
            <p:custDataLst>
              <p:tags r:id="rId13"/>
            </p:custDataLst>
          </p:nvPr>
        </p:nvSpPr>
        <p:spPr>
          <a:xfrm>
            <a:off x="6824540" y="4224861"/>
            <a:ext cx="3815951" cy="12508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混凝土耐久性：混凝土在各种环境因素作用下的长期性能表现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钢筋材料性能</a:t>
            </a:r>
            <a:endParaRPr lang="zh-CN" altLang="en-US"/>
          </a:p>
        </p:txBody>
      </p:sp>
      <p:sp>
        <p:nvSpPr>
          <p:cNvPr id="1049402" name="五边形 30"/>
          <p:cNvSpPr/>
          <p:nvPr>
            <p:custDataLst>
              <p:tags r:id="rId2"/>
            </p:custDataLst>
          </p:nvPr>
        </p:nvSpPr>
        <p:spPr>
          <a:xfrm>
            <a:off x="838200" y="3266266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3"/>
            </p:custDataLst>
          </p:nvPr>
        </p:nvSpPr>
        <p:spPr>
          <a:xfrm>
            <a:off x="3342276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4"/>
            </p:custDataLst>
          </p:nvPr>
        </p:nvSpPr>
        <p:spPr>
          <a:xfrm>
            <a:off x="8350429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5"/>
            </p:custDataLst>
          </p:nvPr>
        </p:nvSpPr>
        <p:spPr>
          <a:xfrm>
            <a:off x="5846353" y="3266266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6"/>
            </p:custDataLst>
          </p:nvPr>
        </p:nvSpPr>
        <p:spPr>
          <a:xfrm>
            <a:off x="3283983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强度等级：钢筋的抗拉强度和屈服强度不同，根据工程需要选择不同强度等级的钢筋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7"/>
            </p:custDataLst>
          </p:nvPr>
        </p:nvSpPr>
        <p:spPr>
          <a:xfrm>
            <a:off x="838200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钢筋种类：包括一级钢筋、二级钢筋和三级钢筋等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81365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钢筋的塑性：钢筋在受力过程中会发生变形，但不会突然断裂，具有较好的塑性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9"/>
            </p:custDataLst>
          </p:nvPr>
        </p:nvSpPr>
        <p:spPr>
          <a:xfrm>
            <a:off x="8347895" y="4640805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耐久性：钢筋具有良好的耐腐蚀性和耐久性，能够保证建筑物的长期稳定性和安全性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lstStyle/>
          <a:p>
            <a:r>
              <a:rPr lang="zh-CN" altLang="en-US"/>
              <a:t>混凝土结构设计方法</a:t>
            </a:r>
            <a:endParaRPr lang="zh-CN" altLang="en-US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lstStyle/>
          <a:p>
            <a:r>
              <a:rPr lang="en-US" altLang="zh-CN"/>
              <a:t>05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极限状态设计法</a:t>
            </a:r>
            <a:endParaRPr lang="zh-CN" altLang="en-US"/>
          </a:p>
        </p:txBody>
      </p:sp>
      <p:sp>
        <p:nvSpPr>
          <p:cNvPr id="1049526" name="矩形 3"/>
          <p:cNvSpPr/>
          <p:nvPr>
            <p:custDataLst>
              <p:tags r:id="rId2"/>
            </p:custDataLst>
          </p:nvPr>
        </p:nvSpPr>
        <p:spPr>
          <a:xfrm>
            <a:off x="1654229" y="1460500"/>
            <a:ext cx="9407200" cy="103429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28" name="矩形 13"/>
          <p:cNvSpPr/>
          <p:nvPr>
            <p:custDataLst>
              <p:tags r:id="rId3"/>
            </p:custDataLst>
          </p:nvPr>
        </p:nvSpPr>
        <p:spPr>
          <a:xfrm>
            <a:off x="1130631" y="1460500"/>
            <a:ext cx="255120" cy="103429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0" name="文本框 4"/>
          <p:cNvSpPr txBox="1"/>
          <p:nvPr>
            <p:custDataLst>
              <p:tags r:id="rId4"/>
            </p:custDataLst>
          </p:nvPr>
        </p:nvSpPr>
        <p:spPr>
          <a:xfrm>
            <a:off x="1923580" y="1549864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极限状态设计法的概念和目的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39"/>
          <p:cNvSpPr/>
          <p:nvPr>
            <p:custDataLst>
              <p:tags r:id="rId5"/>
            </p:custDataLst>
          </p:nvPr>
        </p:nvSpPr>
        <p:spPr>
          <a:xfrm>
            <a:off x="1654229" y="2688312"/>
            <a:ext cx="9407200" cy="103429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4" name="矩形 5"/>
          <p:cNvSpPr/>
          <p:nvPr>
            <p:custDataLst>
              <p:tags r:id="rId6"/>
            </p:custDataLst>
          </p:nvPr>
        </p:nvSpPr>
        <p:spPr>
          <a:xfrm>
            <a:off x="1130631" y="2688312"/>
            <a:ext cx="255120" cy="103429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36" name="文本框 41"/>
          <p:cNvSpPr txBox="1"/>
          <p:nvPr>
            <p:custDataLst>
              <p:tags r:id="rId7"/>
            </p:custDataLst>
          </p:nvPr>
        </p:nvSpPr>
        <p:spPr>
          <a:xfrm>
            <a:off x="1923580" y="2777676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极限状态设计法的基本原理和原则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12"/>
          <p:cNvSpPr/>
          <p:nvPr>
            <p:custDataLst>
              <p:tags r:id="rId8"/>
            </p:custDataLst>
          </p:nvPr>
        </p:nvSpPr>
        <p:spPr>
          <a:xfrm>
            <a:off x="1654229" y="3916124"/>
            <a:ext cx="9407200" cy="103429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0" name="矩形 17"/>
          <p:cNvSpPr/>
          <p:nvPr>
            <p:custDataLst>
              <p:tags r:id="rId9"/>
            </p:custDataLst>
          </p:nvPr>
        </p:nvSpPr>
        <p:spPr>
          <a:xfrm>
            <a:off x="1130631" y="3916124"/>
            <a:ext cx="255120" cy="10342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2" name="文本框 19"/>
          <p:cNvSpPr txBox="1"/>
          <p:nvPr>
            <p:custDataLst>
              <p:tags r:id="rId10"/>
            </p:custDataLst>
          </p:nvPr>
        </p:nvSpPr>
        <p:spPr>
          <a:xfrm>
            <a:off x="1923580" y="4005488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极限状态设计法的计算方法和步骤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9"/>
          <p:cNvSpPr/>
          <p:nvPr>
            <p:custDataLst>
              <p:tags r:id="rId11"/>
            </p:custDataLst>
          </p:nvPr>
        </p:nvSpPr>
        <p:spPr>
          <a:xfrm>
            <a:off x="1654229" y="5143306"/>
            <a:ext cx="9407200" cy="103429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6" name="矩形 26"/>
          <p:cNvSpPr/>
          <p:nvPr>
            <p:custDataLst>
              <p:tags r:id="rId12"/>
            </p:custDataLst>
          </p:nvPr>
        </p:nvSpPr>
        <p:spPr>
          <a:xfrm>
            <a:off x="1130631" y="5143306"/>
            <a:ext cx="255120" cy="103429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548" name="文本框 27"/>
          <p:cNvSpPr txBox="1"/>
          <p:nvPr>
            <p:custDataLst>
              <p:tags r:id="rId13"/>
            </p:custDataLst>
          </p:nvPr>
        </p:nvSpPr>
        <p:spPr>
          <a:xfrm>
            <a:off x="1923580" y="5232670"/>
            <a:ext cx="9001035" cy="8556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极限状态设计法的应用范围和限制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/>
        <p:cNvGrpSpPr/>
        <p:nvPr/>
      </p:nvGrpSpPr>
      <p:grpSpPr>
        <a:xfrm>
          <a:off x="0" y="0"/>
          <a: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概率极限状态设计法</a:t>
            </a:r>
            <a:endParaRPr lang="zh-CN" altLang="en-US"/>
          </a:p>
        </p:txBody>
      </p:sp>
      <p:sp>
        <p:nvSpPr>
          <p:cNvPr id="1049586" name="梯形 7"/>
          <p:cNvSpPr/>
          <p:nvPr>
            <p:custDataLst>
              <p:tags r:id="rId2"/>
            </p:custDataLst>
          </p:nvPr>
        </p:nvSpPr>
        <p:spPr>
          <a:xfrm flipV="1">
            <a:off x="838200" y="2457506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49588" name="任意多边形: 形状 9"/>
          <p:cNvSpPr/>
          <p:nvPr>
            <p:custDataLst>
              <p:tags r:id="rId3"/>
            </p:custDataLst>
          </p:nvPr>
        </p:nvSpPr>
        <p:spPr>
          <a:xfrm>
            <a:off x="902724" y="2212801"/>
            <a:ext cx="1836630" cy="2511142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049590" name="矩形: 圆顶角 10"/>
          <p:cNvSpPr/>
          <p:nvPr>
            <p:custDataLst>
              <p:tags r:id="rId4"/>
            </p:custDataLst>
          </p:nvPr>
        </p:nvSpPr>
        <p:spPr>
          <a:xfrm flipH="1">
            <a:off x="838200" y="1968097"/>
            <a:ext cx="1967382" cy="489116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92" name="正文"/>
          <p:cNvSpPr txBox="1"/>
          <p:nvPr>
            <p:custDataLst>
              <p:tags r:id="rId5"/>
            </p:custDataLst>
          </p:nvPr>
        </p:nvSpPr>
        <p:spPr>
          <a:xfrm>
            <a:off x="902724" y="2668122"/>
            <a:ext cx="1836630" cy="300208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定义：概率极限状态设计法是一种基于概率论和数理统计的方法，用于确定结构在给定荷载作用下的极限状态。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4" name="梯形 40"/>
          <p:cNvSpPr/>
          <p:nvPr>
            <p:custDataLst>
              <p:tags r:id="rId6"/>
            </p:custDataLst>
          </p:nvPr>
        </p:nvSpPr>
        <p:spPr>
          <a:xfrm flipV="1">
            <a:off x="2975408" y="2457506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49596" name="任意多边形: 形状 41"/>
          <p:cNvSpPr/>
          <p:nvPr>
            <p:custDataLst>
              <p:tags r:id="rId7"/>
            </p:custDataLst>
          </p:nvPr>
        </p:nvSpPr>
        <p:spPr>
          <a:xfrm>
            <a:off x="3039324" y="2212801"/>
            <a:ext cx="1836630" cy="2511142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049598" name="矩形: 圆顶角 42"/>
          <p:cNvSpPr/>
          <p:nvPr>
            <p:custDataLst>
              <p:tags r:id="rId8"/>
            </p:custDataLst>
          </p:nvPr>
        </p:nvSpPr>
        <p:spPr>
          <a:xfrm flipH="1">
            <a:off x="2975408" y="1968097"/>
            <a:ext cx="1967382" cy="489116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00" name="正文"/>
          <p:cNvSpPr txBox="1"/>
          <p:nvPr>
            <p:custDataLst>
              <p:tags r:id="rId9"/>
            </p:custDataLst>
          </p:nvPr>
        </p:nvSpPr>
        <p:spPr>
          <a:xfrm>
            <a:off x="3039324" y="2668122"/>
            <a:ext cx="1836630" cy="300208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原理：通过将荷载和材料强度的不确定性量化为概率分布，并采用可靠度指标来描述结构的可靠度，从而确定结构的设计标准。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2" name="梯形 46"/>
          <p:cNvSpPr/>
          <p:nvPr>
            <p:custDataLst>
              <p:tags r:id="rId10"/>
            </p:custDataLst>
          </p:nvPr>
        </p:nvSpPr>
        <p:spPr>
          <a:xfrm flipV="1">
            <a:off x="5112008" y="2457506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49604" name="任意多边形: 形状 47"/>
          <p:cNvSpPr/>
          <p:nvPr>
            <p:custDataLst>
              <p:tags r:id="rId11"/>
            </p:custDataLst>
          </p:nvPr>
        </p:nvSpPr>
        <p:spPr>
          <a:xfrm>
            <a:off x="5176532" y="2212801"/>
            <a:ext cx="1836630" cy="2511142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049606" name="矩形: 圆顶角 48"/>
          <p:cNvSpPr/>
          <p:nvPr>
            <p:custDataLst>
              <p:tags r:id="rId12"/>
            </p:custDataLst>
          </p:nvPr>
        </p:nvSpPr>
        <p:spPr>
          <a:xfrm flipH="1">
            <a:off x="5112008" y="1968097"/>
            <a:ext cx="1967382" cy="489116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08" name="正文"/>
          <p:cNvSpPr txBox="1"/>
          <p:nvPr>
            <p:custDataLst>
              <p:tags r:id="rId13"/>
            </p:custDataLst>
          </p:nvPr>
        </p:nvSpPr>
        <p:spPr>
          <a:xfrm>
            <a:off x="5176532" y="2668122"/>
            <a:ext cx="1836630" cy="300208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步骤：包括荷载统计、材料强度统计、结构分析、结构设计、结构校核等步骤。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0" name="梯形 52"/>
          <p:cNvSpPr/>
          <p:nvPr>
            <p:custDataLst>
              <p:tags r:id="rId14"/>
            </p:custDataLst>
          </p:nvPr>
        </p:nvSpPr>
        <p:spPr>
          <a:xfrm flipV="1">
            <a:off x="7249216" y="2457506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49612" name="任意多边形: 形状 53"/>
          <p:cNvSpPr/>
          <p:nvPr>
            <p:custDataLst>
              <p:tags r:id="rId15"/>
            </p:custDataLst>
          </p:nvPr>
        </p:nvSpPr>
        <p:spPr>
          <a:xfrm>
            <a:off x="7313131" y="2212801"/>
            <a:ext cx="1836630" cy="2511142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049614" name="矩形: 圆顶角 54"/>
          <p:cNvSpPr/>
          <p:nvPr>
            <p:custDataLst>
              <p:tags r:id="rId16"/>
            </p:custDataLst>
          </p:nvPr>
        </p:nvSpPr>
        <p:spPr>
          <a:xfrm flipH="1">
            <a:off x="7249216" y="1968097"/>
            <a:ext cx="1967382" cy="489116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16" name="正文"/>
          <p:cNvSpPr txBox="1"/>
          <p:nvPr>
            <p:custDataLst>
              <p:tags r:id="rId17"/>
            </p:custDataLst>
          </p:nvPr>
        </p:nvSpPr>
        <p:spPr>
          <a:xfrm>
            <a:off x="7313131" y="2668122"/>
            <a:ext cx="1836630" cy="300208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优点：能够综合考虑荷载和材料强度的不确定性，提供更加合理和可靠的结构设计。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8" name="梯形 36"/>
          <p:cNvSpPr/>
          <p:nvPr>
            <p:custDataLst>
              <p:tags r:id="rId18"/>
            </p:custDataLst>
          </p:nvPr>
        </p:nvSpPr>
        <p:spPr>
          <a:xfrm flipV="1">
            <a:off x="9386424" y="2457506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49620" name="任意多边形: 形状 37"/>
          <p:cNvSpPr/>
          <p:nvPr>
            <p:custDataLst>
              <p:tags r:id="rId19"/>
            </p:custDataLst>
          </p:nvPr>
        </p:nvSpPr>
        <p:spPr>
          <a:xfrm>
            <a:off x="9450339" y="2212801"/>
            <a:ext cx="1836630" cy="2511142"/>
          </a:xfrm>
          <a:custGeom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1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049622" name="矩形: 圆顶角 43"/>
          <p:cNvSpPr/>
          <p:nvPr>
            <p:custDataLst>
              <p:tags r:id="rId20"/>
            </p:custDataLst>
          </p:nvPr>
        </p:nvSpPr>
        <p:spPr>
          <a:xfrm flipH="1">
            <a:off x="9386424" y="1968097"/>
            <a:ext cx="1967382" cy="489116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lang="zh-CN" altLang="en-US" sz="2000" b="1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24" name="正文"/>
          <p:cNvSpPr txBox="1"/>
          <p:nvPr>
            <p:custDataLst>
              <p:tags r:id="rId21"/>
            </p:custDataLst>
          </p:nvPr>
        </p:nvSpPr>
        <p:spPr>
          <a:xfrm>
            <a:off x="9451557" y="2668122"/>
            <a:ext cx="1836630" cy="3002088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应用：广泛应用于各种混凝土结构的设计中，如桥梁、房屋、道路等。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https://d.book118.com/405243233024011034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88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24"/>
</p:tagLst>
</file>

<file path=ppt/tags/tag78.xml><?xml version="1.0" encoding="utf-8"?>
<p:tagLst xmlns:p="http://schemas.openxmlformats.org/presentationml/2006/main">
  <p:tag name="KSO_WM_BEAUTIFY_FLAG" val="#wm#"/>
  <p:tag name="KSO_WM_SLIDE_ID" val="custom2023120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  <p:tag name="KSO_WM_TEMPLATE_THUMBS_INDEX" val="1、11"/>
</p:tagLst>
</file>

<file path=ppt/tags/tag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8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1_1"/>
  <p:tag name="KSO_WM_UNIT_INDEX" val="1_1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2_1"/>
  <p:tag name="KSO_WM_UNIT_INDEX" val="1_2_1"/>
  <p:tag name="KSO_WM_UNIT_LAYERLEVEL" val="1_1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4_1"/>
  <p:tag name="KSO_WM_UNIT_INDEX" val="1_4_1"/>
  <p:tag name="KSO_WM_UNIT_LAYERLEVEL" val="1_1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6_1"/>
  <p:tag name="KSO_WM_UNIT_INDEX" val="1_6_1"/>
  <p:tag name="KSO_WM_UNIT_LAYERLEVEL" val="1_1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3_1"/>
  <p:tag name="KSO_WM_UNIT_INDEX" val="1_3_1"/>
  <p:tag name="KSO_WM_UNIT_LAYERLEVEL" val="1_1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5_1"/>
  <p:tag name="KSO_WM_UNIT_INDEX" val="1_5_1"/>
  <p:tag name="KSO_WM_UNIT_LAYERLEVEL" val="1_1_1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7_1"/>
  <p:tag name="KSO_WM_UNIT_INDEX" val="1_7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i*1_8_1"/>
  <p:tag name="KSO_WM_UNIT_INDEX" val="1_8_1"/>
  <p:tag name="KSO_WM_UNIT_LAYERLEVEL" val="1_1_1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02.9,&quot;width&quot;:828.5}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8*l_h_a*1_8_1"/>
  <p:tag name="KSO_WM_UNIT_INDEX" val="1_8_1"/>
  <p:tag name="KSO_WM_UNIT_ISCONTENTSTITLE" val="0"/>
  <p:tag name="KSO_WM_UNIT_ISNUMDGMTITLE" val="0"/>
  <p:tag name="KSO_WM_UNIT_LAYERLEVEL" val="1_1_1"/>
  <p:tag name="KSO_WM_UNIT_NOCLEAR" val="0"/>
  <p:tag name="KSO_WM_UNIT_PRESET_TEXT" val="添加目录项标题"/>
  <p:tag name="KSO_WM_UNIT_TYPE" val="l_h_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05_8"/>
  <p:tag name="KSO_WM_SLIDE_INDEX" val="8"/>
  <p:tag name="KSO_WM_SLIDE_ITEM_CNT" val="8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9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02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7.102283464567,&quot;width&quot;:854.952204724409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00000000001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29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48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0"/>
  <p:tag name="KSO_WM_UNIT_DIAGRAM_ISNUMVISUAL" val="0"/>
  <p:tag name="KSO_WM_UNIT_DIAGRAM_ISREFERUNIT" val="0"/>
  <p:tag name="KSO_WM_UNIT_HIGHLIGHT" val="0"/>
  <p:tag name="KSO_WM_UNIT_ID" val="custom2023120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05"/>
  <p:tag name="KSO_WM_UNIT_COMPATIBLE" val="1"/>
  <p:tag name="KSO_WM_UNIT_DIAGRAM_ISNUMVISUAL" val="0"/>
  <p:tag name="KSO_WM_UNIT_DIAGRAM_ISREFERUNIT" val="0"/>
  <p:tag name="KSO_WM_UNIT_HIGHLIGHT" val="0"/>
  <p:tag name="KSO_WM_UNIT_ID" val="custom20231205_9*e*1"/>
  <p:tag name="KSO_WM_UNIT_INDEX" val="1"/>
  <p:tag name="KSO_WM_UNIT_LAYERLEVEL" val="1"/>
  <p:tag name="KSO_WM_UNIT_NOCLEAR" val="0"/>
  <p:tag name="KSO_WM_UNIT_PRESET_TEXT" val="05"/>
  <p:tag name="KSO_WM_UNIT_TYPE" val="e"/>
  <p:tag name="KSO_WM_UNIT_VALUE" val="13"/>
</p:tagLst>
</file>

<file path=ppt/tags/tag171.xml><?xml version="1.0" encoding="utf-8"?>
<p:tagLst xmlns:p="http://schemas.openxmlformats.org/presentationml/2006/main">
  <p:tag name="KSO_WM_BEAUTIFY_FLAG" val="#wm#"/>
  <p:tag name="KSO_WM_SLIDE_ID" val="custom2023120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05"/>
  <p:tag name="KSO_WM_TEMPLATE_MASTER_TYPE" val="0"/>
  <p:tag name="KSO_WM_TEMPLATE_SUBCATEGORY" val="29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4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4*l_h_f*1_1_1"/>
  <p:tag name="KSO_WM_UNIT_INDEX" val="1_1_1"/>
  <p:tag name="KSO_WM_UNIT_LAYERLEVEL" val="1_1_1"/>
  <p:tag name="KSO_WM_UNIT_NOCLEAR" val="0"/>
  <p:tag name="KSO_WM_UNIT_PRESET_TEXT" val="单击此处添加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4*l_h_i*1_2_2"/>
  <p:tag name="KSO_WM_UNIT_INDEX" val="1_2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i*1_2_1"/>
  <p:tag name="KSO_WM_UNIT_INDEX" val="1_2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4*l_h_f*1_2_1"/>
  <p:tag name="KSO_WM_UNIT_INDEX" val="1_2_1"/>
  <p:tag name="KSO_WM_UNIT_LAYERLEVEL" val="1_1_1"/>
  <p:tag name="KSO_WM_UNIT_NOCLEAR" val="0"/>
  <p:tag name="KSO_WM_UNIT_PRESET_TEXT" val="单击此处添加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4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4*l_h_f*1_3_1"/>
  <p:tag name="KSO_WM_UNIT_INDEX" val="1_3_1"/>
  <p:tag name="KSO_WM_UNIT_LAYERLEVEL" val="1_1_1"/>
  <p:tag name="KSO_WM_UNIT_NOCLEAR" val="0"/>
  <p:tag name="KSO_WM_UNIT_PRESET_TEXT" val="单击此处添加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4*l_h_i*1_4_2"/>
  <p:tag name="KSO_WM_UNIT_INDEX" val="1_4_2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i*1_4_1"/>
  <p:tag name="KSO_WM_UNIT_INDEX" val="1_4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4*l_h_f*1_4_1"/>
  <p:tag name="KSO_WM_UNIT_INDEX" val="1_4_1"/>
  <p:tag name="KSO_WM_UNIT_LAYERLEVEL" val="1_1_1"/>
  <p:tag name="KSO_WM_UNIT_NOCLEAR" val="0"/>
  <p:tag name="KSO_WM_UNIT_PRESET_TEXT" val="单击此处添加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31683_4*l_h_i*1_5_2"/>
  <p:tag name="KSO_WM_UNIT_INDEX" val="1_5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i*1_5_1"/>
  <p:tag name="KSO_WM_UNIT_INDEX" val="1_5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1683_4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YPE" val="l_h_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72.9152755905512,&quot;width&quot;:862.7618110236219}"/>
  <p:tag name="KSO_WM_TAG_VERSION" val="3.0"/>
  <p:tag name="KSO_WM_TEMPLATE_CATEGORY" val="diagram"/>
  <p:tag name="KSO_WM_TEMPLATE_INDEX" val="20231683"/>
  <p:tag name="KSO_WM_UNIT_COMPATIBLE" val="0"/>
  <p:tag name="KSO_WM_UNIT_DIAGRAM_ISNUMVISUAL" val="0"/>
  <p:tag name="KSO_WM_UNIT_DIAGRAM_ISREFERUNIT" val="0"/>
  <p:tag name="KSO_WM_UNIT_HIGHLIGHT" val="0"/>
  <p:tag name="KSO_WM_UNIT_ID" val="diagram20231683_4*l_h_f*1_5_1"/>
  <p:tag name="KSO_WM_UNIT_INDEX" val="1_5_1"/>
  <p:tag name="KSO_WM_UNIT_LAYERLEVEL" val="1_1_1"/>
  <p:tag name="KSO_WM_UNIT_NOCLEAR" val="0"/>
  <p:tag name="KSO_WM_UNIT_PRESET_TEXT" val="单击此处添加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20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5">
      <vt:lpstr>Arial</vt:lpstr>
      <vt:lpstr>Calibri</vt:lpstr>
      <vt:lpstr>微软雅黑</vt:lpstr>
      <vt:lpstr>Wingdings</vt:lpstr>
      <vt:lpstr>Office Theme</vt:lpstr>
      <vt:lpstr>混凝土结构设计原理复习课件</vt:lpstr>
      <vt:lpstr>目录</vt:lpstr>
      <vt:lpstr>添加章节标题</vt:lpstr>
      <vt:lpstr>混凝土结构基本概念与原理</vt:lpstr>
      <vt:lpstr>PowerPoint Presentation</vt:lpstr>
      <vt:lpstr>混凝土结构定义与分类</vt:lpstr>
      <vt:lpstr>混凝土结构基本原理</vt:lpstr>
      <vt:lpstr>荷载与作用</vt:lpstr>
      <vt:lpstr>PowerPoint Presentation</vt:lpstr>
      <vt:lpstr>荷载分类与特点</vt:lpstr>
      <vt:lpstr>荷载组合与效应</vt:lpstr>
      <vt:lpstr>混凝土结构材料性能</vt:lpstr>
      <vt:lpstr>PowerPoint Presentation</vt:lpstr>
      <vt:lpstr>混凝土材料性能</vt:lpstr>
      <vt:lpstr>钢筋材料性能</vt:lpstr>
      <vt:lpstr>混凝土结构设计方法</vt:lpstr>
      <vt:lpstr>PowerPoint Presentation</vt:lpstr>
      <vt:lpstr>极限状态设计法</vt:lpstr>
      <vt:lpstr>概率极限状态设计法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2024-08-29T12:22:44.477</cp:lastPrinted>
  <dcterms:created xsi:type="dcterms:W3CDTF">2024-08-29T04:22:44Z</dcterms:created>
  <dcterms:modified xsi:type="dcterms:W3CDTF">2024-08-29T04:22:46Z</dcterms:modified>
</cp:coreProperties>
</file>