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30FA55-AF09-4D37-9BB6-4ACDCC59C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61A13-7068-4D7A-94DB-171AA0164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2A4C03-262E-4F93-B944-1EB452C1C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B739CC-19C0-487C-9E90-091DAF461E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794210-7822-49EC-B018-9480B6007A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5BFF9E-4B8E-467A-BBDE-A934B73D58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1594AC-1DE3-4089-896E-C1AF74CABE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E27B1-64D0-42CD-94A1-F16777A40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2DA24-5BD3-411C-8DEB-C42062D26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6FC00-0B58-4944-8679-F453C6640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F82A1-F36E-4F6A-B1EB-967489105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2.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015045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营养支持护理汇报PPT\n## 1.营养支持护理的基本概念与重要性\n### 1.1营养支持护理的定义与目的\n### 1.2营养支持护理的重要性及其对患者康复的影响\n### 1.3营养支持护理的适用范围与患者群体\n## 2.营养支持护理的实施方法与评估\n### 2.1营养支持护理的实施步骤与方法\n### 2.2营养支持护理的评估方法与指标\n### 2.3营养支持护理的效果评估与反馈\n## 3.营养支持护理在不同疾病类型中的应用\n### 3.1营养支持护理在消化系统疾病中的应用\n### 3.2营养支持护理在肿瘤疾病中的应用\n### 3.3营养支持护理在危重症疾病中的应用\n## 4.营养支持护理的并发症与预防\n### 4.1营养支持护理的并发症及其原因\n### 4.2营养支持护理并发症的预防措施与方法\n### 4.3营养支持护理并发症的处理与护理\n## 5.营养支持护理的发展趋势与挑战\n### 5.1营养支持护理的前沿技术与研究进展\n### 5.2营养支持护理在临床实践中的挑战与问题\n### 5.3营养支持护理的未来发展方向与前景\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营养支持护理汇报PPT</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TENCENT DOCS SMART CREATE</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n-lt"/>
              </a:rPr>
              <a:t>CREATE TOGETHER</a:t>
            </a:r>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8" name="" descr="{&quot;isTemplate&quot;:true,&quot;type&quot;:2}"/>
        <p:cNvGrpSpPr/>
        <p:nvPr/>
      </p:nvGrpSpPr>
      <p:grpSpPr>
        <a:xfrm>
          <a:off x="0" y="0"/>
          <a:ext cx="0" cy="0"/>
        </a:xfrm>
      </p:grpSpPr>
      <p:sp>
        <p:nvSpPr>
          <p:cNvPr id="8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9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营养支持护理的基本概念与重要性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3}"/>
        <p:cNvGrpSpPr/>
        <p:nvPr/>
      </p:nvGrpSpPr>
      <p:grpSpPr>
        <a:xfrm>
          <a:off x="0" y="0"/>
          <a:ext cx="0" cy="0"/>
        </a:xfrm>
      </p:grpSpPr>
      <p:pic>
        <p:nvPicPr>
          <p:cNvPr id="115"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16"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17" name="Group 2"/>
            <p:cNvGrpSpPr/>
            <p:nvPr/>
          </p:nvGrpSpPr>
          <p:grpSpPr>
            <a:xfrm>
              <a:off x="5982796" y="3116804"/>
              <a:ext cx="5783287" cy="1610798"/>
              <a:chOff x="5982796" y="3116804"/>
              <a:chExt cx="5783287" cy="1610798"/>
            </a:xfrm>
          </p:grpSpPr>
          <p:sp>
            <p:nvSpPr>
              <p:cNvPr id="118"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营养支持护理是一种医学护理方法</a:t>
                </a:r>
                <a:endParaRPr/>
              </a:p>
            </p:txBody>
          </p:sp>
          <p:sp>
            <p:nvSpPr>
              <p:cNvPr id="119"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调整饮食</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提供营养补充剂</a:t>
                </a:r>
                <a:r>
                  <a:rPr lang="zh-CN" sz="1400">
                    <a:solidFill>
                      <a:schemeClr val="tx1">
                        <a:alpha val="100000"/>
                      </a:schemeClr>
                    </a:solidFill>
                    <a:latin typeface="Microsoft Yahei"/>
                    <a:ea typeface="Microsoft Yahei"/>
                  </a:rPr>
                  <a:t>来满足患者的营养需求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旨在促进患者的</a:t>
                </a:r>
                <a:r>
                  <a:rPr lang="zh-CN" sz="1400" b="1">
                    <a:solidFill>
                      <a:schemeClr val="tx1">
                        <a:alpha val="100000"/>
                      </a:schemeClr>
                    </a:solidFill>
                    <a:latin typeface="Microsoft Yahei"/>
                    <a:ea typeface="Microsoft Yahei"/>
                  </a:rPr>
                  <a:t>康复</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维持生命</a:t>
                </a:r>
                <a:endParaRPr/>
              </a:p>
            </p:txBody>
          </p:sp>
        </p:grpSp>
        <p:grpSp>
          <p:nvGrpSpPr>
            <p:cNvPr id="120" name="Group 5"/>
            <p:cNvGrpSpPr/>
            <p:nvPr/>
          </p:nvGrpSpPr>
          <p:grpSpPr>
            <a:xfrm>
              <a:off x="5982796" y="4769459"/>
              <a:ext cx="5783287" cy="1610798"/>
              <a:chOff x="5982796" y="4769459"/>
              <a:chExt cx="5783287" cy="1610798"/>
            </a:xfrm>
          </p:grpSpPr>
          <p:sp>
            <p:nvSpPr>
              <p:cNvPr id="121"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营养支持护理的目的是改善患者的生活质量</a:t>
                </a:r>
                <a:endParaRPr/>
              </a:p>
            </p:txBody>
          </p:sp>
          <p:sp>
            <p:nvSpPr>
              <p:cNvPr id="122"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a:t>
                </a:r>
                <a:r>
                  <a:rPr lang="zh-CN" sz="1400" b="1">
                    <a:solidFill>
                      <a:schemeClr val="tx1">
                        <a:alpha val="100000"/>
                      </a:schemeClr>
                    </a:solidFill>
                    <a:latin typeface="Microsoft Yahei"/>
                    <a:ea typeface="Microsoft Yahei"/>
                  </a:rPr>
                  <a:t>伤口愈合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a:t>
                </a:r>
                <a:r>
                  <a:rPr lang="zh-CN" sz="1400" b="1">
                    <a:solidFill>
                      <a:schemeClr val="tx1">
                        <a:alpha val="100000"/>
                      </a:schemeClr>
                    </a:solidFill>
                    <a:latin typeface="Microsoft Yahei"/>
                    <a:ea typeface="Microsoft Yahei"/>
                  </a:rPr>
                  <a:t>免疫功能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减少</a:t>
                </a:r>
                <a:r>
                  <a:rPr lang="zh-CN" sz="1400" b="1">
                    <a:solidFill>
                      <a:schemeClr val="tx1">
                        <a:alpha val="100000"/>
                      </a:schemeClr>
                    </a:solidFill>
                    <a:latin typeface="Microsoft Yahei"/>
                    <a:ea typeface="Microsoft Yahei"/>
                  </a:rPr>
                  <a:t>并发症</a:t>
                </a:r>
                <a:endParaRPr/>
              </a:p>
            </p:txBody>
          </p:sp>
        </p:grpSp>
        <p:grpSp>
          <p:nvGrpSpPr>
            <p:cNvPr id="123" name="Group 407"/>
            <p:cNvGrpSpPr/>
            <p:nvPr/>
          </p:nvGrpSpPr>
          <p:grpSpPr>
            <a:xfrm>
              <a:off x="5982796" y="1468163"/>
              <a:ext cx="5700871" cy="1610798"/>
              <a:chOff x="5982796" y="1468163"/>
              <a:chExt cx="5700871" cy="1610798"/>
            </a:xfrm>
          </p:grpSpPr>
          <p:sp>
            <p:nvSpPr>
              <p:cNvPr id="124"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营养支持护理的对象是需要营养支持的患者</a:t>
                </a:r>
                <a:endParaRPr/>
              </a:p>
            </p:txBody>
          </p:sp>
          <p:sp>
            <p:nvSpPr>
              <p:cNvPr id="125"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患有</a:t>
                </a:r>
                <a:r>
                  <a:rPr lang="zh-CN" sz="1400" b="1">
                    <a:solidFill>
                      <a:schemeClr val="tx1">
                        <a:alpha val="100000"/>
                      </a:schemeClr>
                    </a:solidFill>
                    <a:latin typeface="Microsoft Yahei"/>
                    <a:ea typeface="Microsoft Yahei"/>
                  </a:rPr>
                  <a:t>消化系统疾病</a:t>
                </a:r>
                <a:r>
                  <a:rPr lang="zh-CN" sz="1400">
                    <a:solidFill>
                      <a:schemeClr val="tx1">
                        <a:alpha val="100000"/>
                      </a:schemeClr>
                    </a:solidFill>
                    <a:latin typeface="Microsoft Yahei"/>
                    <a:ea typeface="Microsoft Yahei"/>
                  </a:rPr>
                  <a:t>的患者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患有</a:t>
                </a:r>
                <a:r>
                  <a:rPr lang="zh-CN" sz="1400" b="1">
                    <a:solidFill>
                      <a:schemeClr val="tx1">
                        <a:alpha val="100000"/>
                      </a:schemeClr>
                    </a:solidFill>
                    <a:latin typeface="Microsoft Yahei"/>
                    <a:ea typeface="Microsoft Yahei"/>
                  </a:rPr>
                  <a:t>肿瘤疾病</a:t>
                </a:r>
                <a:r>
                  <a:rPr lang="zh-CN" sz="1400">
                    <a:solidFill>
                      <a:schemeClr val="tx1">
                        <a:alpha val="100000"/>
                      </a:schemeClr>
                    </a:solidFill>
                    <a:latin typeface="Microsoft Yahei"/>
                    <a:ea typeface="Microsoft Yahei"/>
                  </a:rPr>
                  <a:t>的患者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处于</a:t>
                </a:r>
                <a:r>
                  <a:rPr lang="zh-CN" sz="1400" b="1">
                    <a:solidFill>
                      <a:schemeClr val="tx1">
                        <a:alpha val="100000"/>
                      </a:schemeClr>
                    </a:solidFill>
                    <a:latin typeface="Microsoft Yahei"/>
                    <a:ea typeface="Microsoft Yahei"/>
                  </a:rPr>
                  <a:t>危重状态</a:t>
                </a:r>
                <a:r>
                  <a:rPr lang="zh-CN" sz="1400">
                    <a:solidFill>
                      <a:schemeClr val="tx1">
                        <a:alpha val="100000"/>
                      </a:schemeClr>
                    </a:solidFill>
                    <a:latin typeface="Microsoft Yahei"/>
                    <a:ea typeface="Microsoft Yahei"/>
                  </a:rPr>
                  <a:t>的患者</a:t>
                </a:r>
                <a:endParaRPr/>
              </a:p>
            </p:txBody>
          </p:sp>
        </p:grpSp>
      </p:grpSp>
      <p:sp>
        <p:nvSpPr>
          <p:cNvPr id="1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营养支持护理的定义与目的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3}"/>
        <p:cNvGrpSpPr/>
        <p:nvPr/>
      </p:nvGrpSpPr>
      <p:grpSpPr>
        <a:xfrm>
          <a:off x="0" y="0"/>
          <a:ext cx="0" cy="0"/>
        </a:xfrm>
      </p:grpSpPr>
      <p:grpSp>
        <p:nvGrpSpPr>
          <p:cNvPr id="12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29" name=""/>
            <p:cNvGrpSpPr/>
            <p:nvPr/>
          </p:nvGrpSpPr>
          <p:grpSpPr>
            <a:xfrm>
              <a:off x="4252327" y="1207692"/>
              <a:ext cx="8485777" cy="1440001"/>
              <a:chOff x="4252327" y="1207692"/>
              <a:chExt cx="8485777" cy="1440001"/>
            </a:xfrm>
          </p:grpSpPr>
          <p:sp>
            <p:nvSpPr>
              <p:cNvPr id="13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营养支持护理对患者的康复具有重要意义</a:t>
                </a:r>
                <a:endParaRPr lang="en-US" altLang="zh-CN" sz="2000" b="1">
                  <a:latin typeface="Microsoft YaHei" panose="020b0503020204020204" pitchFamily="34" charset="-122"/>
                  <a:ea typeface="Microsoft YaHei" panose="020b0503020204020204" pitchFamily="34" charset="-122"/>
                </a:endParaRPr>
              </a:p>
            </p:txBody>
          </p:sp>
          <p:sp>
            <p:nvSpPr>
              <p:cNvPr id="13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必要的能量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营养物质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a:t>
                </a:r>
                <a:r>
                  <a:rPr lang="zh-CN" sz="1400" b="1">
                    <a:solidFill>
                      <a:schemeClr val="tx1">
                        <a:lumMod val="50000"/>
                        <a:lumOff val="50000"/>
                        <a:alpha val="100000"/>
                      </a:schemeClr>
                    </a:solidFill>
                    <a:latin typeface="微软雅黑"/>
                    <a:ea typeface="微软雅黑"/>
                  </a:rPr>
                  <a:t>器官功能恢复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a:t>
                </a:r>
                <a:r>
                  <a:rPr lang="zh-CN" sz="1400" b="1">
                    <a:solidFill>
                      <a:schemeClr val="tx1">
                        <a:lumMod val="50000"/>
                        <a:lumOff val="50000"/>
                        <a:alpha val="100000"/>
                      </a:schemeClr>
                    </a:solidFill>
                    <a:latin typeface="微软雅黑"/>
                    <a:ea typeface="微软雅黑"/>
                  </a:rPr>
                  <a:t>治疗效果</a:t>
                </a:r>
                <a:endParaRPr/>
              </a:p>
            </p:txBody>
          </p:sp>
          <p:pic>
            <p:nvPicPr>
              <p:cNvPr id="13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34" name=""/>
            <p:cNvGrpSpPr/>
            <p:nvPr/>
          </p:nvGrpSpPr>
          <p:grpSpPr>
            <a:xfrm>
              <a:off x="4252325" y="2998393"/>
              <a:ext cx="8485779" cy="1440000"/>
              <a:chOff x="4252325" y="2998393"/>
              <a:chExt cx="8485779" cy="1440000"/>
            </a:xfrm>
          </p:grpSpPr>
          <p:sp>
            <p:nvSpPr>
              <p:cNvPr id="13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营养支持护理对患者的生活质量具有积极影响</a:t>
                </a:r>
                <a:endParaRPr lang="en-US" altLang="zh-CN" sz="2000" b="1">
                  <a:latin typeface="Microsoft YaHei" panose="020b0503020204020204" pitchFamily="34" charset="-122"/>
                  <a:ea typeface="Microsoft YaHei" panose="020b0503020204020204" pitchFamily="34" charset="-122"/>
                </a:endParaRPr>
              </a:p>
            </p:txBody>
          </p:sp>
          <p:sp>
            <p:nvSpPr>
              <p:cNvPr id="13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改善</a:t>
                </a:r>
                <a:r>
                  <a:rPr lang="zh-CN" sz="1400" b="1">
                    <a:solidFill>
                      <a:schemeClr val="tx1">
                        <a:lumMod val="50000"/>
                        <a:lumOff val="50000"/>
                        <a:alpha val="100000"/>
                      </a:schemeClr>
                    </a:solidFill>
                    <a:latin typeface="微软雅黑"/>
                    <a:ea typeface="微软雅黑"/>
                  </a:rPr>
                  <a:t>食欲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a:t>
                </a:r>
                <a:r>
                  <a:rPr lang="zh-CN" sz="1400" b="1">
                    <a:solidFill>
                      <a:schemeClr val="tx1">
                        <a:lumMod val="50000"/>
                        <a:lumOff val="50000"/>
                        <a:alpha val="100000"/>
                      </a:schemeClr>
                    </a:solidFill>
                    <a:latin typeface="微软雅黑"/>
                    <a:ea typeface="微软雅黑"/>
                  </a:rPr>
                  <a:t>精神状态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a:t>
                </a:r>
                <a:r>
                  <a:rPr lang="zh-CN" sz="1400" b="1">
                    <a:solidFill>
                      <a:schemeClr val="tx1">
                        <a:lumMod val="50000"/>
                        <a:lumOff val="50000"/>
                        <a:alpha val="100000"/>
                      </a:schemeClr>
                    </a:solidFill>
                    <a:latin typeface="微软雅黑"/>
                    <a:ea typeface="微软雅黑"/>
                  </a:rPr>
                  <a:t>活动能力</a:t>
                </a:r>
                <a:endParaRPr/>
              </a:p>
            </p:txBody>
          </p:sp>
          <p:pic>
            <p:nvPicPr>
              <p:cNvPr id="13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39" name=""/>
            <p:cNvGrpSpPr/>
            <p:nvPr/>
          </p:nvGrpSpPr>
          <p:grpSpPr>
            <a:xfrm>
              <a:off x="4252323" y="4789093"/>
              <a:ext cx="8485781" cy="1440002"/>
              <a:chOff x="4252323" y="4789093"/>
              <a:chExt cx="8485781" cy="1440002"/>
            </a:xfrm>
          </p:grpSpPr>
          <p:sp>
            <p:nvSpPr>
              <p:cNvPr id="14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营养支持护理有助于减少并发症</a:t>
                </a:r>
                <a:endParaRPr lang="en-US" altLang="zh-CN" sz="2000" b="1">
                  <a:latin typeface="Microsoft YaHei" panose="020b0503020204020204" pitchFamily="34" charset="-122"/>
                  <a:ea typeface="Microsoft YaHei" panose="020b0503020204020204" pitchFamily="34" charset="-122"/>
                </a:endParaRPr>
              </a:p>
            </p:txBody>
          </p:sp>
          <p:sp>
            <p:nvSpPr>
              <p:cNvPr id="14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a:t>
                </a:r>
                <a:r>
                  <a:rPr lang="zh-CN" sz="1400" b="1">
                    <a:solidFill>
                      <a:schemeClr val="tx1">
                        <a:lumMod val="50000"/>
                        <a:lumOff val="50000"/>
                        <a:alpha val="100000"/>
                      </a:schemeClr>
                    </a:solidFill>
                    <a:latin typeface="微软雅黑"/>
                    <a:ea typeface="微软雅黑"/>
                  </a:rPr>
                  <a:t>感染风险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a:t>
                </a:r>
                <a:r>
                  <a:rPr lang="zh-CN" sz="1400" b="1">
                    <a:solidFill>
                      <a:schemeClr val="tx1">
                        <a:lumMod val="50000"/>
                        <a:lumOff val="50000"/>
                        <a:alpha val="100000"/>
                      </a:schemeClr>
                    </a:solidFill>
                    <a:latin typeface="微软雅黑"/>
                    <a:ea typeface="微软雅黑"/>
                  </a:rPr>
                  <a:t>胃肠道功能障碍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a:t>
                </a:r>
                <a:r>
                  <a:rPr lang="zh-CN" sz="1400" b="1">
                    <a:solidFill>
                      <a:schemeClr val="tx1">
                        <a:lumMod val="50000"/>
                        <a:lumOff val="50000"/>
                        <a:alpha val="100000"/>
                      </a:schemeClr>
                    </a:solidFill>
                    <a:latin typeface="微软雅黑"/>
                    <a:ea typeface="微软雅黑"/>
                  </a:rPr>
                  <a:t>器官功能衰竭</a:t>
                </a:r>
                <a:r>
                  <a:rPr lang="zh-CN" sz="1400">
                    <a:solidFill>
                      <a:schemeClr val="tx1">
                        <a:lumMod val="50000"/>
                        <a:lumOff val="50000"/>
                        <a:alpha val="100000"/>
                      </a:schemeClr>
                    </a:solidFill>
                    <a:latin typeface="微软雅黑"/>
                    <a:ea typeface="微软雅黑"/>
                  </a:rPr>
                  <a:t>的风险</a:t>
                </a:r>
                <a:endParaRPr/>
              </a:p>
            </p:txBody>
          </p:sp>
          <p:pic>
            <p:nvPicPr>
              <p:cNvPr id="14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4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营养支持护理的重要性及其对患者康复的影响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3}"/>
        <p:cNvGrpSpPr/>
        <p:nvPr/>
      </p:nvGrpSpPr>
      <p:grpSpPr>
        <a:xfrm>
          <a:off x="0" y="0"/>
          <a:ext cx="0" cy="0"/>
        </a:xfrm>
      </p:grpSpPr>
      <p:grpSp>
        <p:nvGrpSpPr>
          <p:cNvPr id="14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47" name="Group 9"/>
            <p:cNvGrpSpPr/>
            <p:nvPr/>
          </p:nvGrpSpPr>
          <p:grpSpPr>
            <a:xfrm>
              <a:off x="5982796" y="1521950"/>
              <a:ext cx="5687135" cy="1523479"/>
              <a:chOff x="5982796" y="1521950"/>
              <a:chExt cx="5687135" cy="1523479"/>
            </a:xfrm>
          </p:grpSpPr>
          <p:sp>
            <p:nvSpPr>
              <p:cNvPr id="14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营养支持护理适用于多种疾病类型的患者</a:t>
                </a:r>
                <a:endParaRPr/>
              </a:p>
            </p:txBody>
          </p:sp>
          <p:sp>
            <p:nvSpPr>
              <p:cNvPr id="14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消化系统疾病患者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肿瘤疾病患者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危重症疾病患者</a:t>
                </a:r>
                <a:endParaRPr/>
              </a:p>
            </p:txBody>
          </p:sp>
        </p:grpSp>
        <p:grpSp>
          <p:nvGrpSpPr>
            <p:cNvPr id="150" name="Group 2"/>
            <p:cNvGrpSpPr/>
            <p:nvPr/>
          </p:nvGrpSpPr>
          <p:grpSpPr>
            <a:xfrm>
              <a:off x="5982796" y="3170591"/>
              <a:ext cx="5783287" cy="1523479"/>
              <a:chOff x="5982796" y="3170591"/>
              <a:chExt cx="5783287" cy="1523479"/>
            </a:xfrm>
          </p:grpSpPr>
          <p:sp>
            <p:nvSpPr>
              <p:cNvPr id="15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营养支持护理适用于不同年龄阶段的患者</a:t>
                </a:r>
                <a:endParaRPr/>
              </a:p>
            </p:txBody>
          </p:sp>
          <p:sp>
            <p:nvSpPr>
              <p:cNvPr id="15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儿童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青少年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老年人</a:t>
                </a:r>
                <a:endParaRPr/>
              </a:p>
            </p:txBody>
          </p:sp>
        </p:grpSp>
        <p:grpSp>
          <p:nvGrpSpPr>
            <p:cNvPr id="153" name="Group 5"/>
            <p:cNvGrpSpPr/>
            <p:nvPr/>
          </p:nvGrpSpPr>
          <p:grpSpPr>
            <a:xfrm>
              <a:off x="5982796" y="4823246"/>
              <a:ext cx="5783287" cy="1523479"/>
              <a:chOff x="5982796" y="4823246"/>
              <a:chExt cx="5783287" cy="1523479"/>
            </a:xfrm>
          </p:grpSpPr>
          <p:sp>
            <p:nvSpPr>
              <p:cNvPr id="15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营养支持护理适用于不同健康状况的患者</a:t>
                </a:r>
                <a:endParaRPr/>
              </a:p>
            </p:txBody>
          </p:sp>
          <p:sp>
            <p:nvSpPr>
              <p:cNvPr id="15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健康人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患有慢性病的人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手术后的人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创伤后的人</a:t>
                </a:r>
                <a:endParaRPr/>
              </a:p>
            </p:txBody>
          </p:sp>
        </p:grpSp>
      </p:grpSp>
      <p:pic>
        <p:nvPicPr>
          <p:cNvPr id="15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5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营养支持护理的适用范围与患者群体</a:t>
            </a:r>
            <a:endParaRPr lang="en-US" altLang="zh-CN" sz="2800" b="1">
              <a:latin typeface="+mj-ea"/>
              <a:ea typeface="+mj-ea"/>
            </a:endParaRPr>
          </a:p>
        </p:txBody>
      </p:sp>
      <p:sp>
        <p:nvSpPr>
          <p:cNvPr id="15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15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16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2}"/>
        <p:cNvGrpSpPr/>
        <p:nvPr/>
      </p:nvGrpSpPr>
      <p:grpSpPr>
        <a:xfrm>
          <a:off x="0" y="0"/>
          <a:ext cx="0" cy="0"/>
        </a:xfrm>
      </p:grpSpPr>
      <p:sp>
        <p:nvSpPr>
          <p:cNvPr id="16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6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营养支持护理的实施方法与评估</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6" name=""/>
            <p:cNvGrpSpPr/>
            <p:nvPr/>
          </p:nvGrpSpPr>
          <p:grpSpPr>
            <a:xfrm>
              <a:off x="685801" y="3146904"/>
              <a:ext cx="4207178" cy="3287791"/>
              <a:chOff x="685801" y="3146904"/>
              <a:chExt cx="4207178" cy="3287791"/>
            </a:xfrm>
          </p:grpSpPr>
          <p:sp>
            <p:nvSpPr>
              <p:cNvPr id="16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营养支持护理的实施步骤包括评估患者的营养状况</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询问病史</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体格检查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实验室检查</a:t>
                </a:r>
                <a:r>
                  <a:rPr lang="zh-CN" sz="1400">
                    <a:solidFill>
                      <a:schemeClr val="tx1">
                        <a:lumMod val="50000"/>
                        <a:lumOff val="50000"/>
                        <a:alpha val="100000"/>
                      </a:schemeClr>
                    </a:solidFill>
                    <a:latin typeface="微软雅黑"/>
                    <a:ea typeface="微软雅黑"/>
                  </a:rPr>
                  <a:t>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了解患者的</a:t>
                </a:r>
                <a:r>
                  <a:rPr lang="zh-CN" sz="1400" b="1">
                    <a:solidFill>
                      <a:schemeClr val="tx1">
                        <a:lumMod val="50000"/>
                        <a:lumOff val="50000"/>
                        <a:alpha val="100000"/>
                      </a:schemeClr>
                    </a:solidFill>
                    <a:latin typeface="微软雅黑"/>
                    <a:ea typeface="微软雅黑"/>
                  </a:rPr>
                  <a:t>营养需求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饮食偏好</a:t>
                </a:r>
                <a:endParaRPr/>
              </a:p>
            </p:txBody>
          </p:sp>
        </p:grpSp>
        <p:grpSp>
          <p:nvGrpSpPr>
            <p:cNvPr id="169" name=""/>
            <p:cNvGrpSpPr/>
            <p:nvPr/>
          </p:nvGrpSpPr>
          <p:grpSpPr>
            <a:xfrm>
              <a:off x="4408278" y="3146904"/>
              <a:ext cx="3798485" cy="3287791"/>
              <a:chOff x="4408278" y="3146904"/>
              <a:chExt cx="3798485" cy="3287791"/>
            </a:xfrm>
          </p:grpSpPr>
          <p:sp>
            <p:nvSpPr>
              <p:cNvPr id="17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营养支持护理的实施方法包括调整饮食和提供营养补充剂</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根据患者的营养需求制定</a:t>
                </a:r>
                <a:r>
                  <a:rPr lang="zh-CN" sz="1400" b="1">
                    <a:solidFill>
                      <a:schemeClr val="tx1">
                        <a:lumMod val="50000"/>
                        <a:lumOff val="50000"/>
                        <a:alpha val="100000"/>
                      </a:schemeClr>
                    </a:solidFill>
                    <a:latin typeface="微软雅黑"/>
                    <a:ea typeface="微软雅黑"/>
                  </a:rPr>
                  <a:t>个性化饮食计划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合适的营养补充剂</a:t>
                </a:r>
                <a:r>
                  <a:rPr lang="zh-CN" sz="1400">
                    <a:solidFill>
                      <a:schemeClr val="tx1">
                        <a:lumMod val="50000"/>
                        <a:lumOff val="50000"/>
                        <a:alpha val="100000"/>
                      </a:schemeClr>
                    </a:solidFill>
                    <a:latin typeface="微软雅黑"/>
                    <a:ea typeface="微软雅黑"/>
                  </a:rPr>
                  <a:t>以满足患者的营养需求</a:t>
                </a:r>
                <a:endParaRPr/>
              </a:p>
            </p:txBody>
          </p:sp>
        </p:grpSp>
        <p:grpSp>
          <p:nvGrpSpPr>
            <p:cNvPr id="172" name=""/>
            <p:cNvGrpSpPr/>
            <p:nvPr/>
          </p:nvGrpSpPr>
          <p:grpSpPr>
            <a:xfrm>
              <a:off x="7707715" y="3146904"/>
              <a:ext cx="3798485" cy="3287791"/>
              <a:chOff x="7707715" y="3146904"/>
              <a:chExt cx="3798485" cy="3287791"/>
            </a:xfrm>
          </p:grpSpPr>
          <p:sp>
            <p:nvSpPr>
              <p:cNvPr id="17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营养支持护理的实施还需进行定期监测和调整</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监测患者的</a:t>
                </a:r>
                <a:r>
                  <a:rPr lang="zh-CN" sz="1400" b="1">
                    <a:solidFill>
                      <a:schemeClr val="tx1">
                        <a:lumMod val="50000"/>
                        <a:lumOff val="50000"/>
                        <a:alpha val="100000"/>
                      </a:schemeClr>
                    </a:solidFill>
                    <a:latin typeface="微软雅黑"/>
                    <a:ea typeface="微软雅黑"/>
                  </a:rPr>
                  <a:t>营养状况</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病情变化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根据监测结果进行</a:t>
                </a:r>
                <a:r>
                  <a:rPr lang="zh-CN" sz="1400" b="1">
                    <a:solidFill>
                      <a:schemeClr val="tx1">
                        <a:lumMod val="50000"/>
                        <a:lumOff val="50000"/>
                        <a:alpha val="100000"/>
                      </a:schemeClr>
                    </a:solidFill>
                    <a:latin typeface="微软雅黑"/>
                    <a:ea typeface="微软雅黑"/>
                  </a:rPr>
                  <a:t>饮食和营养补充剂的调整</a:t>
                </a:r>
                <a:endParaRPr/>
              </a:p>
            </p:txBody>
          </p:sp>
        </p:grpSp>
      </p:grpSp>
      <p:sp>
        <p:nvSpPr>
          <p:cNvPr id="1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营养支持护理的实施步骤与方法</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8" name=""/>
            <p:cNvGrpSpPr/>
            <p:nvPr/>
          </p:nvGrpSpPr>
          <p:grpSpPr>
            <a:xfrm>
              <a:off x="685800" y="3146904"/>
              <a:ext cx="5760000" cy="3225487"/>
              <a:chOff x="685800" y="3146904"/>
              <a:chExt cx="5760000" cy="3225487"/>
            </a:xfrm>
          </p:grpSpPr>
          <p:sp>
            <p:nvSpPr>
              <p:cNvPr id="17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营养支持护理的评估方法包括主观评估和客观评估</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主观评估：通过</a:t>
                </a:r>
                <a:r>
                  <a:rPr lang="zh-CN" sz="1400" b="1">
                    <a:solidFill>
                      <a:schemeClr val="tx1">
                        <a:lumMod val="50000"/>
                        <a:lumOff val="50000"/>
                        <a:alpha val="100000"/>
                      </a:schemeClr>
                    </a:solidFill>
                    <a:latin typeface="微软雅黑"/>
                    <a:ea typeface="微软雅黑"/>
                  </a:rPr>
                  <a:t>询问病史</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体格检查</a:t>
                </a:r>
                <a:r>
                  <a:rPr lang="zh-CN" sz="1400">
                    <a:solidFill>
                      <a:schemeClr val="tx1">
                        <a:lumMod val="50000"/>
                        <a:lumOff val="50000"/>
                        <a:alpha val="100000"/>
                      </a:schemeClr>
                    </a:solidFill>
                    <a:latin typeface="微软雅黑"/>
                    <a:ea typeface="微软雅黑"/>
                  </a:rPr>
                  <a:t>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客观评估：通过</a:t>
                </a:r>
                <a:r>
                  <a:rPr lang="zh-CN" sz="1400" b="1">
                    <a:solidFill>
                      <a:schemeClr val="tx1">
                        <a:lumMod val="50000"/>
                        <a:lumOff val="50000"/>
                        <a:alpha val="100000"/>
                      </a:schemeClr>
                    </a:solidFill>
                    <a:latin typeface="微软雅黑"/>
                    <a:ea typeface="微软雅黑"/>
                  </a:rPr>
                  <a:t>实验室检查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营养监测</a:t>
                </a:r>
                <a:r>
                  <a:rPr lang="zh-CN" sz="1400">
                    <a:solidFill>
                      <a:schemeClr val="tx1">
                        <a:lumMod val="50000"/>
                        <a:lumOff val="50000"/>
                        <a:alpha val="100000"/>
                      </a:schemeClr>
                    </a:solidFill>
                    <a:latin typeface="微软雅黑"/>
                    <a:ea typeface="微软雅黑"/>
                  </a:rPr>
                  <a:t>进行评估</a:t>
                </a:r>
                <a:endParaRPr/>
              </a:p>
            </p:txBody>
          </p:sp>
        </p:grpSp>
        <p:grpSp>
          <p:nvGrpSpPr>
            <p:cNvPr id="181" name=""/>
            <p:cNvGrpSpPr/>
            <p:nvPr/>
          </p:nvGrpSpPr>
          <p:grpSpPr>
            <a:xfrm>
              <a:off x="6016236" y="3146904"/>
              <a:ext cx="5400000" cy="3225487"/>
              <a:chOff x="6016236" y="3146904"/>
              <a:chExt cx="5400000" cy="3225487"/>
            </a:xfrm>
          </p:grpSpPr>
          <p:sp>
            <p:nvSpPr>
              <p:cNvPr id="18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营养支持护理的评估指标包括体重、营养摄入和生化指标</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体重：评估患者的</a:t>
                </a:r>
                <a:r>
                  <a:rPr lang="zh-CN" sz="1400" b="1">
                    <a:solidFill>
                      <a:schemeClr val="tx1">
                        <a:lumMod val="50000"/>
                        <a:lumOff val="50000"/>
                        <a:alpha val="100000"/>
                      </a:schemeClr>
                    </a:solidFill>
                    <a:latin typeface="微软雅黑"/>
                    <a:ea typeface="微软雅黑"/>
                  </a:rPr>
                  <a:t>营养状况</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肌肉储备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营养摄入：评估患者的</a:t>
                </a:r>
                <a:r>
                  <a:rPr lang="zh-CN" sz="1400" b="1">
                    <a:solidFill>
                      <a:schemeClr val="tx1">
                        <a:lumMod val="50000"/>
                        <a:lumOff val="50000"/>
                        <a:alpha val="100000"/>
                      </a:schemeClr>
                    </a:solidFill>
                    <a:latin typeface="微软雅黑"/>
                    <a:ea typeface="微软雅黑"/>
                  </a:rPr>
                  <a:t>饮食摄入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营养补充剂摄入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生化指标：评估患者的</a:t>
                </a:r>
                <a:r>
                  <a:rPr lang="zh-CN" sz="1400" b="1">
                    <a:solidFill>
                      <a:schemeClr val="tx1">
                        <a:lumMod val="50000"/>
                        <a:lumOff val="50000"/>
                        <a:alpha val="100000"/>
                      </a:schemeClr>
                    </a:solidFill>
                    <a:latin typeface="微软雅黑"/>
                    <a:ea typeface="微软雅黑"/>
                  </a:rPr>
                  <a:t>血清蛋白</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血糖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血脂</a:t>
                </a:r>
                <a:r>
                  <a:rPr lang="zh-CN" sz="1400">
                    <a:solidFill>
                      <a:schemeClr val="tx1">
                        <a:lumMod val="50000"/>
                        <a:lumOff val="50000"/>
                        <a:alpha val="100000"/>
                      </a:schemeClr>
                    </a:solidFill>
                    <a:latin typeface="微软雅黑"/>
                    <a:ea typeface="微软雅黑"/>
                  </a:rPr>
                  <a:t>等指标</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营养支持护理的评估方法与指标</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7" name="Group 686"/>
            <p:cNvGrpSpPr/>
            <p:nvPr/>
          </p:nvGrpSpPr>
          <p:grpSpPr>
            <a:xfrm>
              <a:off x="1075314" y="1520189"/>
              <a:ext cx="9868911" cy="2072418"/>
              <a:chOff x="1075314" y="1520189"/>
              <a:chExt cx="9868911" cy="2072418"/>
            </a:xfrm>
          </p:grpSpPr>
          <p:sp>
            <p:nvSpPr>
              <p:cNvPr id="188"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营养状况改善：评估患者的</a:t>
                </a:r>
                <a:r>
                  <a:rPr lang="zh-CN" sz="1400" b="1">
                    <a:solidFill>
                      <a:schemeClr val="tx1">
                        <a:alpha val="100000"/>
                      </a:schemeClr>
                    </a:solidFill>
                    <a:latin typeface="Microsoft Yahei"/>
                    <a:ea typeface="Microsoft Yahei"/>
                  </a:rPr>
                  <a:t>体重</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血清蛋白</a:t>
                </a:r>
                <a:r>
                  <a:rPr lang="zh-CN" sz="1400">
                    <a:solidFill>
                      <a:schemeClr val="tx1">
                        <a:alpha val="100000"/>
                      </a:schemeClr>
                    </a:solidFill>
                    <a:latin typeface="Microsoft Yahei"/>
                    <a:ea typeface="Microsoft Yahei"/>
                  </a:rPr>
                  <a:t>等指标的变化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康复进程：评估患者的</a:t>
                </a:r>
                <a:r>
                  <a:rPr lang="zh-CN" sz="1400" b="1">
                    <a:solidFill>
                      <a:schemeClr val="tx1">
                        <a:alpha val="100000"/>
                      </a:schemeClr>
                    </a:solidFill>
                    <a:latin typeface="Microsoft Yahei"/>
                    <a:ea typeface="Microsoft Yahei"/>
                  </a:rPr>
                  <a:t>病情稳定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并发症减少</a:t>
                </a:r>
                <a:r>
                  <a:rPr lang="zh-CN" sz="1400">
                    <a:solidFill>
                      <a:schemeClr val="tx1">
                        <a:alpha val="100000"/>
                      </a:schemeClr>
                    </a:solidFill>
                    <a:latin typeface="Microsoft Yahei"/>
                    <a:ea typeface="Microsoft Yahei"/>
                  </a:rPr>
                  <a:t>等情况</a:t>
                </a:r>
                <a:endParaRPr/>
              </a:p>
            </p:txBody>
          </p:sp>
          <p:sp>
            <p:nvSpPr>
              <p:cNvPr id="189"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营养支持护理的效果评估包括营养状况改善和康复进程</a:t>
                </a:r>
                <a:endParaRPr/>
              </a:p>
            </p:txBody>
          </p:sp>
          <p:sp>
            <p:nvSpPr>
              <p:cNvPr id="190"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2" name="Group 691"/>
            <p:cNvGrpSpPr/>
            <p:nvPr/>
          </p:nvGrpSpPr>
          <p:grpSpPr>
            <a:xfrm>
              <a:off x="1075314" y="3881882"/>
              <a:ext cx="9868911" cy="2072418"/>
              <a:chOff x="1075314" y="3881882"/>
              <a:chExt cx="9868911" cy="2072418"/>
            </a:xfrm>
          </p:grpSpPr>
          <p:sp>
            <p:nvSpPr>
              <p:cNvPr id="193"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根据效果评估结果调整</a:t>
                </a:r>
                <a:r>
                  <a:rPr lang="zh-CN" sz="1400" b="1">
                    <a:solidFill>
                      <a:schemeClr val="tx1">
                        <a:alpha val="100000"/>
                      </a:schemeClr>
                    </a:solidFill>
                    <a:latin typeface="Microsoft Yahei"/>
                    <a:ea typeface="Microsoft Yahei"/>
                  </a:rPr>
                  <a:t>饮食计划</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营养补充剂</a:t>
                </a:r>
                <a:r>
                  <a:rPr lang="zh-CN" sz="1400">
                    <a:solidFill>
                      <a:schemeClr val="tx1">
                        <a:alpha val="100000"/>
                      </a:schemeClr>
                    </a:solidFill>
                    <a:latin typeface="Microsoft Yahei"/>
                    <a:ea typeface="Microsoft Yahei"/>
                  </a:rPr>
                  <a:t>的使用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持续监测患者的</a:t>
                </a:r>
                <a:r>
                  <a:rPr lang="zh-CN" sz="1400" b="1">
                    <a:solidFill>
                      <a:schemeClr val="tx1">
                        <a:alpha val="100000"/>
                      </a:schemeClr>
                    </a:solidFill>
                    <a:latin typeface="Microsoft Yahei"/>
                    <a:ea typeface="Microsoft Yahei"/>
                  </a:rPr>
                  <a:t>营养状况</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病情变化</a:t>
                </a:r>
                <a:endParaRPr/>
              </a:p>
            </p:txBody>
          </p:sp>
          <p:sp>
            <p:nvSpPr>
              <p:cNvPr id="194"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营养支持护理的反馈包括调整护理计划和持续监测</a:t>
                </a:r>
                <a:endParaRPr/>
              </a:p>
            </p:txBody>
          </p:sp>
          <p:sp>
            <p:nvSpPr>
              <p:cNvPr id="195"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营养支持护理的效果评估与反馈</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营养支持护理在不同疾病类型中的应用</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营养支持护理在消化系统疾病中的应用包括调整饮食和提供营养补充剂</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a:t>
                </a:r>
                <a:r>
                  <a:rPr lang="zh-CN" sz="1400" b="1">
                    <a:solidFill>
                      <a:schemeClr val="tx1">
                        <a:lumMod val="50000"/>
                        <a:lumOff val="50000"/>
                        <a:alpha val="100000"/>
                      </a:schemeClr>
                    </a:solidFill>
                    <a:latin typeface="微软雅黑"/>
                    <a:ea typeface="微软雅黑"/>
                  </a:rPr>
                  <a:t>胃肠道功能受损</a:t>
                </a:r>
                <a:r>
                  <a:rPr lang="zh-CN" sz="1400">
                    <a:solidFill>
                      <a:schemeClr val="tx1">
                        <a:lumMod val="50000"/>
                        <a:lumOff val="50000"/>
                        <a:alpha val="100000"/>
                      </a:schemeClr>
                    </a:solidFill>
                    <a:latin typeface="微软雅黑"/>
                    <a:ea typeface="微软雅黑"/>
                  </a:rPr>
                  <a:t>的患者制定</a:t>
                </a:r>
                <a:r>
                  <a:rPr lang="zh-CN" sz="1400" b="1">
                    <a:solidFill>
                      <a:schemeClr val="tx1">
                        <a:lumMod val="50000"/>
                        <a:lumOff val="50000"/>
                        <a:alpha val="100000"/>
                      </a:schemeClr>
                    </a:solidFill>
                    <a:latin typeface="微软雅黑"/>
                    <a:ea typeface="微软雅黑"/>
                  </a:rPr>
                  <a:t>易消化饮食计划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合适的营养补充剂</a:t>
                </a:r>
                <a:r>
                  <a:rPr lang="zh-CN" sz="1400">
                    <a:solidFill>
                      <a:schemeClr val="tx1">
                        <a:lumMod val="50000"/>
                        <a:lumOff val="50000"/>
                        <a:alpha val="100000"/>
                      </a:schemeClr>
                    </a:solidFill>
                    <a:latin typeface="微软雅黑"/>
                    <a:ea typeface="微软雅黑"/>
                  </a:rPr>
                  <a:t>以满足患者的营养需求</a:t>
                </a:r>
                <a:endParaRPr/>
              </a:p>
            </p:txBody>
          </p:sp>
        </p:grpSp>
        <p:grpSp>
          <p:nvGrpSpPr>
            <p:cNvPr id="14" name=""/>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营养支持护理在消化系统疾病中的应用还需关注并发症的预防</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a:t>
                </a:r>
                <a:r>
                  <a:rPr lang="zh-CN" sz="1400" b="1">
                    <a:solidFill>
                      <a:schemeClr val="tx1">
                        <a:lumMod val="50000"/>
                        <a:lumOff val="50000"/>
                        <a:alpha val="100000"/>
                      </a:schemeClr>
                    </a:solidFill>
                    <a:latin typeface="微软雅黑"/>
                    <a:ea typeface="微软雅黑"/>
                  </a:rPr>
                  <a:t>感染</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胃肠道功能障碍</a:t>
                </a:r>
                <a:r>
                  <a:rPr lang="zh-CN" sz="1400">
                    <a:solidFill>
                      <a:schemeClr val="tx1">
                        <a:lumMod val="50000"/>
                        <a:lumOff val="50000"/>
                        <a:alpha val="100000"/>
                      </a:schemeClr>
                    </a:solidFill>
                    <a:latin typeface="微软雅黑"/>
                    <a:ea typeface="微软雅黑"/>
                  </a:rPr>
                  <a:t>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a:t>
                </a:r>
                <a:r>
                  <a:rPr lang="zh-CN" sz="1400" b="1">
                    <a:solidFill>
                      <a:schemeClr val="tx1">
                        <a:lumMod val="50000"/>
                        <a:lumOff val="50000"/>
                        <a:alpha val="100000"/>
                      </a:schemeClr>
                    </a:solidFill>
                    <a:latin typeface="微软雅黑"/>
                    <a:ea typeface="微软雅黑"/>
                  </a:rPr>
                  <a:t>胃肠道伤口愈合</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营养支持护理在消化系统疾病中的应用</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https://d.book118.com/406015045010010050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营养支持护理汇报PPT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2024-09-15T02:47:30.500</cp:lastPrinted>
  <dcterms:created xsi:type="dcterms:W3CDTF">2024-09-14T18:47:30Z</dcterms:created>
  <dcterms:modified xsi:type="dcterms:W3CDTF">2024-09-14T18:47:32Z</dcterms:modified>
</cp:coreProperties>
</file>