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CFB78A6-054C-4506-9E94-0A180535BC5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3DC182-AA60-457A-B13A-3789D155B1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A90328-2BE0-4B1D-A3F9-8A15E4F6EA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1620C7-8882-4D47-A995-3E502B15F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5499F1-7E26-432E-8BAB-3156252399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D7EBE5-CE14-44C9-9BF4-1646ECCA2C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211462-FB14-4BE8-AA56-302AF3AAC6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6FC3B3-6419-4069-BB28-9E07DE99D7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B2905D-41EA-4CFB-AC1D-0812449205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F225C1-4010-45A0-A22B-BA3B064D89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5DCBFD-4B0E-4E1D-AC49-BFA3D4904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DFA2CB-5EEA-4BF1-8086-19A1F78CC8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01B45B1-3AF6-4D49-82A8-7C8ECA87204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88AD089-B187-444E-BB07-68821B3D9C9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023003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铜矿矿产行业安全生产规章制度培训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铜矿矿产行业安全生产概述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铜矿矿产行业安全生产法律法规解读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铜矿矿产行业安全设备与装备管理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铜矿矿产行业安全生产培训与教育</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铜矿矿产行业事故案例分析与借鉴</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铜矿矿产行业安全生产概述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矿业安全生产重要性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矿业安全生产是矿产行业永恒的主题。全面落实安全生产责任，确保员工生命安全。安全是第一生产力，安全第一，预防为主。</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矿业安全生产现状分析</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安全生产管理不到位、员工安全意识不强</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存在的安全生产隐患及问题</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加强安全教育培训、建立健全的安全管理制度</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通过规章制度培训提升安全意识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确保设备正常运行，降低事故风险</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加强安全设备维护保养</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铜矿矿产行业背景介绍</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铜矿矿产是重要的工业原料</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铜矿矿产在国民经济中的重要地位</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提高安全生产标准，减少事故发生</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对铜矿矿产行业的安全生产要求</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定期检查设备、消防演练</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加强安全检查监管</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铜矿矿产行业安全生产规章制度培训的必要性</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明确员工职责、加强安全教育</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规章制度是确保安全生产的重要保障</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实施安全奖惩制度、强化安全文化建设</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提升员工安全意识</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定期进行安全培训、持续改进制度</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建立健全的规章制度培训机制</a:t>
            </a:r>
            <a:endParaRPr lang="en-US" sz="3000" b="0" strike="noStrike" spc="-1">
              <a:solidFill>
                <a:srgbClr val="000000"/>
              </a:solidFill>
              <a:latin typeface="Arial"/>
            </a:endParaRPr>
          </a:p>
        </p:txBody>
      </p:sp>
      <p:sp>
        <p:nvSpPr>
          <p:cNvPr id="11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1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急救技能培训</a:t>
            </a:r>
            <a:endParaRPr lang="en-US" sz="2200" b="0" strike="noStrike" spc="-1">
              <a:solidFill>
                <a:srgbClr val="000000"/>
              </a:solidFill>
              <a:latin typeface="Arial"/>
            </a:endParaRPr>
          </a:p>
        </p:txBody>
      </p:sp>
      <p:sp>
        <p:nvSpPr>
          <p:cNvPr id="11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心肺复苏操作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创伤处理技能</a:t>
            </a:r>
            <a:endParaRPr lang="en-US" sz="1500" b="0" strike="noStrike" spc="-1">
              <a:solidFill>
                <a:srgbClr val="000000"/>
              </a:solidFill>
              <a:latin typeface="Arial"/>
            </a:endParaRPr>
          </a:p>
        </p:txBody>
      </p:sp>
      <p:sp>
        <p:nvSpPr>
          <p:cNvPr id="11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应急预案演练</a:t>
            </a:r>
            <a:endParaRPr lang="en-US" sz="2200" b="0" strike="noStrike" spc="-1">
              <a:solidFill>
                <a:srgbClr val="000000"/>
              </a:solidFill>
              <a:latin typeface="Arial"/>
            </a:endParaRPr>
          </a:p>
        </p:txBody>
      </p:sp>
      <p:sp>
        <p:nvSpPr>
          <p:cNvPr id="11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火灾逃生演练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事故紧急处理</a:t>
            </a:r>
            <a:endParaRPr lang="en-US" sz="1500" b="0" strike="noStrike" spc="-1">
              <a:solidFill>
                <a:srgbClr val="000000"/>
              </a:solidFill>
              <a:latin typeface="Arial"/>
            </a:endParaRPr>
          </a:p>
        </p:txBody>
      </p:sp>
      <p:sp>
        <p:nvSpPr>
          <p:cNvPr id="11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安全风险评估</a:t>
            </a:r>
            <a:endParaRPr lang="en-US" sz="2200" b="0" strike="noStrike" spc="-1">
              <a:solidFill>
                <a:srgbClr val="000000"/>
              </a:solidFill>
              <a:latin typeface="Arial"/>
            </a:endParaRPr>
          </a:p>
        </p:txBody>
      </p:sp>
      <p:sp>
        <p:nvSpPr>
          <p:cNvPr id="12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生产环境安全检查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潜在危险源排查</a:t>
            </a:r>
            <a:endParaRPr lang="en-US" sz="1500" b="0" strike="noStrike" spc="-1">
              <a:solidFill>
                <a:srgbClr val="000000"/>
              </a:solidFill>
              <a:latin typeface="Arial"/>
            </a:endParaRPr>
          </a:p>
        </p:txBody>
      </p:sp>
      <p:sp>
        <p:nvSpPr>
          <p:cNvPr id="12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铜矿矿产行业安全生产规章制度培训内容</a:t>
            </a:r>
            <a:endParaRPr lang="en-US" sz="3600" b="0" strike="noStrike" spc="-1">
              <a:solidFill>
                <a:schemeClr val="dk1"/>
              </a:solidFill>
              <a:latin typeface="Arial"/>
            </a:endParaRPr>
          </a:p>
        </p:txBody>
      </p:sp>
      <p:sp>
        <p:nvSpPr>
          <p:cNvPr id="12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安全知识培训</a:t>
            </a:r>
            <a:endParaRPr lang="en-US" sz="2200" b="0" strike="noStrike" spc="-1">
              <a:solidFill>
                <a:srgbClr val="000000"/>
              </a:solidFill>
              <a:latin typeface="Arial"/>
            </a:endParaRPr>
          </a:p>
        </p:txBody>
      </p:sp>
      <p:sp>
        <p:nvSpPr>
          <p:cNvPr id="12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事故案例分析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安全操作规程学习</a:t>
            </a:r>
            <a:endParaRPr lang="en-US" sz="1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铜矿矿产行业安全生产法律法规解读</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安全生产法律法规概述</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铜矿矿产行业的安全生产法律法规包括《安全生产法》和《矿山安全法》等相关法规。这些法规明确规定了铜矿矿产行业在安全生产方面的责任和要求，为保障员工安全提供了法律依据。</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铜矿矿产行业安全生产主体责任</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监督管理安全生产工作</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各级主管部门责任</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建立健全安全生产管理制度</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企业责任</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制定安全操作规程</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具体要求</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安全教育培训</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落实方法</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安全生产事故应急处理流程</a:t>
            </a:r>
            <a:endParaRPr lang="en-US" sz="3600" b="0" strike="noStrike" spc="-1">
              <a:solidFill>
                <a:schemeClr val="dk1"/>
              </a:solidFill>
              <a:latin typeface="Arial"/>
            </a:endParaRPr>
          </a:p>
        </p:txBody>
      </p:sp>
      <p:sp>
        <p:nvSpPr>
          <p:cNvPr id="14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根据事故性质和影响程度划分</a:t>
            </a:r>
            <a:endParaRPr lang="en-US" sz="2000" b="0" strike="noStrike" spc="-1">
              <a:solidFill>
                <a:srgbClr val="000000"/>
              </a:solidFill>
              <a:latin typeface="Arial"/>
            </a:endParaRPr>
          </a:p>
        </p:txBody>
      </p:sp>
      <p:sp>
        <p:nvSpPr>
          <p:cNvPr id="14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事故分类与等级划分</a:t>
            </a:r>
            <a:endParaRPr lang="en-US" sz="3000" b="0" strike="noStrike" spc="-1">
              <a:solidFill>
                <a:srgbClr val="000000"/>
              </a:solidFill>
              <a:latin typeface="Arial"/>
            </a:endParaRPr>
          </a:p>
        </p:txBody>
      </p:sp>
      <p:sp>
        <p:nvSpPr>
          <p:cNvPr id="14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急救和事故隔离</a:t>
            </a:r>
            <a:endParaRPr lang="en-US" sz="2000" b="0" strike="noStrike" spc="-1">
              <a:solidFill>
                <a:srgbClr val="000000"/>
              </a:solidFill>
              <a:latin typeface="Arial"/>
            </a:endParaRPr>
          </a:p>
        </p:txBody>
      </p:sp>
      <p:sp>
        <p:nvSpPr>
          <p:cNvPr id="14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应急措施</a:t>
            </a:r>
            <a:endParaRPr lang="en-US" sz="3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紧急撤离和报警</a:t>
            </a:r>
            <a:endParaRPr lang="en-US" sz="2000" b="0" strike="noStrike" spc="-1">
              <a:solidFill>
                <a:srgbClr val="000000"/>
              </a:solidFill>
              <a:latin typeface="Arial"/>
            </a:endParaRPr>
          </a:p>
        </p:txBody>
      </p:sp>
      <p:sp>
        <p:nvSpPr>
          <p:cNvPr id="14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应急处理流程</a:t>
            </a:r>
            <a:endParaRPr lang="en-US" sz="3000" b="0" strike="noStrike" spc="-1">
              <a:solidFill>
                <a:srgbClr val="000000"/>
              </a:solidFill>
              <a:latin typeface="Arial"/>
            </a:endParaRPr>
          </a:p>
        </p:txBody>
      </p:sp>
      <p:sp>
        <p:nvSpPr>
          <p:cNvPr id="15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责任追究</a:t>
            </a:r>
            <a:endParaRPr lang="en-US" sz="2200" b="0" strike="noStrike" spc="-1">
              <a:solidFill>
                <a:srgbClr val="000000"/>
              </a:solidFill>
              <a:latin typeface="Arial"/>
            </a:endParaRPr>
          </a:p>
        </p:txBody>
      </p:sp>
      <p:sp>
        <p:nvSpPr>
          <p:cNvPr id="15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查明事故责任人</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评定责任等级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追究责任</a:t>
            </a:r>
            <a:endParaRPr lang="en-US" sz="1500" b="0" strike="noStrike" spc="-1">
              <a:solidFill>
                <a:srgbClr val="000000"/>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处理原则</a:t>
            </a:r>
            <a:endParaRPr lang="en-US" sz="2200" b="0" strike="noStrike" spc="-1">
              <a:solidFill>
                <a:srgbClr val="000000"/>
              </a:solidFill>
              <a:latin typeface="Arial"/>
            </a:endParaRPr>
          </a:p>
        </p:txBody>
      </p:sp>
      <p:sp>
        <p:nvSpPr>
          <p:cNvPr id="15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惩罚与教育相结合</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安全生产警示教育</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规避类似事故再次发生</a:t>
            </a:r>
            <a:endParaRPr lang="en-US" sz="1500" b="0" strike="noStrike" spc="-1">
              <a:solidFill>
                <a:srgbClr val="000000"/>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安全生产事故调查与处理</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调查程序</a:t>
            </a:r>
            <a:endParaRPr lang="en-US" sz="2200" b="0" strike="noStrike" spc="-1">
              <a:solidFill>
                <a:srgbClr val="000000"/>
              </a:solidFill>
              <a:latin typeface="Arial"/>
            </a:endParaRPr>
          </a:p>
        </p:txBody>
      </p:sp>
      <p:sp>
        <p:nvSpPr>
          <p:cNvPr id="16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立案调查</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现场勘查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事故分析</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铜矿矿产行业安全生产法律法规解读是保障矿产行业安全生产的重要基础，各级主管部门和企业必须认真履行安全生产主体责任，并加强事故应急处理和调查处理工作，以确保员工的生命财产安全。</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铜矿矿产行业安全设备与装备管理</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安全设备与装备的标准与要求</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铜矿矿产行业的安全设备与装备包括各种类型，其标准与要求应符合相关规定。在使用与维护时，需要特别注意安全设备与装备的有效性和完整性，确保其可靠性和稳定性。</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安全设备与装备的标准与要求</a:t>
            </a:r>
            <a:endParaRPr lang="en-US" sz="3600" b="0" strike="noStrike" spc="-1">
              <a:solidFill>
                <a:schemeClr val="dk1"/>
              </a:solidFill>
              <a:latin typeface="Arial"/>
            </a:endParaRPr>
          </a:p>
        </p:txBody>
      </p:sp>
      <p:sp>
        <p:nvSpPr>
          <p:cNvPr id="17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各种设备包括但不限于</a:t>
            </a:r>
            <a:r>
              <a:rPr lang="en-US" sz="2000" b="0" strike="noStrike" spc="-1">
                <a:solidFill>
                  <a:schemeClr val="dk1"/>
                </a:solidFill>
                <a:latin typeface="Arial"/>
                <a:ea typeface="微软雅黑"/>
              </a:rPr>
              <a:t>...</a:t>
            </a:r>
            <a:endParaRPr lang="en-US" sz="2000" b="0" strike="noStrike" spc="-1">
              <a:solidFill>
                <a:srgbClr val="000000"/>
              </a:solidFill>
              <a:latin typeface="Arial"/>
            </a:endParaRPr>
          </a:p>
        </p:txBody>
      </p:sp>
      <p:sp>
        <p:nvSpPr>
          <p:cNvPr id="17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铜矿矿产行业安全设备类型</a:t>
            </a:r>
            <a:endParaRPr lang="en-US" sz="3000" b="0" strike="noStrike" spc="-1">
              <a:solidFill>
                <a:srgbClr val="000000"/>
              </a:solidFill>
              <a:latin typeface="Arial"/>
            </a:endParaRPr>
          </a:p>
        </p:txBody>
      </p:sp>
      <p:sp>
        <p:nvSpPr>
          <p:cNvPr id="17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维护保养时需特别注意</a:t>
            </a:r>
            <a:r>
              <a:rPr lang="en-US" sz="2000" b="0" strike="noStrike" spc="-1">
                <a:solidFill>
                  <a:schemeClr val="dk1">
                    <a:lumMod val="85000"/>
                    <a:lumOff val="15000"/>
                  </a:schemeClr>
                </a:solidFill>
                <a:latin typeface="微软雅黑"/>
                <a:ea typeface="微软雅黑"/>
              </a:rPr>
              <a:t>...</a:t>
            </a:r>
            <a:endParaRPr lang="en-US" sz="2000" b="0" strike="noStrike" spc="-1">
              <a:solidFill>
                <a:srgbClr val="000000"/>
              </a:solidFill>
              <a:latin typeface="Arial"/>
            </a:endParaRPr>
          </a:p>
        </p:txBody>
      </p:sp>
      <p:sp>
        <p:nvSpPr>
          <p:cNvPr id="18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使用与维护注意事项</a:t>
            </a:r>
            <a:endParaRPr lang="en-US" sz="3000" b="0" strike="noStrike" spc="-1">
              <a:solidFill>
                <a:srgbClr val="000000"/>
              </a:solidFill>
              <a:latin typeface="Arial"/>
            </a:endParaRPr>
          </a:p>
        </p:txBody>
      </p:sp>
      <p:sp>
        <p:nvSpPr>
          <p:cNvPr id="18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定期核查与维护</a:t>
            </a:r>
            <a:endParaRPr lang="en-US" sz="2200" b="0" strike="noStrike" spc="-1">
              <a:solidFill>
                <a:srgbClr val="000000"/>
              </a:solidFill>
              <a:latin typeface="Arial"/>
            </a:endParaRPr>
          </a:p>
        </p:txBody>
      </p:sp>
      <p:sp>
        <p:nvSpPr>
          <p:cNvPr id="18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定期核查的目的是</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维护的具体方法包括</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1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安全设备与装备的验收与核查</a:t>
            </a:r>
            <a:endParaRPr lang="en-US" sz="3600" b="0" strike="noStrike" spc="-1">
              <a:solidFill>
                <a:schemeClr val="dk1"/>
              </a:solidFill>
              <a:latin typeface="Arial"/>
            </a:endParaRPr>
          </a:p>
        </p:txBody>
      </p:sp>
      <p:sp>
        <p:nvSpPr>
          <p:cNvPr id="1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验收标准与程序</a:t>
            </a:r>
            <a:endParaRPr lang="en-US" sz="2200" b="0" strike="noStrike" spc="-1">
              <a:solidFill>
                <a:srgbClr val="000000"/>
              </a:solidFill>
              <a:latin typeface="Arial"/>
            </a:endParaRPr>
          </a:p>
        </p:txBody>
      </p:sp>
      <p:sp>
        <p:nvSpPr>
          <p:cNvPr id="19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进行验收时要注意</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验收流程应包括</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安全设备与装备的更新与升级</a:t>
            </a:r>
            <a:endParaRPr lang="en-US" sz="3600" b="0" strike="noStrike" spc="-1">
              <a:solidFill>
                <a:schemeClr val="dk1"/>
              </a:solidFill>
              <a:latin typeface="Arial"/>
            </a:endParaRPr>
          </a:p>
        </p:txBody>
      </p:sp>
      <p:sp>
        <p:nvSpPr>
          <p:cNvPr id="19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为提升安全性及效率</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19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更新换代的意义</a:t>
            </a:r>
            <a:endParaRPr lang="en-US" sz="2200" b="0" strike="noStrike" spc="-1">
              <a:solidFill>
                <a:srgbClr val="000000"/>
              </a:solidFill>
              <a:latin typeface="Arial"/>
            </a:endParaRPr>
          </a:p>
        </p:txBody>
      </p:sp>
      <p:sp>
        <p:nvSpPr>
          <p:cNvPr id="19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升级可通过</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20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升级的途径与方法</a:t>
            </a:r>
            <a:endParaRPr lang="en-US" sz="2200" b="0" strike="noStrike" spc="-1">
              <a:solidFill>
                <a:srgbClr val="000000"/>
              </a:solidFill>
              <a:latin typeface="Arial"/>
            </a:endParaRPr>
          </a:p>
        </p:txBody>
      </p:sp>
      <p:sp>
        <p:nvSpPr>
          <p:cNvPr id="20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0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安全设备与装备管理的现状与问题</a:t>
            </a:r>
            <a:endParaRPr lang="en-US" sz="3600" b="0" strike="noStrike" spc="-1">
              <a:solidFill>
                <a:schemeClr val="dk1"/>
              </a:solidFill>
              <a:latin typeface="Arial"/>
            </a:endParaRPr>
          </a:p>
        </p:txBody>
      </p:sp>
      <p:sp>
        <p:nvSpPr>
          <p:cNvPr id="20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铜矿矿产行业在安全设备与装备管理方面存在着一些挑战，如设备老化、管理不规范等问题。为提高安全管理水平，需要对现有问题进行分析，并提出改善对策和建议。</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https://d.book118.com/406023003013010104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铜矿矿产行业安全生产规章制度培训</vt:lpstr>
      <vt:lpstr>目录</vt:lpstr>
      <vt:lpstr>第一章 铜矿矿产行业安全生产概述</vt:lpstr>
      <vt:lpstr> </vt:lpstr>
      <vt:lpstr>矿业安全生产现状分析</vt:lpstr>
      <vt:lpstr>铜矿矿产行业背景介绍</vt:lpstr>
      <vt:lpstr>铜矿矿产行业安全生产规章制度培训的必要性</vt:lpstr>
      <vt:lpstr>铜矿矿产行业安全生产规章制度培训内容</vt:lpstr>
      <vt:lpstr>第2章 铜矿矿产行业安全生产法律法规解读</vt:lpstr>
      <vt:lpstr> </vt:lpstr>
      <vt:lpstr>铜矿矿产行业安全生产主体责任</vt:lpstr>
      <vt:lpstr>安全生产事故应急处理流程</vt:lpstr>
      <vt:lpstr>安全生产事故调查与处理</vt:lpstr>
      <vt:lpstr>总结</vt:lpstr>
      <vt:lpstr>第3章 铜矿矿产行业安全设备与装备管理</vt:lpstr>
      <vt:lpstr> </vt:lpstr>
      <vt:lpstr>安全设备与装备的标准与要求</vt:lpstr>
      <vt:lpstr>安全设备与装备的验收与核查</vt:lpstr>
      <vt:lpstr>安全设备与装备的更新与升级</vt:lpstr>
      <vt:lpstr>安全设备与装备管理的现状与问题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2024-09-29T14:54:11.736</cp:lastPrinted>
  <dcterms:created xsi:type="dcterms:W3CDTF">2024-09-29T06:54:11Z</dcterms:created>
  <dcterms:modified xsi:type="dcterms:W3CDTF">2024-09-29T06:54:13Z</dcterms:modified>
</cp:coreProperties>
</file>