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0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10CAA-66A5-4650-950B-020162DB5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A265F-F754-47D2-B7DB-8F2F3006C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90E02-6752-4EC4-9A28-005175A0A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290397-32E8-4AB3-9240-DE7D5567F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20E9D5-1B63-484C-B3C7-D541F2A01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DD42E0-7D9C-45EC-A4B2-2D755C3C1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2295A1-4736-49C0-9BDE-86B594497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679A5-5374-4A7D-8092-8B9ECAA96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59645-6E44-474C-9FD6-B911D2482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20F61-E7A3-4F0D-A9CA-EF5BC8DD6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62560-A166-4B80-90EE-14DA318FB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22" Type="http://schemas.openxmlformats.org/officeDocument/2006/relationships/tags" Target="../tags/tag150.xml" /><Relationship Id="rId23" Type="http://schemas.openxmlformats.org/officeDocument/2006/relationships/tags" Target="../tags/tag151.xml" /><Relationship Id="rId24" Type="http://schemas.openxmlformats.org/officeDocument/2006/relationships/tags" Target="../tags/tag152.xml" /><Relationship Id="rId25" Type="http://schemas.openxmlformats.org/officeDocument/2006/relationships/tags" Target="../tags/tag153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24" Type="http://schemas.openxmlformats.org/officeDocument/2006/relationships/tags" Target="../tags/tag176.xml" /><Relationship Id="rId25" Type="http://schemas.openxmlformats.org/officeDocument/2006/relationships/tags" Target="../tags/tag177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18" Type="http://schemas.openxmlformats.org/officeDocument/2006/relationships/tags" Target="../tags/tag197.xml" /><Relationship Id="rId19" Type="http://schemas.openxmlformats.org/officeDocument/2006/relationships/tags" Target="../tags/tag198.xml" /><Relationship Id="rId2" Type="http://schemas.openxmlformats.org/officeDocument/2006/relationships/tags" Target="../tags/tag181.xml" /><Relationship Id="rId20" Type="http://schemas.openxmlformats.org/officeDocument/2006/relationships/tags" Target="../tags/tag199.xml" /><Relationship Id="rId21" Type="http://schemas.openxmlformats.org/officeDocument/2006/relationships/tags" Target="../tags/tag200.xml" /><Relationship Id="rId22" Type="http://schemas.openxmlformats.org/officeDocument/2006/relationships/tags" Target="../tags/tag201.xml" /><Relationship Id="rId23" Type="http://schemas.openxmlformats.org/officeDocument/2006/relationships/tags" Target="../tags/tag202.xml" /><Relationship Id="rId24" Type="http://schemas.openxmlformats.org/officeDocument/2006/relationships/tags" Target="../tags/tag203.xml" /><Relationship Id="rId25" Type="http://schemas.openxmlformats.org/officeDocument/2006/relationships/tags" Target="../tags/tag204.xml" /><Relationship Id="rId26" Type="http://schemas.openxmlformats.org/officeDocument/2006/relationships/tags" Target="../tags/tag205.xml" /><Relationship Id="rId27" Type="http://schemas.openxmlformats.org/officeDocument/2006/relationships/tags" Target="../tags/tag206.xml" /><Relationship Id="rId28" Type="http://schemas.openxmlformats.org/officeDocument/2006/relationships/tags" Target="../tags/tag207.xml" /><Relationship Id="rId29" Type="http://schemas.openxmlformats.org/officeDocument/2006/relationships/tags" Target="../tags/tag208.xml" /><Relationship Id="rId3" Type="http://schemas.openxmlformats.org/officeDocument/2006/relationships/tags" Target="../tags/tag182.xml" /><Relationship Id="rId30" Type="http://schemas.openxmlformats.org/officeDocument/2006/relationships/tags" Target="../tags/tag209.xml" /><Relationship Id="rId31" Type="http://schemas.openxmlformats.org/officeDocument/2006/relationships/tags" Target="../tags/tag210.xml" /><Relationship Id="rId32" Type="http://schemas.openxmlformats.org/officeDocument/2006/relationships/tags" Target="../tags/tag211.xml" /><Relationship Id="rId33" Type="http://schemas.openxmlformats.org/officeDocument/2006/relationships/tags" Target="../tags/tag21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19" Type="http://schemas.openxmlformats.org/officeDocument/2006/relationships/tags" Target="../tags/tag230.xml" /><Relationship Id="rId2" Type="http://schemas.openxmlformats.org/officeDocument/2006/relationships/tags" Target="../tags/tag213.xml" /><Relationship Id="rId20" Type="http://schemas.openxmlformats.org/officeDocument/2006/relationships/tags" Target="../tags/tag231.xml" /><Relationship Id="rId21" Type="http://schemas.openxmlformats.org/officeDocument/2006/relationships/tags" Target="../tags/tag232.xml" /><Relationship Id="rId22" Type="http://schemas.openxmlformats.org/officeDocument/2006/relationships/tags" Target="../tags/tag233.xml" /><Relationship Id="rId23" Type="http://schemas.openxmlformats.org/officeDocument/2006/relationships/tags" Target="../tags/tag234.xml" /><Relationship Id="rId24" Type="http://schemas.openxmlformats.org/officeDocument/2006/relationships/tags" Target="../tags/tag235.xml" /><Relationship Id="rId25" Type="http://schemas.openxmlformats.org/officeDocument/2006/relationships/tags" Target="../tags/tag236.xml" /><Relationship Id="rId26" Type="http://schemas.openxmlformats.org/officeDocument/2006/relationships/tags" Target="../tags/tag237.xml" /><Relationship Id="rId27" Type="http://schemas.openxmlformats.org/officeDocument/2006/relationships/tags" Target="../tags/tag238.xml" /><Relationship Id="rId28" Type="http://schemas.openxmlformats.org/officeDocument/2006/relationships/tags" Target="../tags/tag239.xml" /><Relationship Id="rId29" Type="http://schemas.openxmlformats.org/officeDocument/2006/relationships/tags" Target="../tags/tag240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14" Type="http://schemas.openxmlformats.org/officeDocument/2006/relationships/tags" Target="../tags/tag268.xml" /><Relationship Id="rId15" Type="http://schemas.openxmlformats.org/officeDocument/2006/relationships/tags" Target="../tags/tag269.xml" /><Relationship Id="rId16" Type="http://schemas.openxmlformats.org/officeDocument/2006/relationships/tags" Target="../tags/tag270.xml" /><Relationship Id="rId17" Type="http://schemas.openxmlformats.org/officeDocument/2006/relationships/tags" Target="../tags/tag271.xml" /><Relationship Id="rId18" Type="http://schemas.openxmlformats.org/officeDocument/2006/relationships/tags" Target="../tags/tag272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1.xml" /><Relationship Id="rId11" Type="http://schemas.openxmlformats.org/officeDocument/2006/relationships/tags" Target="../tags/tag282.xml" /><Relationship Id="rId12" Type="http://schemas.openxmlformats.org/officeDocument/2006/relationships/tags" Target="../tags/tag283.xml" /><Relationship Id="rId13" Type="http://schemas.openxmlformats.org/officeDocument/2006/relationships/tags" Target="../tags/tag284.xml" /><Relationship Id="rId14" Type="http://schemas.openxmlformats.org/officeDocument/2006/relationships/tags" Target="../tags/tag285.xml" /><Relationship Id="rId15" Type="http://schemas.openxmlformats.org/officeDocument/2006/relationships/tags" Target="../tags/tag286.xml" /><Relationship Id="rId16" Type="http://schemas.openxmlformats.org/officeDocument/2006/relationships/tags" Target="../tags/tag287.xml" /><Relationship Id="rId17" Type="http://schemas.openxmlformats.org/officeDocument/2006/relationships/tags" Target="../tags/tag288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Relationship Id="rId8" Type="http://schemas.openxmlformats.org/officeDocument/2006/relationships/tags" Target="../tags/tag279.xml" /><Relationship Id="rId9" Type="http://schemas.openxmlformats.org/officeDocument/2006/relationships/tags" Target="../tags/tag28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2" Type="http://schemas.openxmlformats.org/officeDocument/2006/relationships/tags" Target="../tags/tag289.xml" /><Relationship Id="rId3" Type="http://schemas.openxmlformats.org/officeDocument/2006/relationships/tags" Target="../tags/tag290.xml" /><Relationship Id="rId4" Type="http://schemas.openxmlformats.org/officeDocument/2006/relationships/tags" Target="../tags/tag291.xml" /><Relationship Id="rId5" Type="http://schemas.openxmlformats.org/officeDocument/2006/relationships/tags" Target="../tags/tag292.xml" /><Relationship Id="rId6" Type="http://schemas.openxmlformats.org/officeDocument/2006/relationships/tags" Target="../tags/tag293.xml" /><Relationship Id="rId7" Type="http://schemas.openxmlformats.org/officeDocument/2006/relationships/tags" Target="../tags/tag294.xml" /><Relationship Id="rId8" Type="http://schemas.openxmlformats.org/officeDocument/2006/relationships/tags" Target="../tags/tag295.xml" /><Relationship Id="rId9" Type="http://schemas.openxmlformats.org/officeDocument/2006/relationships/tags" Target="../tags/tag29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2410324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汇报人：_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上肢关节损伤的查房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上肢关节损伤的相关知识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上肢关节损伤的相关知识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定义和类型</a:t>
            </a:r>
            <a:endParaRPr lang="zh-CN" altLang="en-US"/>
          </a:p>
        </p:txBody>
      </p:sp>
      <p:sp>
        <p:nvSpPr>
          <p:cNvPr id="80" name="矩形: 单圆角 79"/>
          <p:cNvSpPr/>
          <p:nvPr>
            <p:custDataLst>
              <p:tags r:id="rId2"/>
            </p:custDataLst>
          </p:nvPr>
        </p:nvSpPr>
        <p:spPr>
          <a:xfrm flipV="1">
            <a:off x="608330" y="1336418"/>
            <a:ext cx="5327338" cy="2248211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" name="矩形 80"/>
          <p:cNvSpPr/>
          <p:nvPr>
            <p:custDataLst>
              <p:tags r:id="rId3"/>
            </p:custDataLst>
          </p:nvPr>
        </p:nvSpPr>
        <p:spPr>
          <a:xfrm>
            <a:off x="2398833" y="1336418"/>
            <a:ext cx="1746973" cy="662556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01</a:t>
            </a:r>
            <a:endParaRPr lang="en-US" altLang="zh-CN" sz="3600" b="1"/>
          </a:p>
        </p:txBody>
      </p:sp>
      <p:sp>
        <p:nvSpPr>
          <p:cNvPr id="82" name="文本框 178"/>
          <p:cNvSpPr txBox="1"/>
          <p:nvPr>
            <p:custDataLst>
              <p:tags r:id="rId4"/>
            </p:custDataLst>
          </p:nvPr>
        </p:nvSpPr>
        <p:spPr>
          <a:xfrm>
            <a:off x="673625" y="2245433"/>
            <a:ext cx="5198668" cy="11900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5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上肢关节损伤：指上肢关节及其周围软组织的损伤，包括肩关节、肘关节、腕关节和手部关节。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  <p:sp>
        <p:nvSpPr>
          <p:cNvPr id="6" name="矩形: 单圆角 79"/>
          <p:cNvSpPr/>
          <p:nvPr>
            <p:custDataLst>
              <p:tags r:id="rId5"/>
            </p:custDataLst>
          </p:nvPr>
        </p:nvSpPr>
        <p:spPr>
          <a:xfrm flipV="1">
            <a:off x="608330" y="3886781"/>
            <a:ext cx="5327338" cy="2248211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2398833" y="3886781"/>
            <a:ext cx="1746973" cy="662556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03</a:t>
            </a:r>
            <a:endParaRPr lang="en-US" altLang="zh-CN" sz="3600" b="1"/>
          </a:p>
        </p:txBody>
      </p:sp>
      <p:sp>
        <p:nvSpPr>
          <p:cNvPr id="8" name="文本框 178"/>
          <p:cNvSpPr txBox="1"/>
          <p:nvPr>
            <p:custDataLst>
              <p:tags r:id="rId7"/>
            </p:custDataLst>
          </p:nvPr>
        </p:nvSpPr>
        <p:spPr>
          <a:xfrm>
            <a:off x="673625" y="4795795"/>
            <a:ext cx="5198668" cy="11900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  <a:sym typeface="+mn-ea"/>
              </a:rPr>
              <a:t>损伤原因：运动损伤、意外伤害、疾病等。</a:t>
            </a:r>
            <a:endParaRPr lang="zh-CN" altLang="en-US" sz="1800">
              <a:latin typeface="+mn-ea"/>
              <a:ea typeface="+mn-ea"/>
              <a:sym typeface="+mn-ea"/>
            </a:endParaRPr>
          </a:p>
        </p:txBody>
      </p:sp>
      <p:sp>
        <p:nvSpPr>
          <p:cNvPr id="13" name="矩形: 单圆角 79"/>
          <p:cNvSpPr/>
          <p:nvPr>
            <p:custDataLst>
              <p:tags r:id="rId8"/>
            </p:custDataLst>
          </p:nvPr>
        </p:nvSpPr>
        <p:spPr>
          <a:xfrm flipV="1">
            <a:off x="6249982" y="1336418"/>
            <a:ext cx="5327338" cy="2248211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9"/>
            </p:custDataLst>
          </p:nvPr>
        </p:nvSpPr>
        <p:spPr>
          <a:xfrm>
            <a:off x="8040485" y="1336418"/>
            <a:ext cx="1746973" cy="661916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02</a:t>
            </a:r>
            <a:endParaRPr lang="en-US" altLang="zh-CN" sz="3600" b="1"/>
          </a:p>
        </p:txBody>
      </p:sp>
      <p:sp>
        <p:nvSpPr>
          <p:cNvPr id="15" name="文本框 178"/>
          <p:cNvSpPr txBox="1"/>
          <p:nvPr>
            <p:custDataLst>
              <p:tags r:id="rId10"/>
            </p:custDataLst>
          </p:nvPr>
        </p:nvSpPr>
        <p:spPr>
          <a:xfrm>
            <a:off x="6315278" y="2245433"/>
            <a:ext cx="5198668" cy="11891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  <a:sym typeface="+mn-ea"/>
              </a:rPr>
              <a:t>损伤类型：包括扭伤、拉伤、骨折、脱臼、韧带损伤等。</a:t>
            </a:r>
            <a:endParaRPr lang="zh-CN" altLang="en-US" sz="1800">
              <a:latin typeface="+mn-ea"/>
              <a:ea typeface="+mn-ea"/>
              <a:sym typeface="+mn-ea"/>
            </a:endParaRPr>
          </a:p>
        </p:txBody>
      </p:sp>
      <p:sp>
        <p:nvSpPr>
          <p:cNvPr id="17" name="矩形: 单圆角 79"/>
          <p:cNvSpPr/>
          <p:nvPr>
            <p:custDataLst>
              <p:tags r:id="rId11"/>
            </p:custDataLst>
          </p:nvPr>
        </p:nvSpPr>
        <p:spPr>
          <a:xfrm flipV="1">
            <a:off x="6249982" y="3886781"/>
            <a:ext cx="5327338" cy="2248211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12"/>
            </p:custDataLst>
          </p:nvPr>
        </p:nvSpPr>
        <p:spPr>
          <a:xfrm>
            <a:off x="8040485" y="3886781"/>
            <a:ext cx="1746973" cy="661916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04</a:t>
            </a:r>
            <a:endParaRPr lang="en-US" altLang="zh-CN" sz="3600" b="1"/>
          </a:p>
        </p:txBody>
      </p:sp>
      <p:sp>
        <p:nvSpPr>
          <p:cNvPr id="19" name="文本框 178"/>
          <p:cNvSpPr txBox="1"/>
          <p:nvPr>
            <p:custDataLst>
              <p:tags r:id="rId13"/>
            </p:custDataLst>
          </p:nvPr>
        </p:nvSpPr>
        <p:spPr>
          <a:xfrm>
            <a:off x="6315278" y="4795795"/>
            <a:ext cx="5198668" cy="11891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  <a:sym typeface="+mn-ea"/>
              </a:rPr>
              <a:t>损伤症状：疼痛、肿胀、活动受限、关节不稳等。</a:t>
            </a:r>
            <a:endParaRPr lang="zh-CN" altLang="en-US" sz="1800">
              <a:latin typeface="+mn-ea"/>
              <a:ea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病因和病理</a:t>
            </a:r>
            <a:endParaRPr lang="zh-CN" altLang="en-US"/>
          </a:p>
        </p:txBody>
      </p:sp>
      <p:sp>
        <p:nvSpPr>
          <p:cNvPr id="53" name="对角圆角矩形 52"/>
          <p:cNvSpPr/>
          <p:nvPr>
            <p:custDataLst>
              <p:tags r:id="rId2"/>
            </p:custDataLst>
          </p:nvPr>
        </p:nvSpPr>
        <p:spPr>
          <a:xfrm>
            <a:off x="608330" y="1423543"/>
            <a:ext cx="5253310" cy="1279488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3"/>
            </p:custDataLst>
          </p:nvPr>
        </p:nvSpPr>
        <p:spPr>
          <a:xfrm>
            <a:off x="608330" y="1290853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4"/>
            </p:custDataLst>
          </p:nvPr>
        </p:nvSpPr>
        <p:spPr>
          <a:xfrm>
            <a:off x="1134467" y="1291513"/>
            <a:ext cx="79218" cy="1320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5"/>
            </p:custDataLst>
          </p:nvPr>
        </p:nvSpPr>
        <p:spPr>
          <a:xfrm>
            <a:off x="1168794" y="1477015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创伤性损伤：如跌倒、撞击等导致的关节损伤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6"/>
            </p:custDataLst>
          </p:nvPr>
        </p:nvSpPr>
        <p:spPr>
          <a:xfrm>
            <a:off x="6323876" y="1423543"/>
            <a:ext cx="5253310" cy="1279488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7"/>
            </p:custDataLst>
          </p:nvPr>
        </p:nvSpPr>
        <p:spPr>
          <a:xfrm>
            <a:off x="6323876" y="1290853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8"/>
            </p:custDataLst>
          </p:nvPr>
        </p:nvSpPr>
        <p:spPr>
          <a:xfrm>
            <a:off x="6849353" y="1291513"/>
            <a:ext cx="79218" cy="1320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6883680" y="148361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免疫性损伤：如风湿性关节炎等导致的关节损伤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608330" y="3162368"/>
            <a:ext cx="5253310" cy="1279488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608330" y="302967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134467" y="3030339"/>
            <a:ext cx="79218" cy="1320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168794" y="3222441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退行性病变：如关节炎、骨质疏松等导致的关节损伤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4"/>
            </p:custDataLst>
          </p:nvPr>
        </p:nvSpPr>
        <p:spPr>
          <a:xfrm>
            <a:off x="6323876" y="3162368"/>
            <a:ext cx="5253310" cy="1279488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5"/>
            </p:custDataLst>
          </p:nvPr>
        </p:nvSpPr>
        <p:spPr>
          <a:xfrm>
            <a:off x="6323876" y="302967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16"/>
            </p:custDataLst>
          </p:nvPr>
        </p:nvSpPr>
        <p:spPr>
          <a:xfrm>
            <a:off x="6849353" y="3030339"/>
            <a:ext cx="79218" cy="1320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7"/>
            </p:custDataLst>
          </p:nvPr>
        </p:nvSpPr>
        <p:spPr>
          <a:xfrm>
            <a:off x="6883680" y="3222441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代谢性损伤：如痛风等导致的关节损伤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对角圆角矩形 15"/>
          <p:cNvSpPr/>
          <p:nvPr>
            <p:custDataLst>
              <p:tags r:id="rId18"/>
            </p:custDataLst>
          </p:nvPr>
        </p:nvSpPr>
        <p:spPr>
          <a:xfrm>
            <a:off x="608330" y="4901193"/>
            <a:ext cx="5253310" cy="1279488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19"/>
            </p:custDataLst>
          </p:nvPr>
        </p:nvSpPr>
        <p:spPr>
          <a:xfrm>
            <a:off x="608330" y="476784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20"/>
            </p:custDataLst>
          </p:nvPr>
        </p:nvSpPr>
        <p:spPr>
          <a:xfrm>
            <a:off x="1134467" y="4763883"/>
            <a:ext cx="79218" cy="1320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1"/>
            </p:custDataLst>
          </p:nvPr>
        </p:nvSpPr>
        <p:spPr>
          <a:xfrm>
            <a:off x="1168794" y="496126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感染性损伤：如细菌、病毒等导致的关节感染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对角圆角矩形 22"/>
          <p:cNvSpPr/>
          <p:nvPr>
            <p:custDataLst>
              <p:tags r:id="rId22"/>
            </p:custDataLst>
          </p:nvPr>
        </p:nvSpPr>
        <p:spPr>
          <a:xfrm>
            <a:off x="6323876" y="4901193"/>
            <a:ext cx="5253310" cy="1279488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4" name="对角圆角矩形 23"/>
          <p:cNvSpPr/>
          <p:nvPr>
            <p:custDataLst>
              <p:tags r:id="rId23"/>
            </p:custDataLst>
          </p:nvPr>
        </p:nvSpPr>
        <p:spPr>
          <a:xfrm>
            <a:off x="6323876" y="476784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5" name="直角三角形 24"/>
          <p:cNvSpPr/>
          <p:nvPr>
            <p:custDataLst>
              <p:tags r:id="rId24"/>
            </p:custDataLst>
          </p:nvPr>
        </p:nvSpPr>
        <p:spPr>
          <a:xfrm>
            <a:off x="6849353" y="4763883"/>
            <a:ext cx="79218" cy="132029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6883680" y="496126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神经性损伤：如神经压迫、神经损伤等导致的关节损伤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临床表现和诊断</a:t>
            </a:r>
            <a:endParaRPr lang="zh-CN" altLang="en-US"/>
          </a:p>
        </p:txBody>
      </p:sp>
      <p:sp>
        <p:nvSpPr>
          <p:cNvPr id="4" name="剪去对角的矩形 3"/>
          <p:cNvSpPr/>
          <p:nvPr>
            <p:custDataLst>
              <p:tags r:id="rId2"/>
            </p:custDataLst>
          </p:nvPr>
        </p:nvSpPr>
        <p:spPr>
          <a:xfrm>
            <a:off x="614050" y="1713061"/>
            <a:ext cx="725650" cy="705270"/>
          </a:xfrm>
          <a:prstGeom prst="snip2Diag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3"/>
            </p:custDataLst>
          </p:nvPr>
        </p:nvSpPr>
        <p:spPr>
          <a:xfrm>
            <a:off x="613414" y="1731492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01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15" name="矩形 14"/>
          <p:cNvSpPr/>
          <p:nvPr>
            <p:custDataLst>
              <p:tags r:id="rId4"/>
            </p:custDataLst>
          </p:nvPr>
        </p:nvSpPr>
        <p:spPr>
          <a:xfrm>
            <a:off x="1427556" y="1372405"/>
            <a:ext cx="4441641" cy="1387245"/>
          </a:xfrm>
          <a:prstGeom prst="rect">
            <a:avLst/>
          </a:prstGeom>
          <a:noFill/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5"/>
            </p:custDataLst>
          </p:nvPr>
        </p:nvSpPr>
        <p:spPr>
          <a:xfrm>
            <a:off x="1559116" y="1409267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疼痛：关节疼痛、肿胀、活动受限</a:t>
            </a:r>
            <a:endParaRPr lang="zh-CN" altLang="en-US" sz="22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剪去对角的矩形 44"/>
          <p:cNvSpPr/>
          <p:nvPr>
            <p:custDataLst>
              <p:tags r:id="rId6"/>
            </p:custDataLst>
          </p:nvPr>
        </p:nvSpPr>
        <p:spPr>
          <a:xfrm>
            <a:off x="6323213" y="3376936"/>
            <a:ext cx="725650" cy="704543"/>
          </a:xfrm>
          <a:prstGeom prst="snip2Diag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48" name="文本框 47"/>
          <p:cNvSpPr txBox="1"/>
          <p:nvPr>
            <p:custDataLst>
              <p:tags r:id="rId7"/>
            </p:custDataLst>
          </p:nvPr>
        </p:nvSpPr>
        <p:spPr>
          <a:xfrm>
            <a:off x="6321942" y="3395367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05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46" name="矩形 45"/>
          <p:cNvSpPr/>
          <p:nvPr>
            <p:custDataLst>
              <p:tags r:id="rId8"/>
            </p:custDataLst>
          </p:nvPr>
        </p:nvSpPr>
        <p:spPr>
          <a:xfrm>
            <a:off x="7136084" y="3036916"/>
            <a:ext cx="4441641" cy="1385308"/>
          </a:xfrm>
          <a:prstGeom prst="rect">
            <a:avLst/>
          </a:prstGeom>
          <a:noFill/>
          <a:ln w="63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47" name="文本框 46"/>
          <p:cNvSpPr txBox="1"/>
          <p:nvPr>
            <p:custDataLst>
              <p:tags r:id="rId9"/>
            </p:custDataLst>
          </p:nvPr>
        </p:nvSpPr>
        <p:spPr>
          <a:xfrm>
            <a:off x="7257474" y="3072507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实验室检查：血常规、炎症指标等，了解炎症反应和损伤程度</a:t>
            </a:r>
            <a:endParaRPr lang="zh-CN" altLang="en-US" sz="22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9" name="剪去对角的矩形 48"/>
          <p:cNvSpPr/>
          <p:nvPr>
            <p:custDataLst>
              <p:tags r:id="rId10"/>
            </p:custDataLst>
          </p:nvPr>
        </p:nvSpPr>
        <p:spPr>
          <a:xfrm>
            <a:off x="609601" y="5071317"/>
            <a:ext cx="725650" cy="705270"/>
          </a:xfrm>
          <a:prstGeom prst="snip2Diag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52" name="文本框 51"/>
          <p:cNvSpPr txBox="1"/>
          <p:nvPr>
            <p:custDataLst>
              <p:tags r:id="rId11"/>
            </p:custDataLst>
          </p:nvPr>
        </p:nvSpPr>
        <p:spPr>
          <a:xfrm>
            <a:off x="608330" y="5089748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03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50" name="矩形 49"/>
          <p:cNvSpPr/>
          <p:nvPr>
            <p:custDataLst>
              <p:tags r:id="rId12"/>
            </p:custDataLst>
          </p:nvPr>
        </p:nvSpPr>
        <p:spPr>
          <a:xfrm>
            <a:off x="1422472" y="4730661"/>
            <a:ext cx="4441641" cy="1387245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13"/>
            </p:custDataLst>
          </p:nvPr>
        </p:nvSpPr>
        <p:spPr>
          <a:xfrm>
            <a:off x="1544498" y="4766888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影像学检查：X线、CT、MRI等检查，了解损伤程度和部位</a:t>
            </a:r>
            <a:endParaRPr lang="zh-CN" altLang="en-US" sz="22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剪去对角的矩形 52"/>
          <p:cNvSpPr/>
          <p:nvPr>
            <p:custDataLst>
              <p:tags r:id="rId14"/>
            </p:custDataLst>
          </p:nvPr>
        </p:nvSpPr>
        <p:spPr>
          <a:xfrm>
            <a:off x="609601" y="3397274"/>
            <a:ext cx="725650" cy="704543"/>
          </a:xfrm>
          <a:prstGeom prst="snip2Diag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56" name="文本框 55"/>
          <p:cNvSpPr txBox="1"/>
          <p:nvPr>
            <p:custDataLst>
              <p:tags r:id="rId15"/>
            </p:custDataLst>
          </p:nvPr>
        </p:nvSpPr>
        <p:spPr>
          <a:xfrm>
            <a:off x="608330" y="3415705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02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54" name="矩形 53"/>
          <p:cNvSpPr/>
          <p:nvPr>
            <p:custDataLst>
              <p:tags r:id="rId16"/>
            </p:custDataLst>
          </p:nvPr>
        </p:nvSpPr>
        <p:spPr>
          <a:xfrm>
            <a:off x="1422472" y="3057253"/>
            <a:ext cx="4441641" cy="1385308"/>
          </a:xfrm>
          <a:prstGeom prst="rect">
            <a:avLst/>
          </a:prstGeom>
          <a:noFill/>
          <a:ln w="63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55" name="文本框 54"/>
          <p:cNvSpPr txBox="1"/>
          <p:nvPr>
            <p:custDataLst>
              <p:tags r:id="rId17"/>
            </p:custDataLst>
          </p:nvPr>
        </p:nvSpPr>
        <p:spPr>
          <a:xfrm>
            <a:off x="1544498" y="3092209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功能障碍：关节活动受限、肌肉萎缩、关节不稳</a:t>
            </a:r>
            <a:endParaRPr lang="zh-CN" altLang="en-US" sz="22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7" name="剪去对角的矩形 56"/>
          <p:cNvSpPr/>
          <p:nvPr>
            <p:custDataLst>
              <p:tags r:id="rId18"/>
            </p:custDataLst>
          </p:nvPr>
        </p:nvSpPr>
        <p:spPr>
          <a:xfrm>
            <a:off x="6323213" y="1695266"/>
            <a:ext cx="725650" cy="704543"/>
          </a:xfrm>
          <a:prstGeom prst="snip2Diag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0" name="文本框 59"/>
          <p:cNvSpPr txBox="1"/>
          <p:nvPr>
            <p:custDataLst>
              <p:tags r:id="rId19"/>
            </p:custDataLst>
          </p:nvPr>
        </p:nvSpPr>
        <p:spPr>
          <a:xfrm>
            <a:off x="6321942" y="1712425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04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58" name="矩形 57"/>
          <p:cNvSpPr/>
          <p:nvPr>
            <p:custDataLst>
              <p:tags r:id="rId20"/>
            </p:custDataLst>
          </p:nvPr>
        </p:nvSpPr>
        <p:spPr>
          <a:xfrm>
            <a:off x="7136084" y="1353974"/>
            <a:ext cx="4441641" cy="1385308"/>
          </a:xfrm>
          <a:prstGeom prst="rect">
            <a:avLst/>
          </a:prstGeom>
          <a:noFill/>
          <a:ln w="63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59" name="文本框 58"/>
          <p:cNvSpPr txBox="1"/>
          <p:nvPr>
            <p:custDataLst>
              <p:tags r:id="rId21"/>
            </p:custDataLst>
          </p:nvPr>
        </p:nvSpPr>
        <p:spPr>
          <a:xfrm>
            <a:off x="7257474" y="1389565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关节镜检查：直接观察关节内部情况，明确损伤部位和程度</a:t>
            </a:r>
            <a:endParaRPr lang="zh-CN" altLang="en-US" sz="22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22"/>
            </p:custDataLst>
          </p:nvPr>
        </p:nvSpPr>
        <p:spPr>
          <a:xfrm>
            <a:off x="7136084" y="4710959"/>
            <a:ext cx="4441641" cy="1385308"/>
          </a:xfrm>
          <a:prstGeom prst="rect">
            <a:avLst/>
          </a:prstGeom>
          <a:noFill/>
          <a:ln w="63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23"/>
            </p:custDataLst>
          </p:nvPr>
        </p:nvSpPr>
        <p:spPr>
          <a:xfrm>
            <a:off x="7257474" y="4746550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诊断标准：根据临床表现、影像学检查和实验室检查结果，综合判断损伤程度和类型。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剪去对角的矩形 8"/>
          <p:cNvSpPr/>
          <p:nvPr>
            <p:custDataLst>
              <p:tags r:id="rId24"/>
            </p:custDataLst>
          </p:nvPr>
        </p:nvSpPr>
        <p:spPr>
          <a:xfrm>
            <a:off x="6323213" y="5051615"/>
            <a:ext cx="725650" cy="704543"/>
          </a:xfrm>
          <a:prstGeom prst="snip2Diag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25"/>
            </p:custDataLst>
          </p:nvPr>
        </p:nvSpPr>
        <p:spPr>
          <a:xfrm>
            <a:off x="6321942" y="5070046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06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病例基本信息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518675" y="2352031"/>
            <a:ext cx="3177" cy="11997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560429" y="3630539"/>
            <a:ext cx="635" cy="34377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79943" y="3061819"/>
            <a:ext cx="3813" cy="52678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626145" y="3567631"/>
            <a:ext cx="1906" cy="147231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36128" y="2173472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67715" y="3615289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687864" y="3242920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25170" y="3567631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751674" y="2576977"/>
            <a:ext cx="635" cy="933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776907" y="3588600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851253" y="2050197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789350" y="2717410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职业：建筑工人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37613" y="16511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受伤部位：右肩关节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81429" y="2528684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诊断结果：右肩关节脱位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619525" y="182779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预后情况：恢复良好，预计6个月后恢复正常功能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876486" y="403531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患者姓名：张三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826656" y="493573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767294" y="44140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受伤原因：高处坠落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26360" y="5280145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受伤时间：2022年5月10日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660009" y="422404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治疗方案：手术治疗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608330" y="3570808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453224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6005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49370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51512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7131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0099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2304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66035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68495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71018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病史及症状表现</a:t>
            </a:r>
            <a:endParaRPr lang="zh-CN" altLang="en-US"/>
          </a:p>
        </p:txBody>
      </p:sp>
      <p:cxnSp>
        <p:nvCxnSpPr>
          <p:cNvPr id="92" name="直接连接符 91"/>
          <p:cNvCxnSpPr/>
          <p:nvPr>
            <p:custDataLst>
              <p:tags r:id="rId2"/>
            </p:custDataLst>
          </p:nvPr>
        </p:nvCxnSpPr>
        <p:spPr>
          <a:xfrm flipV="1">
            <a:off x="1669644" y="3593676"/>
            <a:ext cx="624" cy="18104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正文"/>
          <p:cNvSpPr txBox="1"/>
          <p:nvPr>
            <p:custDataLst>
              <p:tags r:id="rId3"/>
            </p:custDataLst>
          </p:nvPr>
        </p:nvSpPr>
        <p:spPr>
          <a:xfrm>
            <a:off x="608330" y="3997600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患者年龄、性别、职业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5" name="直接连接符 84"/>
          <p:cNvCxnSpPr/>
          <p:nvPr>
            <p:custDataLst>
              <p:tags r:id="rId4"/>
            </p:custDataLst>
          </p:nvPr>
        </p:nvCxnSpPr>
        <p:spPr>
          <a:xfrm flipV="1">
            <a:off x="3879674" y="3573074"/>
            <a:ext cx="3746" cy="110126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5"/>
            </p:custDataLst>
          </p:nvPr>
        </p:nvSpPr>
        <p:spPr>
          <a:xfrm>
            <a:off x="2819609" y="4900965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受伤部位、程度、类型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6"/>
            </p:custDataLst>
          </p:nvPr>
        </p:nvCxnSpPr>
        <p:spPr>
          <a:xfrm flipH="1">
            <a:off x="6092825" y="3619897"/>
            <a:ext cx="0" cy="5506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正文"/>
          <p:cNvSpPr txBox="1"/>
          <p:nvPr>
            <p:custDataLst>
              <p:tags r:id="rId7"/>
            </p:custDataLst>
          </p:nvPr>
        </p:nvSpPr>
        <p:spPr>
          <a:xfrm>
            <a:off x="5030887" y="4397777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关节活动受限程度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8"/>
            </p:custDataLst>
          </p:nvPr>
        </p:nvCxnSpPr>
        <p:spPr>
          <a:xfrm flipV="1">
            <a:off x="8302855" y="3573074"/>
            <a:ext cx="1873" cy="144650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正文"/>
          <p:cNvSpPr txBox="1"/>
          <p:nvPr>
            <p:custDataLst>
              <p:tags r:id="rId9"/>
            </p:custDataLst>
          </p:nvPr>
        </p:nvSpPr>
        <p:spPr>
          <a:xfrm>
            <a:off x="7242165" y="5239337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影像学检查结果，如X光片、CT、MRI等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10"/>
            </p:custDataLst>
          </p:nvPr>
        </p:nvCxnSpPr>
        <p:spPr>
          <a:xfrm flipH="1">
            <a:off x="10515382" y="3636753"/>
            <a:ext cx="0" cy="33587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正文"/>
          <p:cNvSpPr txBox="1"/>
          <p:nvPr>
            <p:custDataLst>
              <p:tags r:id="rId11"/>
            </p:custDataLst>
          </p:nvPr>
        </p:nvSpPr>
        <p:spPr>
          <a:xfrm>
            <a:off x="9453444" y="4220476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康复计划及预后评估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2"/>
            </p:custDataLst>
          </p:nvPr>
        </p:nvCxnSpPr>
        <p:spPr>
          <a:xfrm flipH="1">
            <a:off x="2775907" y="2599787"/>
            <a:ext cx="0" cy="91897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3"/>
            </p:custDataLst>
          </p:nvPr>
        </p:nvSpPr>
        <p:spPr>
          <a:xfrm>
            <a:off x="1713969" y="2088483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受伤原因、时间、地点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正文"/>
          <p:cNvSpPr txBox="1"/>
          <p:nvPr>
            <p:custDataLst>
              <p:tags r:id="rId14"/>
            </p:custDataLst>
          </p:nvPr>
        </p:nvSpPr>
        <p:spPr>
          <a:xfrm>
            <a:off x="3925248" y="2751492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疼痛程度、持续时间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15"/>
            </p:custDataLst>
          </p:nvPr>
        </p:nvCxnSpPr>
        <p:spPr>
          <a:xfrm flipV="1">
            <a:off x="7196591" y="2203355"/>
            <a:ext cx="3746" cy="13097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正文"/>
          <p:cNvSpPr txBox="1"/>
          <p:nvPr>
            <p:custDataLst>
              <p:tags r:id="rId16"/>
            </p:custDataLst>
          </p:nvPr>
        </p:nvSpPr>
        <p:spPr>
          <a:xfrm>
            <a:off x="6136526" y="1701416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相关病史，如既往损伤、手术史等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01" name="直接连接符 100"/>
          <p:cNvCxnSpPr/>
          <p:nvPr>
            <p:custDataLst>
              <p:tags r:id="rId17"/>
            </p:custDataLst>
          </p:nvPr>
        </p:nvCxnSpPr>
        <p:spPr>
          <a:xfrm flipV="1">
            <a:off x="9407870" y="3076130"/>
            <a:ext cx="3746" cy="51754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正文"/>
          <p:cNvSpPr txBox="1"/>
          <p:nvPr>
            <p:custDataLst>
              <p:tags r:id="rId18"/>
            </p:custDataLst>
          </p:nvPr>
        </p:nvSpPr>
        <p:spPr>
          <a:xfrm>
            <a:off x="8347805" y="2570445"/>
            <a:ext cx="2123876" cy="530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诊断及治疗方案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19"/>
            </p:custDataLst>
          </p:nvPr>
        </p:nvCxnSpPr>
        <p:spPr>
          <a:xfrm>
            <a:off x="635175" y="3578069"/>
            <a:ext cx="1077732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椭圆 19"/>
          <p:cNvSpPr/>
          <p:nvPr>
            <p:custDataLst>
              <p:tags r:id="rId20"/>
            </p:custDataLst>
          </p:nvPr>
        </p:nvSpPr>
        <p:spPr>
          <a:xfrm>
            <a:off x="1604092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21"/>
            </p:custDataLst>
          </p:nvPr>
        </p:nvSpPr>
        <p:spPr>
          <a:xfrm>
            <a:off x="3815371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2"/>
            </p:custDataLst>
          </p:nvPr>
        </p:nvSpPr>
        <p:spPr>
          <a:xfrm>
            <a:off x="6026649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3"/>
            </p:custDataLst>
          </p:nvPr>
        </p:nvSpPr>
        <p:spPr>
          <a:xfrm>
            <a:off x="8237928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4"/>
            </p:custDataLst>
          </p:nvPr>
        </p:nvSpPr>
        <p:spPr>
          <a:xfrm>
            <a:off x="10449206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25"/>
            </p:custDataLst>
          </p:nvPr>
        </p:nvSpPr>
        <p:spPr>
          <a:xfrm>
            <a:off x="2709731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6"/>
            </p:custDataLst>
          </p:nvPr>
        </p:nvSpPr>
        <p:spPr>
          <a:xfrm>
            <a:off x="4921010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6" name="直接连接符 5"/>
          <p:cNvCxnSpPr/>
          <p:nvPr>
            <p:custDataLst>
              <p:tags r:id="rId27"/>
            </p:custDataLst>
          </p:nvPr>
        </p:nvCxnSpPr>
        <p:spPr>
          <a:xfrm flipH="1">
            <a:off x="4985313" y="3254056"/>
            <a:ext cx="3746" cy="26283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椭圆 13"/>
          <p:cNvSpPr/>
          <p:nvPr>
            <p:custDataLst>
              <p:tags r:id="rId28"/>
            </p:custDataLst>
          </p:nvPr>
        </p:nvSpPr>
        <p:spPr>
          <a:xfrm>
            <a:off x="7132288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9"/>
            </p:custDataLst>
          </p:nvPr>
        </p:nvSpPr>
        <p:spPr>
          <a:xfrm>
            <a:off x="9343567" y="3511893"/>
            <a:ext cx="132352" cy="13235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诊断结果及治疗情况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89381" y="1221740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969972" y="1602105"/>
            <a:ext cx="228191" cy="22819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369120" y="1498125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诊断结果：上肢关节损伤，包括肩关节、肘关节、腕关节等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534" y="1221740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8454" y="1602105"/>
            <a:ext cx="228191" cy="22819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808274" y="1498125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治疗方案：根据损伤程度和类型，采用保守治疗或手术治疗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89381" y="3892346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369120" y="4168060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治疗效果：大部分患者经过治疗后症状得到缓解，恢复日常生活能力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969972" y="4272711"/>
            <a:ext cx="228191" cy="22819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581" y="3892346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70171" y="4272711"/>
            <a:ext cx="228191" cy="22819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69320" y="4168060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康复计划：根据患者情况制定个性化的康复计划，包括功能锻炼、理疗等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4" name="矩形: 圆角 2"/>
          <p:cNvSpPr/>
          <p:nvPr>
            <p:custDataLst>
              <p:tags r:id="rId2"/>
            </p:custDataLst>
          </p:nvPr>
        </p:nvSpPr>
        <p:spPr>
          <a:xfrm>
            <a:off x="624873" y="1832674"/>
            <a:ext cx="5217957" cy="1701675"/>
          </a:xfrm>
          <a:prstGeom prst="roundRect">
            <a:avLst>
              <a:gd name="adj" fmla="val 12425"/>
            </a:avLst>
          </a:prstGeom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1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Freeform 5"/>
          <p:cNvSpPr/>
          <p:nvPr>
            <p:custDataLst>
              <p:tags r:id="rId3"/>
            </p:custDataLst>
          </p:nvPr>
        </p:nvSpPr>
        <p:spPr bwMode="auto">
          <a:xfrm>
            <a:off x="619146" y="1826948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1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7" name="矩形: 圆角 16"/>
          <p:cNvSpPr/>
          <p:nvPr>
            <p:custDataLst>
              <p:tags r:id="rId4"/>
            </p:custDataLst>
          </p:nvPr>
        </p:nvSpPr>
        <p:spPr>
          <a:xfrm>
            <a:off x="6348599" y="1842854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2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5"/>
            </p:custDataLst>
          </p:nvPr>
        </p:nvSpPr>
        <p:spPr>
          <a:xfrm>
            <a:off x="1856657" y="2028640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原因：上肢关节损伤，如骨折、脱位、扭伤等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6816880" y="2028640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程度：轻度、中度、重度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7"/>
            </p:custDataLst>
          </p:nvPr>
        </p:nvSpPr>
        <p:spPr>
          <a:xfrm>
            <a:off x="715857" y="2028640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600" b="1" spc="300">
                <a:solidFill>
                  <a:schemeClr val="accent1"/>
                </a:solidFill>
                <a:latin typeface="+mn-ea"/>
                <a:cs typeface="+mj-lt"/>
              </a:rPr>
              <a:t>01</a:t>
            </a:r>
            <a:endParaRPr kumimoji="1" lang="en-US" altLang="zh-CN" sz="3600" b="1" spc="300">
              <a:solidFill>
                <a:schemeClr val="accent1"/>
              </a:solidFill>
              <a:latin typeface="+mn-ea"/>
              <a:cs typeface="+mj-lt"/>
            </a:endParaRPr>
          </a:p>
        </p:txBody>
      </p:sp>
      <p:sp>
        <p:nvSpPr>
          <p:cNvPr id="47" name="Freeform 5"/>
          <p:cNvSpPr/>
          <p:nvPr>
            <p:custDataLst>
              <p:tags r:id="rId8"/>
            </p:custDataLst>
          </p:nvPr>
        </p:nvSpPr>
        <p:spPr bwMode="auto">
          <a:xfrm flipH="1">
            <a:off x="10312451" y="1846672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4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9"/>
            </p:custDataLst>
          </p:nvPr>
        </p:nvSpPr>
        <p:spPr>
          <a:xfrm flipH="1">
            <a:off x="10687839" y="2028640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2"/>
                </a:solidFill>
                <a:latin typeface="+mn-ea"/>
                <a:cs typeface="+mj-lt"/>
                <a:sym typeface="+mn-ea"/>
              </a:rPr>
              <a:t>02</a:t>
            </a:r>
            <a:endParaRPr kumimoji="1" lang="en-US" altLang="zh-CN" sz="3600" b="1" spc="300">
              <a:solidFill>
                <a:schemeClr val="accent2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4" name="矩形: 圆角 13"/>
          <p:cNvSpPr/>
          <p:nvPr>
            <p:custDataLst>
              <p:tags r:id="rId10"/>
            </p:custDataLst>
          </p:nvPr>
        </p:nvSpPr>
        <p:spPr>
          <a:xfrm>
            <a:off x="614693" y="3932307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3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3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Freeform 5"/>
          <p:cNvSpPr/>
          <p:nvPr>
            <p:custDataLst>
              <p:tags r:id="rId11"/>
            </p:custDataLst>
          </p:nvPr>
        </p:nvSpPr>
        <p:spPr bwMode="auto">
          <a:xfrm>
            <a:off x="608330" y="3925944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20" name="矩形: 圆角 19"/>
          <p:cNvSpPr/>
          <p:nvPr>
            <p:custDataLst>
              <p:tags r:id="rId12"/>
            </p:custDataLst>
          </p:nvPr>
        </p:nvSpPr>
        <p:spPr>
          <a:xfrm>
            <a:off x="6338418" y="3943123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4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4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3"/>
            </p:custDataLst>
          </p:nvPr>
        </p:nvSpPr>
        <p:spPr>
          <a:xfrm>
            <a:off x="1856657" y="4127636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持续时间：急性、慢性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14"/>
            </p:custDataLst>
          </p:nvPr>
        </p:nvSpPr>
        <p:spPr>
          <a:xfrm>
            <a:off x="6816880" y="4127636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影响：影响日常生活、工作、睡眠等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43" name="文本框 42"/>
          <p:cNvSpPr txBox="1"/>
          <p:nvPr>
            <p:custDataLst>
              <p:tags r:id="rId15"/>
            </p:custDataLst>
          </p:nvPr>
        </p:nvSpPr>
        <p:spPr>
          <a:xfrm>
            <a:off x="715857" y="4127636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3"/>
                </a:solidFill>
                <a:latin typeface="+mn-ea"/>
                <a:cs typeface="+mj-lt"/>
                <a:sym typeface="+mn-ea"/>
              </a:rPr>
              <a:t>03</a:t>
            </a:r>
            <a:endParaRPr kumimoji="1" lang="en-US" altLang="zh-CN" sz="3600" b="1" spc="300">
              <a:solidFill>
                <a:schemeClr val="accent3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49" name="Freeform 5"/>
          <p:cNvSpPr/>
          <p:nvPr>
            <p:custDataLst>
              <p:tags r:id="rId16"/>
            </p:custDataLst>
          </p:nvPr>
        </p:nvSpPr>
        <p:spPr bwMode="auto">
          <a:xfrm flipH="1">
            <a:off x="10302271" y="3946941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3" name="文本框 52"/>
          <p:cNvSpPr txBox="1"/>
          <p:nvPr>
            <p:custDataLst>
              <p:tags r:id="rId17"/>
            </p:custDataLst>
          </p:nvPr>
        </p:nvSpPr>
        <p:spPr>
          <a:xfrm flipH="1">
            <a:off x="10687839" y="4127636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4"/>
                </a:solidFill>
                <a:latin typeface="+mn-ea"/>
                <a:cs typeface="+mj-lt"/>
                <a:sym typeface="+mn-ea"/>
              </a:rPr>
              <a:t>04</a:t>
            </a:r>
            <a:endParaRPr kumimoji="1" lang="en-US" altLang="zh-CN" sz="3600" b="1" spc="300">
              <a:solidFill>
                <a:schemeClr val="accent4"/>
              </a:solidFill>
              <a:latin typeface="+mn-ea"/>
              <a:cs typeface="+mj-lt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肿胀</a:t>
            </a:r>
            <a:endParaRPr lang="zh-CN" altLang="en-US"/>
          </a:p>
        </p:txBody>
      </p:sp>
      <p:sp>
        <p:nvSpPr>
          <p:cNvPr id="4" name="矩形: 圆角 2"/>
          <p:cNvSpPr/>
          <p:nvPr>
            <p:custDataLst>
              <p:tags r:id="rId2"/>
            </p:custDataLst>
          </p:nvPr>
        </p:nvSpPr>
        <p:spPr>
          <a:xfrm>
            <a:off x="624873" y="1832674"/>
            <a:ext cx="5217957" cy="1701675"/>
          </a:xfrm>
          <a:prstGeom prst="roundRect">
            <a:avLst>
              <a:gd name="adj" fmla="val 12425"/>
            </a:avLst>
          </a:prstGeom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1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Freeform 5"/>
          <p:cNvSpPr/>
          <p:nvPr>
            <p:custDataLst>
              <p:tags r:id="rId3"/>
            </p:custDataLst>
          </p:nvPr>
        </p:nvSpPr>
        <p:spPr bwMode="auto">
          <a:xfrm>
            <a:off x="619146" y="1826948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1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7" name="矩形: 圆角 16"/>
          <p:cNvSpPr/>
          <p:nvPr>
            <p:custDataLst>
              <p:tags r:id="rId4"/>
            </p:custDataLst>
          </p:nvPr>
        </p:nvSpPr>
        <p:spPr>
          <a:xfrm>
            <a:off x="6348599" y="1842854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2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5"/>
            </p:custDataLst>
          </p:nvPr>
        </p:nvSpPr>
        <p:spPr>
          <a:xfrm>
            <a:off x="1856657" y="2028640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spc="150">
                <a:solidFill>
                  <a:srgbClr val="FFFFFF"/>
                </a:solidFill>
                <a:latin typeface="+mn-ea"/>
                <a:sym typeface="+mn-ea"/>
              </a:rPr>
              <a:t>原因：关节损伤、炎症、血液循环障碍</a:t>
            </a:r>
            <a:endParaRPr lang="zh-CN" altLang="en-US" sz="2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6816880" y="2028640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spc="150">
                <a:solidFill>
                  <a:srgbClr val="FFFFFF"/>
                </a:solidFill>
                <a:latin typeface="+mn-ea"/>
                <a:sym typeface="+mn-ea"/>
              </a:rPr>
              <a:t>症状：关节肿胀、疼痛、活动受限</a:t>
            </a:r>
            <a:endParaRPr lang="zh-CN" altLang="en-US" sz="2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7"/>
            </p:custDataLst>
          </p:nvPr>
        </p:nvSpPr>
        <p:spPr>
          <a:xfrm>
            <a:off x="715857" y="2028640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600" b="1" spc="300">
                <a:solidFill>
                  <a:schemeClr val="accent1"/>
                </a:solidFill>
                <a:latin typeface="+mn-ea"/>
                <a:cs typeface="+mj-lt"/>
              </a:rPr>
              <a:t>01</a:t>
            </a:r>
            <a:endParaRPr kumimoji="1" lang="en-US" altLang="zh-CN" sz="3600" b="1" spc="300">
              <a:solidFill>
                <a:schemeClr val="accent1"/>
              </a:solidFill>
              <a:latin typeface="+mn-ea"/>
              <a:cs typeface="+mj-lt"/>
            </a:endParaRPr>
          </a:p>
        </p:txBody>
      </p:sp>
      <p:sp>
        <p:nvSpPr>
          <p:cNvPr id="47" name="Freeform 5"/>
          <p:cNvSpPr/>
          <p:nvPr>
            <p:custDataLst>
              <p:tags r:id="rId8"/>
            </p:custDataLst>
          </p:nvPr>
        </p:nvSpPr>
        <p:spPr bwMode="auto">
          <a:xfrm flipH="1">
            <a:off x="10312451" y="1846672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4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9"/>
            </p:custDataLst>
          </p:nvPr>
        </p:nvSpPr>
        <p:spPr>
          <a:xfrm flipH="1">
            <a:off x="10687839" y="2028640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2"/>
                </a:solidFill>
                <a:latin typeface="+mn-ea"/>
                <a:cs typeface="+mj-lt"/>
                <a:sym typeface="+mn-ea"/>
              </a:rPr>
              <a:t>02</a:t>
            </a:r>
            <a:endParaRPr kumimoji="1" lang="en-US" altLang="zh-CN" sz="3600" b="1" spc="300">
              <a:solidFill>
                <a:schemeClr val="accent2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4" name="矩形: 圆角 13"/>
          <p:cNvSpPr/>
          <p:nvPr>
            <p:custDataLst>
              <p:tags r:id="rId10"/>
            </p:custDataLst>
          </p:nvPr>
        </p:nvSpPr>
        <p:spPr>
          <a:xfrm>
            <a:off x="614693" y="3932307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3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3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Freeform 5"/>
          <p:cNvSpPr/>
          <p:nvPr>
            <p:custDataLst>
              <p:tags r:id="rId11"/>
            </p:custDataLst>
          </p:nvPr>
        </p:nvSpPr>
        <p:spPr bwMode="auto">
          <a:xfrm>
            <a:off x="608330" y="3925944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20" name="矩形: 圆角 19"/>
          <p:cNvSpPr/>
          <p:nvPr>
            <p:custDataLst>
              <p:tags r:id="rId12"/>
            </p:custDataLst>
          </p:nvPr>
        </p:nvSpPr>
        <p:spPr>
          <a:xfrm>
            <a:off x="6338418" y="3943123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4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4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3"/>
            </p:custDataLst>
          </p:nvPr>
        </p:nvSpPr>
        <p:spPr>
          <a:xfrm>
            <a:off x="1856657" y="4127636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spc="150">
                <a:solidFill>
                  <a:srgbClr val="FFFFFF"/>
                </a:solidFill>
                <a:latin typeface="+mn-ea"/>
                <a:sym typeface="+mn-ea"/>
              </a:rPr>
              <a:t>护理措施：冷敷、抬高患肢、抗炎药物</a:t>
            </a:r>
            <a:endParaRPr lang="zh-CN" altLang="en-US" sz="2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14"/>
            </p:custDataLst>
          </p:nvPr>
        </p:nvSpPr>
        <p:spPr>
          <a:xfrm>
            <a:off x="6816880" y="4127636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预防措施：避免关节过度负荷、加强关节保护、保持良好的生活习惯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43" name="文本框 42"/>
          <p:cNvSpPr txBox="1"/>
          <p:nvPr>
            <p:custDataLst>
              <p:tags r:id="rId15"/>
            </p:custDataLst>
          </p:nvPr>
        </p:nvSpPr>
        <p:spPr>
          <a:xfrm>
            <a:off x="715857" y="4127636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3"/>
                </a:solidFill>
                <a:latin typeface="+mn-ea"/>
                <a:cs typeface="+mj-lt"/>
                <a:sym typeface="+mn-ea"/>
              </a:rPr>
              <a:t>03</a:t>
            </a:r>
            <a:endParaRPr kumimoji="1" lang="en-US" altLang="zh-CN" sz="3600" b="1" spc="300">
              <a:solidFill>
                <a:schemeClr val="accent3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49" name="Freeform 5"/>
          <p:cNvSpPr/>
          <p:nvPr>
            <p:custDataLst>
              <p:tags r:id="rId16"/>
            </p:custDataLst>
          </p:nvPr>
        </p:nvSpPr>
        <p:spPr bwMode="auto">
          <a:xfrm flipH="1">
            <a:off x="10302271" y="3946941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3" name="文本框 52"/>
          <p:cNvSpPr txBox="1"/>
          <p:nvPr>
            <p:custDataLst>
              <p:tags r:id="rId17"/>
            </p:custDataLst>
          </p:nvPr>
        </p:nvSpPr>
        <p:spPr>
          <a:xfrm flipH="1">
            <a:off x="10687839" y="4127636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4"/>
                </a:solidFill>
                <a:latin typeface="+mn-ea"/>
                <a:cs typeface="+mj-lt"/>
                <a:sym typeface="+mn-ea"/>
              </a:rPr>
              <a:t>04</a:t>
            </a:r>
            <a:endParaRPr kumimoji="1" lang="en-US" altLang="zh-CN" sz="3600" b="1" spc="300">
              <a:solidFill>
                <a:schemeClr val="accent4"/>
              </a:solidFill>
              <a:latin typeface="+mn-ea"/>
              <a:cs typeface="+mj-lt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关节活动受限</a:t>
            </a:r>
            <a:endParaRPr lang="zh-CN" altLang="en-US"/>
          </a:p>
        </p:txBody>
      </p:sp>
      <p:sp>
        <p:nvSpPr>
          <p:cNvPr id="21" name="矩形: 圆角 4"/>
          <p:cNvSpPr/>
          <p:nvPr>
            <p:custDataLst>
              <p:tags r:id="rId2"/>
            </p:custDataLst>
          </p:nvPr>
        </p:nvSpPr>
        <p:spPr>
          <a:xfrm>
            <a:off x="608330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23" name="矩形: 圆角 4"/>
          <p:cNvSpPr/>
          <p:nvPr>
            <p:custDataLst>
              <p:tags r:id="rId3"/>
            </p:custDataLst>
          </p:nvPr>
        </p:nvSpPr>
        <p:spPr>
          <a:xfrm>
            <a:off x="3408213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4"/>
            </p:custDataLst>
          </p:nvPr>
        </p:nvSpPr>
        <p:spPr>
          <a:xfrm>
            <a:off x="823459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原因：上肢关节损伤、疼痛、肿胀、肌肉紧张等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27" name="文本框 26"/>
          <p:cNvSpPr txBox="1"/>
          <p:nvPr>
            <p:custDataLst>
              <p:tags r:id="rId5"/>
            </p:custDataLst>
          </p:nvPr>
        </p:nvSpPr>
        <p:spPr>
          <a:xfrm>
            <a:off x="3623341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影响：日常生活活动受限、工作受限、社交活动受限等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>
          <a:xfrm>
            <a:off x="1024459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01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7"/>
            </p:custDataLst>
          </p:nvPr>
        </p:nvSpPr>
        <p:spPr>
          <a:xfrm>
            <a:off x="3824342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4"/>
                </a:solidFill>
                <a:latin typeface="+mn-ea"/>
              </a:rPr>
              <a:t>02</a:t>
            </a:r>
            <a:endParaRPr lang="en-US" altLang="zh-CN" sz="6000" b="1">
              <a:solidFill>
                <a:schemeClr val="accent4"/>
              </a:solidFill>
              <a:latin typeface="+mn-ea"/>
            </a:endParaRPr>
          </a:p>
        </p:txBody>
      </p:sp>
      <p:sp>
        <p:nvSpPr>
          <p:cNvPr id="30" name="矩形: 圆角 4"/>
          <p:cNvSpPr/>
          <p:nvPr>
            <p:custDataLst>
              <p:tags r:id="rId8"/>
            </p:custDataLst>
          </p:nvPr>
        </p:nvSpPr>
        <p:spPr>
          <a:xfrm>
            <a:off x="6208738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>
          <a:xfrm>
            <a:off x="6423866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护理目标：减轻疼痛、肿胀，增加关节活动度，提高生活质量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32" name="文本框 31"/>
          <p:cNvSpPr txBox="1"/>
          <p:nvPr>
            <p:custDataLst>
              <p:tags r:id="rId10"/>
            </p:custDataLst>
          </p:nvPr>
        </p:nvSpPr>
        <p:spPr>
          <a:xfrm>
            <a:off x="6624867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03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7" name="矩形: 圆角 4"/>
          <p:cNvSpPr/>
          <p:nvPr>
            <p:custDataLst>
              <p:tags r:id="rId11"/>
            </p:custDataLst>
          </p:nvPr>
        </p:nvSpPr>
        <p:spPr>
          <a:xfrm>
            <a:off x="9008620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12"/>
            </p:custDataLst>
          </p:nvPr>
        </p:nvSpPr>
        <p:spPr>
          <a:xfrm>
            <a:off x="9223749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护理措施：物理治疗、药物治疗、康复训练、健康教育等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12" name="文本框 11"/>
          <p:cNvSpPr txBox="1"/>
          <p:nvPr>
            <p:custDataLst>
              <p:tags r:id="rId13"/>
            </p:custDataLst>
          </p:nvPr>
        </p:nvSpPr>
        <p:spPr>
          <a:xfrm>
            <a:off x="9424750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04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https://d.book118.com/406024103242010051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1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1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12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2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2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12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2_2"/>
  <p:tag name="KSO_WM_UNIT_INDEX" val="1_2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2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2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126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4_2"/>
  <p:tag name="KSO_WM_UNIT_INDEX" val="1_4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27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2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129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3"/>
  <p:tag name="KSO_WM_UNIT_INDEX" val="1_5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3"/>
  <p:tag name="KSO_WM_UNIT_INDEX" val="1_6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6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1_2"/>
  <p:tag name="KSO_WM_UNIT_INDEX" val="1_1_2"/>
  <p:tag name="KSO_WM_UNIT_LAYERLEVEL" val="1_1_1"/>
  <p:tag name="KSO_WM_UNIT_SUBTYPE" val="d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6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5_2"/>
  <p:tag name="KSO_WM_UNIT_INDEX" val="1_5_2"/>
  <p:tag name="KSO_WM_UNIT_LAYERLEVEL" val="1_1_1"/>
  <p:tag name="KSO_WM_UNIT_SUBTYPE" val="d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5_3"/>
  <p:tag name="KSO_WM_UNIT_INDEX" val="1_5_3"/>
  <p:tag name="KSO_WM_UNIT_LAYERLEVEL" val="1_1_1"/>
  <p:tag name="KSO_WM_UNIT_LINE_FILL_TYPE" val="2"/>
  <p:tag name="KSO_WM_UNIT_LINE_FORE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6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3_2"/>
  <p:tag name="KSO_WM_UNIT_INDEX" val="1_3_2"/>
  <p:tag name="KSO_WM_UNIT_LAYERLEVEL" val="1_1_1"/>
  <p:tag name="KSO_WM_UNIT_SUBTYPE" val="d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6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2_2"/>
  <p:tag name="KSO_WM_UNIT_INDEX" val="1_2_2"/>
  <p:tag name="KSO_WM_UNIT_LAYERLEVEL" val="1_1_1"/>
  <p:tag name="KSO_WM_UNIT_SUBTYPE" val="d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6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4_2"/>
  <p:tag name="KSO_WM_UNIT_INDEX" val="1_4_2"/>
  <p:tag name="KSO_WM_UNIT_LAYERLEVEL" val="1_1_1"/>
  <p:tag name="KSO_WM_UNIT_SUBTYPE" val="d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6_3"/>
  <p:tag name="KSO_WM_UNIT_INDEX" val="1_6_3"/>
  <p:tag name="KSO_WM_UNIT_LAYERLEVEL" val="1_1_1"/>
  <p:tag name="KSO_WM_UNIT_LINE_FILL_TYPE" val="2"/>
  <p:tag name="KSO_WM_UNIT_LINE_FORE_SCHEMECOLOR_INDEX" val="10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6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6_2"/>
  <p:tag name="KSO_WM_UNIT_INDEX" val="1_6_2"/>
  <p:tag name="KSO_WM_UNIT_LAYERLEVEL" val="1_1_1"/>
  <p:tag name="KSO_WM_UNIT_SUBTYPE" val="d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2"/>
  <p:tag name="KSO_WM_UNIT_INDEX" val="1_4_2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5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3_3*l_h_i*1_1_2"/>
  <p:tag name="KSO_WM_UNIT_INDEX" val="1_1_2"/>
  <p:tag name="KSO_WM_UNIT_LAYERLEVEL" val="1_1_1"/>
  <p:tag name="KSO_WM_UNIT_LINE_FILL_TYPE" val="2"/>
  <p:tag name="KSO_WM_UNIT_LINE_FORE_SCHEMECOLOR_INDEX" val="14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3"/>
  <p:tag name="KSO_WM_UNIT_INDEX" val="1_1_3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3_3*l_h_i*1_2_2"/>
  <p:tag name="KSO_WM_UNIT_INDEX" val="1_2_2"/>
  <p:tag name="KSO_WM_UNIT_LAYERLEVEL" val="1_1_1"/>
  <p:tag name="KSO_WM_UNIT_LINE_FILL_TYPE" val="2"/>
  <p:tag name="KSO_WM_UNIT_LINE_FORE_SCHEMECOLOR_INDEX" val="14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3"/>
  <p:tag name="KSO_WM_UNIT_INDEX" val="1_2_3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3_3*l_h_i*1_3_2"/>
  <p:tag name="KSO_WM_UNIT_INDEX" val="1_3_2"/>
  <p:tag name="KSO_WM_UNIT_LAYERLEVEL" val="1_1_1"/>
  <p:tag name="KSO_WM_UNIT_LINE_FILL_TYPE" val="2"/>
  <p:tag name="KSO_WM_UNIT_LINE_FORE_SCHEMECOLOR_INDEX" val="14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3"/>
  <p:tag name="KSO_WM_UNIT_INDEX" val="1_3_3"/>
  <p:tag name="KSO_WM_UNIT_LAYERLEVEL" val="1_1_1"/>
  <p:tag name="KSO_WM_UNIT_SHADOW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3_3*l_h_i*1_4_2"/>
  <p:tag name="KSO_WM_UNIT_INDEX" val="1_4_2"/>
  <p:tag name="KSO_WM_UNIT_LAYERLEVEL" val="1_1_1"/>
  <p:tag name="KSO_WM_UNIT_LINE_FILL_TYPE" val="2"/>
  <p:tag name="KSO_WM_UNIT_LINE_FORE_SCHEMECOLOR_INDEX" val="14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3"/>
  <p:tag name="KSO_WM_UNIT_INDEX" val="1_4_3"/>
  <p:tag name="KSO_WM_UNIT_LAYERLEVEL" val="1_1_1"/>
  <p:tag name="KSO_WM_UNIT_SHADOW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3_3*l_h_i*1_1_2"/>
  <p:tag name="KSO_WM_UNIT_INDEX" val="1_1_2"/>
  <p:tag name="KSO_WM_UNIT_LAYERLEVEL" val="1_1_1"/>
  <p:tag name="KSO_WM_UNIT_LINE_FILL_TYPE" val="2"/>
  <p:tag name="KSO_WM_UNIT_LINE_FORE_SCHEMECOLOR_INDEX" val="14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3"/>
  <p:tag name="KSO_WM_UNIT_INDEX" val="1_1_3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3_3*l_h_i*1_2_2"/>
  <p:tag name="KSO_WM_UNIT_INDEX" val="1_2_2"/>
  <p:tag name="KSO_WM_UNIT_LAYERLEVEL" val="1_1_1"/>
  <p:tag name="KSO_WM_UNIT_LINE_FILL_TYPE" val="2"/>
  <p:tag name="KSO_WM_UNIT_LINE_FORE_SCHEMECOLOR_INDEX" val="14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3"/>
  <p:tag name="KSO_WM_UNIT_INDEX" val="1_2_3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3_3*l_h_i*1_3_2"/>
  <p:tag name="KSO_WM_UNIT_INDEX" val="1_3_2"/>
  <p:tag name="KSO_WM_UNIT_LAYERLEVEL" val="1_1_1"/>
  <p:tag name="KSO_WM_UNIT_LINE_FILL_TYPE" val="2"/>
  <p:tag name="KSO_WM_UNIT_LINE_FORE_SCHEMECOLOR_INDEX" val="14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3"/>
  <p:tag name="KSO_WM_UNIT_INDEX" val="1_3_3"/>
  <p:tag name="KSO_WM_UNIT_LAYERLEVEL" val="1_1_1"/>
  <p:tag name="KSO_WM_UNIT_SHADOW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3_3*l_h_i*1_4_2"/>
  <p:tag name="KSO_WM_UNIT_INDEX" val="1_4_2"/>
  <p:tag name="KSO_WM_UNIT_LAYERLEVEL" val="1_1_1"/>
  <p:tag name="KSO_WM_UNIT_LINE_FILL_TYPE" val="2"/>
  <p:tag name="KSO_WM_UNIT_LINE_FORE_SCHEMECOLOR_INDEX" val="14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3"/>
  <p:tag name="KSO_WM_UNIT_INDEX" val="1_4_3"/>
  <p:tag name="KSO_WM_UNIT_LAYERLEVEL" val="1_1_1"/>
  <p:tag name="KSO_WM_UNIT_SHADOW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1_2"/>
  <p:tag name="KSO_WM_UNIT_INDEX" val="1_1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290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2_2"/>
  <p:tag name="KSO_WM_UNIT_INDEX" val="1_2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291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292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2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1_1"/>
  <p:tag name="KSO_WM_UNIT_INDEX" val="1_1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2_1"/>
  <p:tag name="KSO_WM_UNIT_INDEX" val="1_2_1"/>
  <p:tag name="KSO_WM_UNIT_LAYERLEVEL" val="1_1_1"/>
  <p:tag name="KSO_WM_UNIT_SUBTYPE" val="d"/>
  <p:tag name="KSO_WM_UNIT_TEXT_FILL_FORE_SCHEMECOLOR_INDEX" val="8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3_2"/>
  <p:tag name="KSO_WM_UNIT_INDEX" val="1_3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296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2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3_1"/>
  <p:tag name="KSO_WM_UNIT_INDEX" val="1_3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4_2"/>
  <p:tag name="KSO_WM_UNIT_INDEX" val="1_4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299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3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4_1"/>
  <p:tag name="KSO_WM_UNIT_INDEX" val="1_4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Light</vt:lpstr>
      <vt:lpstr>Wingdings</vt:lpstr>
      <vt:lpstr>Calibri Light</vt:lpstr>
      <vt:lpstr>微软雅黑</vt:lpstr>
      <vt:lpstr>Office Theme</vt:lpstr>
      <vt:lpstr>上肢关节损伤的查房</vt:lpstr>
      <vt:lpstr>目录</vt:lpstr>
      <vt:lpstr>上肢关节损伤的相关知识</vt:lpstr>
      <vt:lpstr>定义和类型</vt:lpstr>
      <vt:lpstr>病因和病理</vt:lpstr>
      <vt:lpstr>临床表现和诊断</vt:lpstr>
      <vt:lpstr>病例汇报</vt:lpstr>
      <vt:lpstr>病例基本信息</vt:lpstr>
      <vt:lpstr>病史及症状表现</vt:lpstr>
      <vt:lpstr>诊断结果及治疗情况</vt:lpstr>
      <vt:lpstr>护理诊断</vt:lpstr>
      <vt:lpstr>疼痛</vt:lpstr>
      <vt:lpstr>肿胀</vt:lpstr>
      <vt:lpstr>关节活动受限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2024-09-18T01:29:41.032</cp:lastPrinted>
  <dcterms:created xsi:type="dcterms:W3CDTF">2024-09-17T17:29:41Z</dcterms:created>
  <dcterms:modified xsi:type="dcterms:W3CDTF">2024-09-17T17:29:44Z</dcterms:modified>
</cp:coreProperties>
</file>