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546DFD-9A2E-45E9-86A2-CF64BD201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475F1C-F23B-4FFF-9563-09A5B5042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2DFD3C-60CA-414C-AEFB-0A72E2100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28240B-0BC4-427C-A4AE-27AD95B5C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FC8021-3C9F-422C-8DD9-8A8CE301C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DA7B8F-BF36-4ABD-8151-50C8F184E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1D9634-7701-4A0A-A491-47342938F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7EF5ED-2E8E-44AF-94B8-E55F3305C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C4EFB6-FED1-4E97-AEC3-1E5CCEF5F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C88B6D-31C3-4B3A-8102-E93DABE9B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E4C7D9-8A93-4350-890E-F1224D395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04322520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2023年公益性岗位工作情况总结报告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汇报时间：2024-01-04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公益性岗位工作概况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存在的问题与不足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改进措施与发展方向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2406" y="1984343"/>
            <a:ext cx="347186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014698" y="1448943"/>
            <a:ext cx="234601" cy="304991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874776" y="1732788"/>
            <a:ext cx="514445" cy="29689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02900" y="1782128"/>
            <a:ext cx="59817" cy="44482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457219">
            <a:off x="854583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1142780" flipH="1">
            <a:off x="1319403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1437230" flipH="1">
            <a:off x="1168241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769">
            <a:off x="943356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42487" y="1984343"/>
            <a:ext cx="336137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457219">
            <a:off x="6843332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1142780" flipH="1">
            <a:off x="7281100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21437230" flipH="1">
            <a:off x="7138416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62769">
            <a:off x="6922580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867811" y="1448848"/>
            <a:ext cx="494824" cy="580834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648839" y="1881235"/>
            <a:ext cx="1897380" cy="7391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599459" y="1881235"/>
            <a:ext cx="1897380" cy="7391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021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25163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86353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96412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 rot="457219">
            <a:off x="854583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 rot="21142780" flipH="1">
            <a:off x="1059561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 rot="21437230" flipH="1">
            <a:off x="99288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rot="162769">
            <a:off x="89373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363980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1387030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132540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425988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 rot="457219">
            <a:off x="1316450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 rot="21142780" flipH="1">
            <a:off x="1521428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 rot="21437230" flipH="1">
            <a:off x="145475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 rot="162769">
            <a:off x="135559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825847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84889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1787271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887855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 rot="457219">
            <a:off x="177831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 rot="21142780" flipH="1">
            <a:off x="198329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 rot="21437230" flipH="1">
            <a:off x="191662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 rot="162769">
            <a:off x="181746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228771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231076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2249138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349722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 rot="457219">
            <a:off x="2240185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 rot="21142780" flipH="1">
            <a:off x="2445163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 rot="21437230" flipH="1">
            <a:off x="237848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 rot="162769">
            <a:off x="227933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2749582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277272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2711005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281158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 rot="457219">
            <a:off x="2702052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 rot="21142780" flipH="1">
            <a:off x="2907030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rot="21437230" flipH="1">
            <a:off x="284035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162769">
            <a:off x="2741200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3211449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323459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Freeform 60"/>
          <p:cNvSpPr/>
          <p:nvPr/>
        </p:nvSpPr>
        <p:spPr>
          <a:xfrm>
            <a:off x="3172873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3273457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 rot="457219">
            <a:off x="3163919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 rot="21142780" flipH="1">
            <a:off x="3368897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 rot="21437230" flipH="1">
            <a:off x="330222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rot="162769">
            <a:off x="320306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3673316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Freeform 67"/>
          <p:cNvSpPr/>
          <p:nvPr/>
        </p:nvSpPr>
        <p:spPr>
          <a:xfrm>
            <a:off x="3696462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Freeform 68"/>
          <p:cNvSpPr/>
          <p:nvPr/>
        </p:nvSpPr>
        <p:spPr>
          <a:xfrm>
            <a:off x="3634740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3735324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 rot="457219">
            <a:off x="362578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 rot="21142780" flipH="1">
            <a:off x="3830764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 rot="21437230" flipH="1">
            <a:off x="376408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 rot="162769">
            <a:off x="366493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413518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Freeform 75"/>
          <p:cNvSpPr/>
          <p:nvPr/>
        </p:nvSpPr>
        <p:spPr>
          <a:xfrm>
            <a:off x="4158329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Freeform 76"/>
          <p:cNvSpPr/>
          <p:nvPr/>
        </p:nvSpPr>
        <p:spPr>
          <a:xfrm>
            <a:off x="409660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419719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 rot="457219">
            <a:off x="4087654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 rot="21142780" flipH="1">
            <a:off x="4292632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 rot="21437230" flipH="1">
            <a:off x="422595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 rot="162769">
            <a:off x="412680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>
            <a:off x="4597051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Freeform 83"/>
          <p:cNvSpPr/>
          <p:nvPr/>
        </p:nvSpPr>
        <p:spPr>
          <a:xfrm>
            <a:off x="4620196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Freeform 84"/>
          <p:cNvSpPr/>
          <p:nvPr/>
        </p:nvSpPr>
        <p:spPr>
          <a:xfrm>
            <a:off x="455847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465905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AutoShape 86"/>
          <p:cNvSpPr/>
          <p:nvPr/>
        </p:nvSpPr>
        <p:spPr>
          <a:xfrm rot="457219">
            <a:off x="4549521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AutoShape 87"/>
          <p:cNvSpPr/>
          <p:nvPr/>
        </p:nvSpPr>
        <p:spPr>
          <a:xfrm rot="21142780" flipH="1">
            <a:off x="4754499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 rot="21437230" flipH="1">
            <a:off x="468782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 rot="162769">
            <a:off x="458866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>
            <a:off x="50590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Freeform 91"/>
          <p:cNvSpPr/>
          <p:nvPr/>
        </p:nvSpPr>
        <p:spPr>
          <a:xfrm>
            <a:off x="5082064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Freeform 92"/>
          <p:cNvSpPr/>
          <p:nvPr/>
        </p:nvSpPr>
        <p:spPr>
          <a:xfrm>
            <a:off x="5020342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5120926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AutoShape 94"/>
          <p:cNvSpPr/>
          <p:nvPr/>
        </p:nvSpPr>
        <p:spPr>
          <a:xfrm rot="457219">
            <a:off x="5011388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AutoShape 95"/>
          <p:cNvSpPr/>
          <p:nvPr/>
        </p:nvSpPr>
        <p:spPr>
          <a:xfrm rot="21142780" flipH="1">
            <a:off x="521636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AutoShape 96"/>
          <p:cNvSpPr/>
          <p:nvPr/>
        </p:nvSpPr>
        <p:spPr>
          <a:xfrm rot="21437230" flipH="1">
            <a:off x="514969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 rot="162769">
            <a:off x="505053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>
            <a:off x="9021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Freeform 99"/>
          <p:cNvSpPr/>
          <p:nvPr/>
        </p:nvSpPr>
        <p:spPr>
          <a:xfrm>
            <a:off x="925163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Freeform 100"/>
          <p:cNvSpPr/>
          <p:nvPr/>
        </p:nvSpPr>
        <p:spPr>
          <a:xfrm>
            <a:off x="86353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Freeform 101"/>
          <p:cNvSpPr/>
          <p:nvPr/>
        </p:nvSpPr>
        <p:spPr>
          <a:xfrm>
            <a:off x="96412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AutoShape 102"/>
          <p:cNvSpPr/>
          <p:nvPr/>
        </p:nvSpPr>
        <p:spPr>
          <a:xfrm rot="457219">
            <a:off x="854583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AutoShape 103"/>
          <p:cNvSpPr/>
          <p:nvPr/>
        </p:nvSpPr>
        <p:spPr>
          <a:xfrm rot="21142780" flipH="1">
            <a:off x="1059561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 rot="21437230" flipH="1">
            <a:off x="99288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AutoShape 105"/>
          <p:cNvSpPr/>
          <p:nvPr/>
        </p:nvSpPr>
        <p:spPr>
          <a:xfrm rot="162769">
            <a:off x="89373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AutoShape 106"/>
          <p:cNvSpPr/>
          <p:nvPr/>
        </p:nvSpPr>
        <p:spPr>
          <a:xfrm>
            <a:off x="1363980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Freeform 107"/>
          <p:cNvSpPr/>
          <p:nvPr/>
        </p:nvSpPr>
        <p:spPr>
          <a:xfrm>
            <a:off x="1387030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Freeform 108"/>
          <p:cNvSpPr/>
          <p:nvPr/>
        </p:nvSpPr>
        <p:spPr>
          <a:xfrm>
            <a:off x="132540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1425988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AutoShape 110"/>
          <p:cNvSpPr/>
          <p:nvPr/>
        </p:nvSpPr>
        <p:spPr>
          <a:xfrm rot="457219">
            <a:off x="1316450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AutoShape 111"/>
          <p:cNvSpPr/>
          <p:nvPr/>
        </p:nvSpPr>
        <p:spPr>
          <a:xfrm rot="21142780" flipH="1">
            <a:off x="1521428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AutoShape 112"/>
          <p:cNvSpPr/>
          <p:nvPr/>
        </p:nvSpPr>
        <p:spPr>
          <a:xfrm rot="21437230" flipH="1">
            <a:off x="145475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 rot="162769">
            <a:off x="135559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AutoShape 114"/>
          <p:cNvSpPr/>
          <p:nvPr/>
        </p:nvSpPr>
        <p:spPr>
          <a:xfrm>
            <a:off x="1825847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Freeform 115"/>
          <p:cNvSpPr/>
          <p:nvPr/>
        </p:nvSpPr>
        <p:spPr>
          <a:xfrm>
            <a:off x="184889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Freeform 116"/>
          <p:cNvSpPr/>
          <p:nvPr/>
        </p:nvSpPr>
        <p:spPr>
          <a:xfrm>
            <a:off x="1787271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Freeform 117"/>
          <p:cNvSpPr/>
          <p:nvPr/>
        </p:nvSpPr>
        <p:spPr>
          <a:xfrm>
            <a:off x="1887855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AutoShape 118"/>
          <p:cNvSpPr/>
          <p:nvPr/>
        </p:nvSpPr>
        <p:spPr>
          <a:xfrm rot="457219">
            <a:off x="177831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AutoShape 119"/>
          <p:cNvSpPr/>
          <p:nvPr/>
        </p:nvSpPr>
        <p:spPr>
          <a:xfrm rot="21142780" flipH="1">
            <a:off x="198329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AutoShape 120"/>
          <p:cNvSpPr/>
          <p:nvPr/>
        </p:nvSpPr>
        <p:spPr>
          <a:xfrm rot="21437230" flipH="1">
            <a:off x="191662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AutoShape 121"/>
          <p:cNvSpPr/>
          <p:nvPr/>
        </p:nvSpPr>
        <p:spPr>
          <a:xfrm rot="162769">
            <a:off x="181746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AutoShape 122"/>
          <p:cNvSpPr/>
          <p:nvPr/>
        </p:nvSpPr>
        <p:spPr>
          <a:xfrm>
            <a:off x="228771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Freeform 123"/>
          <p:cNvSpPr/>
          <p:nvPr/>
        </p:nvSpPr>
        <p:spPr>
          <a:xfrm>
            <a:off x="231076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Freeform 124"/>
          <p:cNvSpPr/>
          <p:nvPr/>
        </p:nvSpPr>
        <p:spPr>
          <a:xfrm>
            <a:off x="2249138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Freeform 125"/>
          <p:cNvSpPr/>
          <p:nvPr/>
        </p:nvSpPr>
        <p:spPr>
          <a:xfrm>
            <a:off x="2349722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AutoShape 126"/>
          <p:cNvSpPr/>
          <p:nvPr/>
        </p:nvSpPr>
        <p:spPr>
          <a:xfrm rot="457219">
            <a:off x="2240185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AutoShape 127"/>
          <p:cNvSpPr/>
          <p:nvPr/>
        </p:nvSpPr>
        <p:spPr>
          <a:xfrm rot="21142780" flipH="1">
            <a:off x="2445163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 rot="21437230" flipH="1">
            <a:off x="237848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 rot="162769">
            <a:off x="227933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>
            <a:off x="2749582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Freeform 131"/>
          <p:cNvSpPr/>
          <p:nvPr/>
        </p:nvSpPr>
        <p:spPr>
          <a:xfrm>
            <a:off x="277272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Freeform 132"/>
          <p:cNvSpPr/>
          <p:nvPr/>
        </p:nvSpPr>
        <p:spPr>
          <a:xfrm>
            <a:off x="2711005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Freeform 133"/>
          <p:cNvSpPr/>
          <p:nvPr/>
        </p:nvSpPr>
        <p:spPr>
          <a:xfrm>
            <a:off x="281158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AutoShape 134"/>
          <p:cNvSpPr/>
          <p:nvPr/>
        </p:nvSpPr>
        <p:spPr>
          <a:xfrm rot="457219">
            <a:off x="2702052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AutoShape 135"/>
          <p:cNvSpPr/>
          <p:nvPr/>
        </p:nvSpPr>
        <p:spPr>
          <a:xfrm rot="21142780" flipH="1">
            <a:off x="2907030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 rot="21437230" flipH="1">
            <a:off x="284035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 rot="162769">
            <a:off x="2741200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>
            <a:off x="3211449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Freeform 139"/>
          <p:cNvSpPr/>
          <p:nvPr/>
        </p:nvSpPr>
        <p:spPr>
          <a:xfrm>
            <a:off x="323459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Freeform 140"/>
          <p:cNvSpPr/>
          <p:nvPr/>
        </p:nvSpPr>
        <p:spPr>
          <a:xfrm>
            <a:off x="3172873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Freeform 141"/>
          <p:cNvSpPr/>
          <p:nvPr/>
        </p:nvSpPr>
        <p:spPr>
          <a:xfrm>
            <a:off x="3273457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AutoShape 142"/>
          <p:cNvSpPr/>
          <p:nvPr/>
        </p:nvSpPr>
        <p:spPr>
          <a:xfrm rot="457219">
            <a:off x="3163919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AutoShape 143"/>
          <p:cNvSpPr/>
          <p:nvPr/>
        </p:nvSpPr>
        <p:spPr>
          <a:xfrm rot="21142780" flipH="1">
            <a:off x="3368897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4" name="AutoShape 144"/>
          <p:cNvSpPr/>
          <p:nvPr/>
        </p:nvSpPr>
        <p:spPr>
          <a:xfrm rot="21437230" flipH="1">
            <a:off x="330222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5" name="AutoShape 145"/>
          <p:cNvSpPr/>
          <p:nvPr/>
        </p:nvSpPr>
        <p:spPr>
          <a:xfrm rot="162769">
            <a:off x="320306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6" name="AutoShape 146"/>
          <p:cNvSpPr/>
          <p:nvPr/>
        </p:nvSpPr>
        <p:spPr>
          <a:xfrm>
            <a:off x="3673316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7" name="Freeform 147"/>
          <p:cNvSpPr/>
          <p:nvPr/>
        </p:nvSpPr>
        <p:spPr>
          <a:xfrm>
            <a:off x="3696462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8" name="Freeform 148"/>
          <p:cNvSpPr/>
          <p:nvPr/>
        </p:nvSpPr>
        <p:spPr>
          <a:xfrm>
            <a:off x="3634740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9" name="Freeform 149"/>
          <p:cNvSpPr/>
          <p:nvPr/>
        </p:nvSpPr>
        <p:spPr>
          <a:xfrm>
            <a:off x="3735324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0" name="AutoShape 150"/>
          <p:cNvSpPr/>
          <p:nvPr/>
        </p:nvSpPr>
        <p:spPr>
          <a:xfrm rot="457219">
            <a:off x="362578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1" name="AutoShape 151"/>
          <p:cNvSpPr/>
          <p:nvPr/>
        </p:nvSpPr>
        <p:spPr>
          <a:xfrm rot="21142780" flipH="1">
            <a:off x="3830764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2" name="AutoShape 152"/>
          <p:cNvSpPr/>
          <p:nvPr/>
        </p:nvSpPr>
        <p:spPr>
          <a:xfrm rot="21437230" flipH="1">
            <a:off x="376408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3" name="AutoShape 153"/>
          <p:cNvSpPr/>
          <p:nvPr/>
        </p:nvSpPr>
        <p:spPr>
          <a:xfrm rot="162769">
            <a:off x="366493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4" name="AutoShape 154"/>
          <p:cNvSpPr/>
          <p:nvPr/>
        </p:nvSpPr>
        <p:spPr>
          <a:xfrm>
            <a:off x="413518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5" name="Freeform 155"/>
          <p:cNvSpPr/>
          <p:nvPr/>
        </p:nvSpPr>
        <p:spPr>
          <a:xfrm>
            <a:off x="4158329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6" name="Freeform 156"/>
          <p:cNvSpPr/>
          <p:nvPr/>
        </p:nvSpPr>
        <p:spPr>
          <a:xfrm>
            <a:off x="409660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Freeform 157"/>
          <p:cNvSpPr/>
          <p:nvPr/>
        </p:nvSpPr>
        <p:spPr>
          <a:xfrm>
            <a:off x="419719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8" name="AutoShape 158"/>
          <p:cNvSpPr/>
          <p:nvPr/>
        </p:nvSpPr>
        <p:spPr>
          <a:xfrm rot="457219">
            <a:off x="4087654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9" name="AutoShape 159"/>
          <p:cNvSpPr/>
          <p:nvPr/>
        </p:nvSpPr>
        <p:spPr>
          <a:xfrm rot="21142780" flipH="1">
            <a:off x="4292632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0" name="AutoShape 160"/>
          <p:cNvSpPr/>
          <p:nvPr/>
        </p:nvSpPr>
        <p:spPr>
          <a:xfrm rot="21437230" flipH="1">
            <a:off x="422595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1" name="AutoShape 161"/>
          <p:cNvSpPr/>
          <p:nvPr/>
        </p:nvSpPr>
        <p:spPr>
          <a:xfrm rot="162769">
            <a:off x="412680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2" name="AutoShape 162"/>
          <p:cNvSpPr/>
          <p:nvPr/>
        </p:nvSpPr>
        <p:spPr>
          <a:xfrm>
            <a:off x="4597051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3" name="Freeform 163"/>
          <p:cNvSpPr/>
          <p:nvPr/>
        </p:nvSpPr>
        <p:spPr>
          <a:xfrm>
            <a:off x="4620196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4" name="Freeform 164"/>
          <p:cNvSpPr/>
          <p:nvPr/>
        </p:nvSpPr>
        <p:spPr>
          <a:xfrm>
            <a:off x="455847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5" name="Freeform 165"/>
          <p:cNvSpPr/>
          <p:nvPr/>
        </p:nvSpPr>
        <p:spPr>
          <a:xfrm>
            <a:off x="465905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6" name="AutoShape 166"/>
          <p:cNvSpPr/>
          <p:nvPr/>
        </p:nvSpPr>
        <p:spPr>
          <a:xfrm rot="457219">
            <a:off x="4549521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7" name="AutoShape 167"/>
          <p:cNvSpPr/>
          <p:nvPr/>
        </p:nvSpPr>
        <p:spPr>
          <a:xfrm rot="21142780" flipH="1">
            <a:off x="4754499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8" name="AutoShape 168"/>
          <p:cNvSpPr/>
          <p:nvPr/>
        </p:nvSpPr>
        <p:spPr>
          <a:xfrm rot="21437230" flipH="1">
            <a:off x="468782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9" name="AutoShape 169"/>
          <p:cNvSpPr/>
          <p:nvPr/>
        </p:nvSpPr>
        <p:spPr>
          <a:xfrm rot="162769">
            <a:off x="458866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0" name="AutoShape 170"/>
          <p:cNvSpPr/>
          <p:nvPr/>
        </p:nvSpPr>
        <p:spPr>
          <a:xfrm>
            <a:off x="50590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1" name="Freeform 171"/>
          <p:cNvSpPr/>
          <p:nvPr/>
        </p:nvSpPr>
        <p:spPr>
          <a:xfrm>
            <a:off x="5082064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2" name="Freeform 172"/>
          <p:cNvSpPr/>
          <p:nvPr/>
        </p:nvSpPr>
        <p:spPr>
          <a:xfrm>
            <a:off x="5020342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3" name="Freeform 173"/>
          <p:cNvSpPr/>
          <p:nvPr/>
        </p:nvSpPr>
        <p:spPr>
          <a:xfrm>
            <a:off x="5120926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4" name="AutoShape 174"/>
          <p:cNvSpPr/>
          <p:nvPr/>
        </p:nvSpPr>
        <p:spPr>
          <a:xfrm rot="457219">
            <a:off x="5011388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5" name="AutoShape 175"/>
          <p:cNvSpPr/>
          <p:nvPr/>
        </p:nvSpPr>
        <p:spPr>
          <a:xfrm rot="21142780" flipH="1">
            <a:off x="521636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6" name="AutoShape 176"/>
          <p:cNvSpPr/>
          <p:nvPr/>
        </p:nvSpPr>
        <p:spPr>
          <a:xfrm rot="21437230" flipH="1">
            <a:off x="514969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7" name="AutoShape 177"/>
          <p:cNvSpPr/>
          <p:nvPr/>
        </p:nvSpPr>
        <p:spPr>
          <a:xfrm rot="162769">
            <a:off x="505053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8" name="AutoShape 178"/>
          <p:cNvSpPr/>
          <p:nvPr/>
        </p:nvSpPr>
        <p:spPr>
          <a:xfrm>
            <a:off x="6851428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9" name="AutoShape 179"/>
          <p:cNvSpPr/>
          <p:nvPr/>
        </p:nvSpPr>
        <p:spPr>
          <a:xfrm rot="457219">
            <a:off x="6807708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0" name="AutoShape 180"/>
          <p:cNvSpPr/>
          <p:nvPr/>
        </p:nvSpPr>
        <p:spPr>
          <a:xfrm rot="21142780" flipH="1">
            <a:off x="7000684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1" name="AutoShape 181"/>
          <p:cNvSpPr/>
          <p:nvPr/>
        </p:nvSpPr>
        <p:spPr>
          <a:xfrm rot="21437230" flipH="1">
            <a:off x="69378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2" name="AutoShape 182"/>
          <p:cNvSpPr/>
          <p:nvPr/>
        </p:nvSpPr>
        <p:spPr>
          <a:xfrm rot="162769">
            <a:off x="684266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3" name="Freeform 183"/>
          <p:cNvSpPr/>
          <p:nvPr/>
        </p:nvSpPr>
        <p:spPr>
          <a:xfrm>
            <a:off x="68184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4" name="AutoShape 184"/>
          <p:cNvSpPr/>
          <p:nvPr/>
        </p:nvSpPr>
        <p:spPr>
          <a:xfrm>
            <a:off x="73146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5" name="AutoShape 185"/>
          <p:cNvSpPr/>
          <p:nvPr/>
        </p:nvSpPr>
        <p:spPr>
          <a:xfrm rot="457219">
            <a:off x="72709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6" name="AutoShape 186"/>
          <p:cNvSpPr/>
          <p:nvPr/>
        </p:nvSpPr>
        <p:spPr>
          <a:xfrm rot="21142780" flipH="1">
            <a:off x="7463885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7" name="AutoShape 187"/>
          <p:cNvSpPr/>
          <p:nvPr/>
        </p:nvSpPr>
        <p:spPr>
          <a:xfrm rot="21437230" flipH="1">
            <a:off x="74010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8" name="AutoShape 188"/>
          <p:cNvSpPr/>
          <p:nvPr/>
        </p:nvSpPr>
        <p:spPr>
          <a:xfrm rot="162769">
            <a:off x="73058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9" name="Freeform 189"/>
          <p:cNvSpPr/>
          <p:nvPr/>
        </p:nvSpPr>
        <p:spPr>
          <a:xfrm>
            <a:off x="72816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0" name="AutoShape 190"/>
          <p:cNvSpPr/>
          <p:nvPr/>
        </p:nvSpPr>
        <p:spPr>
          <a:xfrm>
            <a:off x="77778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1" name="AutoShape 191"/>
          <p:cNvSpPr/>
          <p:nvPr/>
        </p:nvSpPr>
        <p:spPr>
          <a:xfrm rot="457219">
            <a:off x="77341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2" name="AutoShape 192"/>
          <p:cNvSpPr/>
          <p:nvPr/>
        </p:nvSpPr>
        <p:spPr>
          <a:xfrm rot="21142780" flipH="1">
            <a:off x="7927086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3" name="AutoShape 193"/>
          <p:cNvSpPr/>
          <p:nvPr/>
        </p:nvSpPr>
        <p:spPr>
          <a:xfrm rot="21437230" flipH="1">
            <a:off x="786422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4" name="AutoShape 194"/>
          <p:cNvSpPr/>
          <p:nvPr/>
        </p:nvSpPr>
        <p:spPr>
          <a:xfrm rot="162769">
            <a:off x="77690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5" name="Freeform 195"/>
          <p:cNvSpPr/>
          <p:nvPr/>
        </p:nvSpPr>
        <p:spPr>
          <a:xfrm>
            <a:off x="77448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6" name="AutoShape 196"/>
          <p:cNvSpPr/>
          <p:nvPr/>
        </p:nvSpPr>
        <p:spPr>
          <a:xfrm>
            <a:off x="8241030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7" name="AutoShape 197"/>
          <p:cNvSpPr/>
          <p:nvPr/>
        </p:nvSpPr>
        <p:spPr>
          <a:xfrm rot="457219">
            <a:off x="81973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8" name="AutoShape 198"/>
          <p:cNvSpPr/>
          <p:nvPr/>
        </p:nvSpPr>
        <p:spPr>
          <a:xfrm rot="21142780" flipH="1">
            <a:off x="8390287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9" name="AutoShape 199"/>
          <p:cNvSpPr/>
          <p:nvPr/>
        </p:nvSpPr>
        <p:spPr>
          <a:xfrm rot="21437230" flipH="1">
            <a:off x="832742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0" name="AutoShape 200"/>
          <p:cNvSpPr/>
          <p:nvPr/>
        </p:nvSpPr>
        <p:spPr>
          <a:xfrm rot="162769">
            <a:off x="82322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1" name="Freeform 201"/>
          <p:cNvSpPr/>
          <p:nvPr/>
        </p:nvSpPr>
        <p:spPr>
          <a:xfrm>
            <a:off x="82080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2" name="AutoShape 202"/>
          <p:cNvSpPr/>
          <p:nvPr/>
        </p:nvSpPr>
        <p:spPr>
          <a:xfrm>
            <a:off x="8704231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" name="AutoShape 203"/>
          <p:cNvSpPr/>
          <p:nvPr/>
        </p:nvSpPr>
        <p:spPr>
          <a:xfrm rot="457219">
            <a:off x="8660511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4" name="AutoShape 204"/>
          <p:cNvSpPr/>
          <p:nvPr/>
        </p:nvSpPr>
        <p:spPr>
          <a:xfrm rot="21142780" flipH="1">
            <a:off x="88534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5" name="AutoShape 205"/>
          <p:cNvSpPr/>
          <p:nvPr/>
        </p:nvSpPr>
        <p:spPr>
          <a:xfrm rot="21437230" flipH="1">
            <a:off x="8790623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6" name="AutoShape 206"/>
          <p:cNvSpPr/>
          <p:nvPr/>
        </p:nvSpPr>
        <p:spPr>
          <a:xfrm rot="162769">
            <a:off x="86954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7" name="Freeform 207"/>
          <p:cNvSpPr/>
          <p:nvPr/>
        </p:nvSpPr>
        <p:spPr>
          <a:xfrm>
            <a:off x="86712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8" name="AutoShape 208"/>
          <p:cNvSpPr/>
          <p:nvPr/>
        </p:nvSpPr>
        <p:spPr>
          <a:xfrm>
            <a:off x="9167432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9" name="AutoShape 209"/>
          <p:cNvSpPr/>
          <p:nvPr/>
        </p:nvSpPr>
        <p:spPr>
          <a:xfrm rot="457219">
            <a:off x="9123712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0" name="AutoShape 210"/>
          <p:cNvSpPr/>
          <p:nvPr/>
        </p:nvSpPr>
        <p:spPr>
          <a:xfrm rot="21142780" flipH="1">
            <a:off x="93166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1" name="AutoShape 211"/>
          <p:cNvSpPr/>
          <p:nvPr/>
        </p:nvSpPr>
        <p:spPr>
          <a:xfrm rot="21437230" flipH="1">
            <a:off x="92538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2" name="AutoShape 212"/>
          <p:cNvSpPr/>
          <p:nvPr/>
        </p:nvSpPr>
        <p:spPr>
          <a:xfrm rot="162769">
            <a:off x="9158668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3" name="Freeform 213"/>
          <p:cNvSpPr/>
          <p:nvPr/>
        </p:nvSpPr>
        <p:spPr>
          <a:xfrm>
            <a:off x="9134475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4" name="AutoShape 214"/>
          <p:cNvSpPr/>
          <p:nvPr/>
        </p:nvSpPr>
        <p:spPr>
          <a:xfrm>
            <a:off x="96306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5" name="AutoShape 215"/>
          <p:cNvSpPr/>
          <p:nvPr/>
        </p:nvSpPr>
        <p:spPr>
          <a:xfrm rot="457219">
            <a:off x="95869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6" name="AutoShape 216"/>
          <p:cNvSpPr/>
          <p:nvPr/>
        </p:nvSpPr>
        <p:spPr>
          <a:xfrm rot="21142780" flipH="1">
            <a:off x="9779889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7" name="AutoShape 217"/>
          <p:cNvSpPr/>
          <p:nvPr/>
        </p:nvSpPr>
        <p:spPr>
          <a:xfrm rot="21437230" flipH="1">
            <a:off x="97170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8" name="AutoShape 218"/>
          <p:cNvSpPr/>
          <p:nvPr/>
        </p:nvSpPr>
        <p:spPr>
          <a:xfrm rot="162769">
            <a:off x="9621869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9" name="Freeform 219"/>
          <p:cNvSpPr/>
          <p:nvPr/>
        </p:nvSpPr>
        <p:spPr>
          <a:xfrm>
            <a:off x="95977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0" name="AutoShape 220"/>
          <p:cNvSpPr/>
          <p:nvPr/>
        </p:nvSpPr>
        <p:spPr>
          <a:xfrm>
            <a:off x="100938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1" name="AutoShape 221"/>
          <p:cNvSpPr/>
          <p:nvPr/>
        </p:nvSpPr>
        <p:spPr>
          <a:xfrm rot="457219">
            <a:off x="100501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2" name="AutoShape 222"/>
          <p:cNvSpPr/>
          <p:nvPr/>
        </p:nvSpPr>
        <p:spPr>
          <a:xfrm rot="21142780" flipH="1">
            <a:off x="10243090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3" name="AutoShape 223"/>
          <p:cNvSpPr/>
          <p:nvPr/>
        </p:nvSpPr>
        <p:spPr>
          <a:xfrm rot="21437230" flipH="1">
            <a:off x="1018022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4" name="AutoShape 224"/>
          <p:cNvSpPr/>
          <p:nvPr/>
        </p:nvSpPr>
        <p:spPr>
          <a:xfrm rot="162769">
            <a:off x="1008507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5" name="Freeform 225"/>
          <p:cNvSpPr/>
          <p:nvPr/>
        </p:nvSpPr>
        <p:spPr>
          <a:xfrm>
            <a:off x="100609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6" name="AutoShape 226"/>
          <p:cNvSpPr/>
          <p:nvPr/>
        </p:nvSpPr>
        <p:spPr>
          <a:xfrm>
            <a:off x="105570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7" name="AutoShape 227"/>
          <p:cNvSpPr/>
          <p:nvPr/>
        </p:nvSpPr>
        <p:spPr>
          <a:xfrm rot="457219">
            <a:off x="105134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8" name="AutoShape 228"/>
          <p:cNvSpPr/>
          <p:nvPr/>
        </p:nvSpPr>
        <p:spPr>
          <a:xfrm rot="21142780" flipH="1">
            <a:off x="107062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9" name="AutoShape 229"/>
          <p:cNvSpPr/>
          <p:nvPr/>
        </p:nvSpPr>
        <p:spPr>
          <a:xfrm rot="21437230" flipH="1">
            <a:off x="1064342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0" name="AutoShape 230"/>
          <p:cNvSpPr/>
          <p:nvPr/>
        </p:nvSpPr>
        <p:spPr>
          <a:xfrm rot="162769">
            <a:off x="1054827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1" name="Freeform 231"/>
          <p:cNvSpPr/>
          <p:nvPr/>
        </p:nvSpPr>
        <p:spPr>
          <a:xfrm>
            <a:off x="105241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2" name="AutoShape 232"/>
          <p:cNvSpPr/>
          <p:nvPr/>
        </p:nvSpPr>
        <p:spPr>
          <a:xfrm>
            <a:off x="110202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3" name="AutoShape 233"/>
          <p:cNvSpPr/>
          <p:nvPr/>
        </p:nvSpPr>
        <p:spPr>
          <a:xfrm rot="457219">
            <a:off x="109766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4" name="AutoShape 234"/>
          <p:cNvSpPr/>
          <p:nvPr/>
        </p:nvSpPr>
        <p:spPr>
          <a:xfrm rot="21142780" flipH="1">
            <a:off x="111694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5" name="AutoShape 235"/>
          <p:cNvSpPr/>
          <p:nvPr/>
        </p:nvSpPr>
        <p:spPr>
          <a:xfrm rot="21437230" flipH="1">
            <a:off x="1110662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6" name="AutoShape 236"/>
          <p:cNvSpPr/>
          <p:nvPr/>
        </p:nvSpPr>
        <p:spPr>
          <a:xfrm rot="162769">
            <a:off x="1101147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7" name="Freeform 237"/>
          <p:cNvSpPr/>
          <p:nvPr/>
        </p:nvSpPr>
        <p:spPr>
          <a:xfrm>
            <a:off x="109873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8" name="AutoShape 238"/>
          <p:cNvSpPr/>
          <p:nvPr/>
        </p:nvSpPr>
        <p:spPr>
          <a:xfrm>
            <a:off x="6851428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9" name="AutoShape 239"/>
          <p:cNvSpPr/>
          <p:nvPr/>
        </p:nvSpPr>
        <p:spPr>
          <a:xfrm rot="457219">
            <a:off x="6807708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0" name="AutoShape 240"/>
          <p:cNvSpPr/>
          <p:nvPr/>
        </p:nvSpPr>
        <p:spPr>
          <a:xfrm rot="21142780" flipH="1">
            <a:off x="7000684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1" name="AutoShape 241"/>
          <p:cNvSpPr/>
          <p:nvPr/>
        </p:nvSpPr>
        <p:spPr>
          <a:xfrm rot="21437230" flipH="1">
            <a:off x="69378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2" name="AutoShape 242"/>
          <p:cNvSpPr/>
          <p:nvPr/>
        </p:nvSpPr>
        <p:spPr>
          <a:xfrm rot="162769">
            <a:off x="684266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3" name="Freeform 243"/>
          <p:cNvSpPr/>
          <p:nvPr/>
        </p:nvSpPr>
        <p:spPr>
          <a:xfrm>
            <a:off x="68184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4" name="AutoShape 244"/>
          <p:cNvSpPr/>
          <p:nvPr/>
        </p:nvSpPr>
        <p:spPr>
          <a:xfrm>
            <a:off x="73146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5" name="AutoShape 245"/>
          <p:cNvSpPr/>
          <p:nvPr/>
        </p:nvSpPr>
        <p:spPr>
          <a:xfrm rot="457219">
            <a:off x="72709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6" name="AutoShape 246"/>
          <p:cNvSpPr/>
          <p:nvPr/>
        </p:nvSpPr>
        <p:spPr>
          <a:xfrm rot="21142780" flipH="1">
            <a:off x="7463885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7" name="AutoShape 247"/>
          <p:cNvSpPr/>
          <p:nvPr/>
        </p:nvSpPr>
        <p:spPr>
          <a:xfrm rot="21437230" flipH="1">
            <a:off x="74010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8" name="AutoShape 248"/>
          <p:cNvSpPr/>
          <p:nvPr/>
        </p:nvSpPr>
        <p:spPr>
          <a:xfrm rot="162769">
            <a:off x="73058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9" name="Freeform 249"/>
          <p:cNvSpPr/>
          <p:nvPr/>
        </p:nvSpPr>
        <p:spPr>
          <a:xfrm>
            <a:off x="72816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0" name="AutoShape 250"/>
          <p:cNvSpPr/>
          <p:nvPr/>
        </p:nvSpPr>
        <p:spPr>
          <a:xfrm>
            <a:off x="77778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1" name="AutoShape 251"/>
          <p:cNvSpPr/>
          <p:nvPr/>
        </p:nvSpPr>
        <p:spPr>
          <a:xfrm rot="457219">
            <a:off x="77341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2" name="AutoShape 252"/>
          <p:cNvSpPr/>
          <p:nvPr/>
        </p:nvSpPr>
        <p:spPr>
          <a:xfrm rot="21142780" flipH="1">
            <a:off x="7927086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3" name="AutoShape 253"/>
          <p:cNvSpPr/>
          <p:nvPr/>
        </p:nvSpPr>
        <p:spPr>
          <a:xfrm rot="21437230" flipH="1">
            <a:off x="786422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4" name="AutoShape 254"/>
          <p:cNvSpPr/>
          <p:nvPr/>
        </p:nvSpPr>
        <p:spPr>
          <a:xfrm rot="162769">
            <a:off x="77690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5" name="Freeform 255"/>
          <p:cNvSpPr/>
          <p:nvPr/>
        </p:nvSpPr>
        <p:spPr>
          <a:xfrm>
            <a:off x="77448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6" name="AutoShape 256"/>
          <p:cNvSpPr/>
          <p:nvPr/>
        </p:nvSpPr>
        <p:spPr>
          <a:xfrm>
            <a:off x="8241030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7" name="AutoShape 257"/>
          <p:cNvSpPr/>
          <p:nvPr/>
        </p:nvSpPr>
        <p:spPr>
          <a:xfrm rot="457219">
            <a:off x="81973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8" name="AutoShape 258"/>
          <p:cNvSpPr/>
          <p:nvPr/>
        </p:nvSpPr>
        <p:spPr>
          <a:xfrm rot="21142780" flipH="1">
            <a:off x="8390287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9" name="AutoShape 259"/>
          <p:cNvSpPr/>
          <p:nvPr/>
        </p:nvSpPr>
        <p:spPr>
          <a:xfrm rot="21437230" flipH="1">
            <a:off x="832742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0" name="AutoShape 260"/>
          <p:cNvSpPr/>
          <p:nvPr/>
        </p:nvSpPr>
        <p:spPr>
          <a:xfrm rot="162769">
            <a:off x="82322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1" name="Freeform 261"/>
          <p:cNvSpPr/>
          <p:nvPr/>
        </p:nvSpPr>
        <p:spPr>
          <a:xfrm>
            <a:off x="82080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2" name="AutoShape 262"/>
          <p:cNvSpPr/>
          <p:nvPr/>
        </p:nvSpPr>
        <p:spPr>
          <a:xfrm>
            <a:off x="8704231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3" name="AutoShape 263"/>
          <p:cNvSpPr/>
          <p:nvPr/>
        </p:nvSpPr>
        <p:spPr>
          <a:xfrm rot="457219">
            <a:off x="8660511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4" name="AutoShape 264"/>
          <p:cNvSpPr/>
          <p:nvPr/>
        </p:nvSpPr>
        <p:spPr>
          <a:xfrm rot="21142780" flipH="1">
            <a:off x="88534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5" name="AutoShape 265"/>
          <p:cNvSpPr/>
          <p:nvPr/>
        </p:nvSpPr>
        <p:spPr>
          <a:xfrm rot="21437230" flipH="1">
            <a:off x="8790623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6" name="AutoShape 266"/>
          <p:cNvSpPr/>
          <p:nvPr/>
        </p:nvSpPr>
        <p:spPr>
          <a:xfrm rot="162769">
            <a:off x="86954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7" name="Freeform 267"/>
          <p:cNvSpPr/>
          <p:nvPr/>
        </p:nvSpPr>
        <p:spPr>
          <a:xfrm>
            <a:off x="86712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8" name="AutoShape 268"/>
          <p:cNvSpPr/>
          <p:nvPr/>
        </p:nvSpPr>
        <p:spPr>
          <a:xfrm>
            <a:off x="9167432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9" name="AutoShape 269"/>
          <p:cNvSpPr/>
          <p:nvPr/>
        </p:nvSpPr>
        <p:spPr>
          <a:xfrm rot="457219">
            <a:off x="9123712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0" name="AutoShape 270"/>
          <p:cNvSpPr/>
          <p:nvPr/>
        </p:nvSpPr>
        <p:spPr>
          <a:xfrm rot="21142780" flipH="1">
            <a:off x="93166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1" name="AutoShape 271"/>
          <p:cNvSpPr/>
          <p:nvPr/>
        </p:nvSpPr>
        <p:spPr>
          <a:xfrm rot="21437230" flipH="1">
            <a:off x="92538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2" name="AutoShape 272"/>
          <p:cNvSpPr/>
          <p:nvPr/>
        </p:nvSpPr>
        <p:spPr>
          <a:xfrm rot="162769">
            <a:off x="9158668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3" name="Freeform 273"/>
          <p:cNvSpPr/>
          <p:nvPr/>
        </p:nvSpPr>
        <p:spPr>
          <a:xfrm>
            <a:off x="9134475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4" name="AutoShape 274"/>
          <p:cNvSpPr/>
          <p:nvPr/>
        </p:nvSpPr>
        <p:spPr>
          <a:xfrm>
            <a:off x="96306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5" name="AutoShape 275"/>
          <p:cNvSpPr/>
          <p:nvPr/>
        </p:nvSpPr>
        <p:spPr>
          <a:xfrm rot="457219">
            <a:off x="95869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6" name="AutoShape 276"/>
          <p:cNvSpPr/>
          <p:nvPr/>
        </p:nvSpPr>
        <p:spPr>
          <a:xfrm rot="21142780" flipH="1">
            <a:off x="9779889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7" name="AutoShape 277"/>
          <p:cNvSpPr/>
          <p:nvPr/>
        </p:nvSpPr>
        <p:spPr>
          <a:xfrm rot="21437230" flipH="1">
            <a:off x="97170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8" name="AutoShape 278"/>
          <p:cNvSpPr/>
          <p:nvPr/>
        </p:nvSpPr>
        <p:spPr>
          <a:xfrm rot="162769">
            <a:off x="9621869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9" name="Freeform 279"/>
          <p:cNvSpPr/>
          <p:nvPr/>
        </p:nvSpPr>
        <p:spPr>
          <a:xfrm>
            <a:off x="95977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0" name="AutoShape 280"/>
          <p:cNvSpPr/>
          <p:nvPr/>
        </p:nvSpPr>
        <p:spPr>
          <a:xfrm>
            <a:off x="100938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1" name="AutoShape 281"/>
          <p:cNvSpPr/>
          <p:nvPr/>
        </p:nvSpPr>
        <p:spPr>
          <a:xfrm rot="457219">
            <a:off x="100501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2" name="AutoShape 282"/>
          <p:cNvSpPr/>
          <p:nvPr/>
        </p:nvSpPr>
        <p:spPr>
          <a:xfrm rot="21142780" flipH="1">
            <a:off x="10243090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3" name="AutoShape 283"/>
          <p:cNvSpPr/>
          <p:nvPr/>
        </p:nvSpPr>
        <p:spPr>
          <a:xfrm rot="21437230" flipH="1">
            <a:off x="1018022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4" name="AutoShape 284"/>
          <p:cNvSpPr/>
          <p:nvPr/>
        </p:nvSpPr>
        <p:spPr>
          <a:xfrm rot="162769">
            <a:off x="1008507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5" name="Freeform 285"/>
          <p:cNvSpPr/>
          <p:nvPr/>
        </p:nvSpPr>
        <p:spPr>
          <a:xfrm>
            <a:off x="100609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6" name="AutoShape 286"/>
          <p:cNvSpPr/>
          <p:nvPr/>
        </p:nvSpPr>
        <p:spPr>
          <a:xfrm>
            <a:off x="105570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7" name="AutoShape 287"/>
          <p:cNvSpPr/>
          <p:nvPr/>
        </p:nvSpPr>
        <p:spPr>
          <a:xfrm rot="457219">
            <a:off x="105134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8" name="AutoShape 288"/>
          <p:cNvSpPr/>
          <p:nvPr/>
        </p:nvSpPr>
        <p:spPr>
          <a:xfrm rot="21142780" flipH="1">
            <a:off x="107062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9" name="AutoShape 289"/>
          <p:cNvSpPr/>
          <p:nvPr/>
        </p:nvSpPr>
        <p:spPr>
          <a:xfrm rot="21437230" flipH="1">
            <a:off x="1064342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0" name="AutoShape 290"/>
          <p:cNvSpPr/>
          <p:nvPr/>
        </p:nvSpPr>
        <p:spPr>
          <a:xfrm rot="162769">
            <a:off x="1054827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1" name="Freeform 291"/>
          <p:cNvSpPr/>
          <p:nvPr/>
        </p:nvSpPr>
        <p:spPr>
          <a:xfrm>
            <a:off x="105241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2" name="AutoShape 292"/>
          <p:cNvSpPr/>
          <p:nvPr/>
        </p:nvSpPr>
        <p:spPr>
          <a:xfrm>
            <a:off x="110202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3" name="AutoShape 293"/>
          <p:cNvSpPr/>
          <p:nvPr/>
        </p:nvSpPr>
        <p:spPr>
          <a:xfrm rot="457219">
            <a:off x="109766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4" name="AutoShape 294"/>
          <p:cNvSpPr/>
          <p:nvPr/>
        </p:nvSpPr>
        <p:spPr>
          <a:xfrm rot="21142780" flipH="1">
            <a:off x="111694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5" name="AutoShape 295"/>
          <p:cNvSpPr/>
          <p:nvPr/>
        </p:nvSpPr>
        <p:spPr>
          <a:xfrm rot="21437230" flipH="1">
            <a:off x="1110662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6" name="AutoShape 296"/>
          <p:cNvSpPr/>
          <p:nvPr/>
        </p:nvSpPr>
        <p:spPr>
          <a:xfrm rot="162769">
            <a:off x="1101147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7" name="Freeform 297"/>
          <p:cNvSpPr/>
          <p:nvPr/>
        </p:nvSpPr>
        <p:spPr>
          <a:xfrm>
            <a:off x="109873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8" name="AutoShape 298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公益性岗位是国家为了促进就业困难人员就业而设立的，旨在通过提供岗位和培训，帮助他们实现稳定就业和增加收入。</a:t>
            </a:r>
            <a:endParaRPr lang="en-US" sz="1100"/>
          </a:p>
        </p:txBody>
      </p:sp>
      <p:sp>
        <p:nvSpPr>
          <p:cNvPr id="299" name="AutoShape 299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2023年是公益性岗位工作开展的重要一年，面临着国内外经济形势的变化和就业市场的挑战，公益性岗位工作需要更加注重实效和针对性。</a:t>
            </a:r>
            <a:endParaRPr lang="en-US" sz="1100"/>
          </a:p>
        </p:txBody>
      </p:sp>
      <p:sp>
        <p:nvSpPr>
          <p:cNvPr id="300" name="AutoShape 30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1" name="AutoShape 30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2" name="AutoShape 30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3" name="AutoShape 30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4" name="AutoShape 30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5" name="AutoShape 30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6" name="AutoShape 30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7" name="AutoShape 30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8" name="AutoShape 30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9" name="AutoShape 30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0" name="AutoShape 31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1" name="AutoShape 31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2" name="AutoShape 31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3" name="AutoShape 31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4" name="AutoShape 31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5" name="AutoShape 31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6" name="AutoShape 31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7" name="AutoShape 31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8" name="AutoShape 31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9" name="AutoShape 31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0" name="TextBox 32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通过提供合适的岗位和培训，帮助就业困难人员实现稳定就业，提高他们的收入水平和生活质量。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提高就业困难人员的就业率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通过公益性岗位工作的开展，为就业困难人员提供更多的就业机会和培训资源，缩小社会贫富差距，促进社会公平与和谐。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促进社会公平与和谐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通过总结工作经验和成果，加强公益性岗位政策的宣传与推广，提高政策的社会认知度和影响力。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加强政策宣传与推广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公益性岗位工作概况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2406" y="1984343"/>
            <a:ext cx="347186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014698" y="1448943"/>
            <a:ext cx="234601" cy="304991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874776" y="1732788"/>
            <a:ext cx="514445" cy="29689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02900" y="1782128"/>
            <a:ext cx="59817" cy="44482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457219">
            <a:off x="854583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1142780" flipH="1">
            <a:off x="1319403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1437230" flipH="1">
            <a:off x="1168241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769">
            <a:off x="943356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42487" y="1984343"/>
            <a:ext cx="336137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457219">
            <a:off x="6843332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1142780" flipH="1">
            <a:off x="7281100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21437230" flipH="1">
            <a:off x="7138416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62769">
            <a:off x="6922580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867811" y="1448848"/>
            <a:ext cx="494824" cy="580834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664446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664446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岗位设置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583853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583853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岗位分布</a:t>
            </a:r>
          </a:p>
        </p:txBody>
      </p:sp>
      <p:sp>
        <p:nvSpPr>
          <p:cNvPr id="20" name="AutoShape 20"/>
          <p:cNvSpPr/>
          <p:nvPr/>
        </p:nvSpPr>
        <p:spPr>
          <a:xfrm>
            <a:off x="9021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925163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86353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96412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 rot="457219">
            <a:off x="854583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rot="21142780" flipH="1">
            <a:off x="1059561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 rot="21437230" flipH="1">
            <a:off x="99288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 rot="162769">
            <a:off x="89373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363980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387030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32540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425988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 rot="457219">
            <a:off x="1316450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 rot="21142780" flipH="1">
            <a:off x="1521428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 rot="21437230" flipH="1">
            <a:off x="145475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 rot="162769">
            <a:off x="135559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1825847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84889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1787271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1887855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 rot="457219">
            <a:off x="177831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 rot="21142780" flipH="1">
            <a:off x="198329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 rot="21437230" flipH="1">
            <a:off x="191662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 rot="162769">
            <a:off x="181746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228771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31076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49138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2349722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 rot="457219">
            <a:off x="2240185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 rot="21142780" flipH="1">
            <a:off x="2445163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 rot="21437230" flipH="1">
            <a:off x="237848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 rot="162769">
            <a:off x="227933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2749582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277272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2711005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281158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rot="457219">
            <a:off x="2702052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21142780" flipH="1">
            <a:off x="2907030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rot="21437230" flipH="1">
            <a:off x="284035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 rot="162769">
            <a:off x="2741200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3211449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323459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3172873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3273457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 rot="457219">
            <a:off x="3163919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rot="21142780" flipH="1">
            <a:off x="3368897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rot="21437230" flipH="1">
            <a:off x="330222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rot="162769">
            <a:off x="320306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3673316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3696462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3634740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3735324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 rot="457219">
            <a:off x="362578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 rot="21142780" flipH="1">
            <a:off x="3830764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 rot="21437230" flipH="1">
            <a:off x="376408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 rot="162769">
            <a:off x="366493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413518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4158329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Freeform 78"/>
          <p:cNvSpPr/>
          <p:nvPr/>
        </p:nvSpPr>
        <p:spPr>
          <a:xfrm>
            <a:off x="409660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Freeform 79"/>
          <p:cNvSpPr/>
          <p:nvPr/>
        </p:nvSpPr>
        <p:spPr>
          <a:xfrm>
            <a:off x="419719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 rot="457219">
            <a:off x="4087654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 rot="21142780" flipH="1">
            <a:off x="4292632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 rot="21437230" flipH="1">
            <a:off x="422595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 rot="162769">
            <a:off x="412680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4597051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4620196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Freeform 86"/>
          <p:cNvSpPr/>
          <p:nvPr/>
        </p:nvSpPr>
        <p:spPr>
          <a:xfrm>
            <a:off x="455847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Freeform 87"/>
          <p:cNvSpPr/>
          <p:nvPr/>
        </p:nvSpPr>
        <p:spPr>
          <a:xfrm>
            <a:off x="465905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 rot="457219">
            <a:off x="4549521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 rot="21142780" flipH="1">
            <a:off x="4754499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 rot="21437230" flipH="1">
            <a:off x="468782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 rot="162769">
            <a:off x="458866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AutoShape 92"/>
          <p:cNvSpPr/>
          <p:nvPr/>
        </p:nvSpPr>
        <p:spPr>
          <a:xfrm>
            <a:off x="50590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5082064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Freeform 94"/>
          <p:cNvSpPr/>
          <p:nvPr/>
        </p:nvSpPr>
        <p:spPr>
          <a:xfrm>
            <a:off x="5020342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Freeform 95"/>
          <p:cNvSpPr/>
          <p:nvPr/>
        </p:nvSpPr>
        <p:spPr>
          <a:xfrm>
            <a:off x="5120926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AutoShape 96"/>
          <p:cNvSpPr/>
          <p:nvPr/>
        </p:nvSpPr>
        <p:spPr>
          <a:xfrm rot="457219">
            <a:off x="5011388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 rot="21142780" flipH="1">
            <a:off x="521636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 rot="21437230" flipH="1">
            <a:off x="514969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AutoShape 99"/>
          <p:cNvSpPr/>
          <p:nvPr/>
        </p:nvSpPr>
        <p:spPr>
          <a:xfrm rot="162769">
            <a:off x="505053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AutoShape 100"/>
          <p:cNvSpPr/>
          <p:nvPr/>
        </p:nvSpPr>
        <p:spPr>
          <a:xfrm>
            <a:off x="9021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Freeform 101"/>
          <p:cNvSpPr/>
          <p:nvPr/>
        </p:nvSpPr>
        <p:spPr>
          <a:xfrm>
            <a:off x="925163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Freeform 102"/>
          <p:cNvSpPr/>
          <p:nvPr/>
        </p:nvSpPr>
        <p:spPr>
          <a:xfrm>
            <a:off x="86353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/>
        </p:nvSpPr>
        <p:spPr>
          <a:xfrm>
            <a:off x="96412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 rot="457219">
            <a:off x="854583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AutoShape 105"/>
          <p:cNvSpPr/>
          <p:nvPr/>
        </p:nvSpPr>
        <p:spPr>
          <a:xfrm rot="21142780" flipH="1">
            <a:off x="1059561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AutoShape 106"/>
          <p:cNvSpPr/>
          <p:nvPr/>
        </p:nvSpPr>
        <p:spPr>
          <a:xfrm rot="21437230" flipH="1">
            <a:off x="99288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AutoShape 107"/>
          <p:cNvSpPr/>
          <p:nvPr/>
        </p:nvSpPr>
        <p:spPr>
          <a:xfrm rot="162769">
            <a:off x="89373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AutoShape 108"/>
          <p:cNvSpPr/>
          <p:nvPr/>
        </p:nvSpPr>
        <p:spPr>
          <a:xfrm>
            <a:off x="1363980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1387030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Freeform 110"/>
          <p:cNvSpPr/>
          <p:nvPr/>
        </p:nvSpPr>
        <p:spPr>
          <a:xfrm>
            <a:off x="132540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Freeform 111"/>
          <p:cNvSpPr/>
          <p:nvPr/>
        </p:nvSpPr>
        <p:spPr>
          <a:xfrm>
            <a:off x="1425988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AutoShape 112"/>
          <p:cNvSpPr/>
          <p:nvPr/>
        </p:nvSpPr>
        <p:spPr>
          <a:xfrm rot="457219">
            <a:off x="1316450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 rot="21142780" flipH="1">
            <a:off x="1521428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AutoShape 114"/>
          <p:cNvSpPr/>
          <p:nvPr/>
        </p:nvSpPr>
        <p:spPr>
          <a:xfrm rot="21437230" flipH="1">
            <a:off x="145475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AutoShape 115"/>
          <p:cNvSpPr/>
          <p:nvPr/>
        </p:nvSpPr>
        <p:spPr>
          <a:xfrm rot="162769">
            <a:off x="135559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AutoShape 116"/>
          <p:cNvSpPr/>
          <p:nvPr/>
        </p:nvSpPr>
        <p:spPr>
          <a:xfrm>
            <a:off x="1825847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Freeform 117"/>
          <p:cNvSpPr/>
          <p:nvPr/>
        </p:nvSpPr>
        <p:spPr>
          <a:xfrm>
            <a:off x="184889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Freeform 118"/>
          <p:cNvSpPr/>
          <p:nvPr/>
        </p:nvSpPr>
        <p:spPr>
          <a:xfrm>
            <a:off x="1787271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Freeform 119"/>
          <p:cNvSpPr/>
          <p:nvPr/>
        </p:nvSpPr>
        <p:spPr>
          <a:xfrm>
            <a:off x="1887855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AutoShape 120"/>
          <p:cNvSpPr/>
          <p:nvPr/>
        </p:nvSpPr>
        <p:spPr>
          <a:xfrm rot="457219">
            <a:off x="177831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AutoShape 121"/>
          <p:cNvSpPr/>
          <p:nvPr/>
        </p:nvSpPr>
        <p:spPr>
          <a:xfrm rot="21142780" flipH="1">
            <a:off x="198329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AutoShape 122"/>
          <p:cNvSpPr/>
          <p:nvPr/>
        </p:nvSpPr>
        <p:spPr>
          <a:xfrm rot="21437230" flipH="1">
            <a:off x="191662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AutoShape 123"/>
          <p:cNvSpPr/>
          <p:nvPr/>
        </p:nvSpPr>
        <p:spPr>
          <a:xfrm rot="162769">
            <a:off x="181746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AutoShape 124"/>
          <p:cNvSpPr/>
          <p:nvPr/>
        </p:nvSpPr>
        <p:spPr>
          <a:xfrm>
            <a:off x="228771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Freeform 125"/>
          <p:cNvSpPr/>
          <p:nvPr/>
        </p:nvSpPr>
        <p:spPr>
          <a:xfrm>
            <a:off x="231076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Freeform 126"/>
          <p:cNvSpPr/>
          <p:nvPr/>
        </p:nvSpPr>
        <p:spPr>
          <a:xfrm>
            <a:off x="2249138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Freeform 127"/>
          <p:cNvSpPr/>
          <p:nvPr/>
        </p:nvSpPr>
        <p:spPr>
          <a:xfrm>
            <a:off x="2349722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 rot="457219">
            <a:off x="2240185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 rot="21142780" flipH="1">
            <a:off x="2445163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 rot="21437230" flipH="1">
            <a:off x="237848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AutoShape 131"/>
          <p:cNvSpPr/>
          <p:nvPr/>
        </p:nvSpPr>
        <p:spPr>
          <a:xfrm rot="162769">
            <a:off x="227933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AutoShape 132"/>
          <p:cNvSpPr/>
          <p:nvPr/>
        </p:nvSpPr>
        <p:spPr>
          <a:xfrm>
            <a:off x="2749582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Freeform 133"/>
          <p:cNvSpPr/>
          <p:nvPr/>
        </p:nvSpPr>
        <p:spPr>
          <a:xfrm>
            <a:off x="277272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Freeform 134"/>
          <p:cNvSpPr/>
          <p:nvPr/>
        </p:nvSpPr>
        <p:spPr>
          <a:xfrm>
            <a:off x="2711005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Freeform 135"/>
          <p:cNvSpPr/>
          <p:nvPr/>
        </p:nvSpPr>
        <p:spPr>
          <a:xfrm>
            <a:off x="281158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 rot="457219">
            <a:off x="2702052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 rot="21142780" flipH="1">
            <a:off x="2907030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 rot="21437230" flipH="1">
            <a:off x="284035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AutoShape 139"/>
          <p:cNvSpPr/>
          <p:nvPr/>
        </p:nvSpPr>
        <p:spPr>
          <a:xfrm rot="162769">
            <a:off x="2741200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AutoShape 140"/>
          <p:cNvSpPr/>
          <p:nvPr/>
        </p:nvSpPr>
        <p:spPr>
          <a:xfrm>
            <a:off x="3211449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Freeform 141"/>
          <p:cNvSpPr/>
          <p:nvPr/>
        </p:nvSpPr>
        <p:spPr>
          <a:xfrm>
            <a:off x="323459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Freeform 142"/>
          <p:cNvSpPr/>
          <p:nvPr/>
        </p:nvSpPr>
        <p:spPr>
          <a:xfrm>
            <a:off x="3172873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Freeform 143"/>
          <p:cNvSpPr/>
          <p:nvPr/>
        </p:nvSpPr>
        <p:spPr>
          <a:xfrm>
            <a:off x="3273457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4" name="AutoShape 144"/>
          <p:cNvSpPr/>
          <p:nvPr/>
        </p:nvSpPr>
        <p:spPr>
          <a:xfrm rot="457219">
            <a:off x="3163919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5" name="AutoShape 145"/>
          <p:cNvSpPr/>
          <p:nvPr/>
        </p:nvSpPr>
        <p:spPr>
          <a:xfrm rot="21142780" flipH="1">
            <a:off x="3368897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6" name="AutoShape 146"/>
          <p:cNvSpPr/>
          <p:nvPr/>
        </p:nvSpPr>
        <p:spPr>
          <a:xfrm rot="21437230" flipH="1">
            <a:off x="330222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7" name="AutoShape 147"/>
          <p:cNvSpPr/>
          <p:nvPr/>
        </p:nvSpPr>
        <p:spPr>
          <a:xfrm rot="162769">
            <a:off x="320306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8" name="AutoShape 148"/>
          <p:cNvSpPr/>
          <p:nvPr/>
        </p:nvSpPr>
        <p:spPr>
          <a:xfrm>
            <a:off x="3673316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9" name="Freeform 149"/>
          <p:cNvSpPr/>
          <p:nvPr/>
        </p:nvSpPr>
        <p:spPr>
          <a:xfrm>
            <a:off x="3696462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0" name="Freeform 150"/>
          <p:cNvSpPr/>
          <p:nvPr/>
        </p:nvSpPr>
        <p:spPr>
          <a:xfrm>
            <a:off x="3634740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1" name="Freeform 151"/>
          <p:cNvSpPr/>
          <p:nvPr/>
        </p:nvSpPr>
        <p:spPr>
          <a:xfrm>
            <a:off x="3735324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2" name="AutoShape 152"/>
          <p:cNvSpPr/>
          <p:nvPr/>
        </p:nvSpPr>
        <p:spPr>
          <a:xfrm rot="457219">
            <a:off x="362578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3" name="AutoShape 153"/>
          <p:cNvSpPr/>
          <p:nvPr/>
        </p:nvSpPr>
        <p:spPr>
          <a:xfrm rot="21142780" flipH="1">
            <a:off x="3830764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4" name="AutoShape 154"/>
          <p:cNvSpPr/>
          <p:nvPr/>
        </p:nvSpPr>
        <p:spPr>
          <a:xfrm rot="21437230" flipH="1">
            <a:off x="376408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5" name="AutoShape 155"/>
          <p:cNvSpPr/>
          <p:nvPr/>
        </p:nvSpPr>
        <p:spPr>
          <a:xfrm rot="162769">
            <a:off x="366493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6" name="AutoShape 156"/>
          <p:cNvSpPr/>
          <p:nvPr/>
        </p:nvSpPr>
        <p:spPr>
          <a:xfrm>
            <a:off x="413518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Freeform 157"/>
          <p:cNvSpPr/>
          <p:nvPr/>
        </p:nvSpPr>
        <p:spPr>
          <a:xfrm>
            <a:off x="4158329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8" name="Freeform 158"/>
          <p:cNvSpPr/>
          <p:nvPr/>
        </p:nvSpPr>
        <p:spPr>
          <a:xfrm>
            <a:off x="409660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9" name="Freeform 159"/>
          <p:cNvSpPr/>
          <p:nvPr/>
        </p:nvSpPr>
        <p:spPr>
          <a:xfrm>
            <a:off x="419719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0" name="AutoShape 160"/>
          <p:cNvSpPr/>
          <p:nvPr/>
        </p:nvSpPr>
        <p:spPr>
          <a:xfrm rot="457219">
            <a:off x="4087654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1" name="AutoShape 161"/>
          <p:cNvSpPr/>
          <p:nvPr/>
        </p:nvSpPr>
        <p:spPr>
          <a:xfrm rot="21142780" flipH="1">
            <a:off x="4292632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2" name="AutoShape 162"/>
          <p:cNvSpPr/>
          <p:nvPr/>
        </p:nvSpPr>
        <p:spPr>
          <a:xfrm rot="21437230" flipH="1">
            <a:off x="422595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3" name="AutoShape 163"/>
          <p:cNvSpPr/>
          <p:nvPr/>
        </p:nvSpPr>
        <p:spPr>
          <a:xfrm rot="162769">
            <a:off x="412680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4" name="AutoShape 164"/>
          <p:cNvSpPr/>
          <p:nvPr/>
        </p:nvSpPr>
        <p:spPr>
          <a:xfrm>
            <a:off x="4597051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5" name="Freeform 165"/>
          <p:cNvSpPr/>
          <p:nvPr/>
        </p:nvSpPr>
        <p:spPr>
          <a:xfrm>
            <a:off x="4620196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6" name="Freeform 166"/>
          <p:cNvSpPr/>
          <p:nvPr/>
        </p:nvSpPr>
        <p:spPr>
          <a:xfrm>
            <a:off x="455847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7" name="Freeform 167"/>
          <p:cNvSpPr/>
          <p:nvPr/>
        </p:nvSpPr>
        <p:spPr>
          <a:xfrm>
            <a:off x="465905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8" name="AutoShape 168"/>
          <p:cNvSpPr/>
          <p:nvPr/>
        </p:nvSpPr>
        <p:spPr>
          <a:xfrm rot="457219">
            <a:off x="4549521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9" name="AutoShape 169"/>
          <p:cNvSpPr/>
          <p:nvPr/>
        </p:nvSpPr>
        <p:spPr>
          <a:xfrm rot="21142780" flipH="1">
            <a:off x="4754499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0" name="AutoShape 170"/>
          <p:cNvSpPr/>
          <p:nvPr/>
        </p:nvSpPr>
        <p:spPr>
          <a:xfrm rot="21437230" flipH="1">
            <a:off x="468782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1" name="AutoShape 171"/>
          <p:cNvSpPr/>
          <p:nvPr/>
        </p:nvSpPr>
        <p:spPr>
          <a:xfrm rot="162769">
            <a:off x="458866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2" name="AutoShape 172"/>
          <p:cNvSpPr/>
          <p:nvPr/>
        </p:nvSpPr>
        <p:spPr>
          <a:xfrm>
            <a:off x="50590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3" name="Freeform 173"/>
          <p:cNvSpPr/>
          <p:nvPr/>
        </p:nvSpPr>
        <p:spPr>
          <a:xfrm>
            <a:off x="5082064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4" name="Freeform 174"/>
          <p:cNvSpPr/>
          <p:nvPr/>
        </p:nvSpPr>
        <p:spPr>
          <a:xfrm>
            <a:off x="5020342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5" name="Freeform 175"/>
          <p:cNvSpPr/>
          <p:nvPr/>
        </p:nvSpPr>
        <p:spPr>
          <a:xfrm>
            <a:off x="5120926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6" name="AutoShape 176"/>
          <p:cNvSpPr/>
          <p:nvPr/>
        </p:nvSpPr>
        <p:spPr>
          <a:xfrm rot="457219">
            <a:off x="5011388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7" name="AutoShape 177"/>
          <p:cNvSpPr/>
          <p:nvPr/>
        </p:nvSpPr>
        <p:spPr>
          <a:xfrm rot="21142780" flipH="1">
            <a:off x="521636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8" name="AutoShape 178"/>
          <p:cNvSpPr/>
          <p:nvPr/>
        </p:nvSpPr>
        <p:spPr>
          <a:xfrm rot="21437230" flipH="1">
            <a:off x="514969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9" name="AutoShape 179"/>
          <p:cNvSpPr/>
          <p:nvPr/>
        </p:nvSpPr>
        <p:spPr>
          <a:xfrm rot="162769">
            <a:off x="505053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0" name="AutoShape 180"/>
          <p:cNvSpPr/>
          <p:nvPr/>
        </p:nvSpPr>
        <p:spPr>
          <a:xfrm>
            <a:off x="6851428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1" name="AutoShape 181"/>
          <p:cNvSpPr/>
          <p:nvPr/>
        </p:nvSpPr>
        <p:spPr>
          <a:xfrm rot="457219">
            <a:off x="6807708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2" name="AutoShape 182"/>
          <p:cNvSpPr/>
          <p:nvPr/>
        </p:nvSpPr>
        <p:spPr>
          <a:xfrm rot="21142780" flipH="1">
            <a:off x="7000684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3" name="AutoShape 183"/>
          <p:cNvSpPr/>
          <p:nvPr/>
        </p:nvSpPr>
        <p:spPr>
          <a:xfrm rot="21437230" flipH="1">
            <a:off x="69378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4" name="AutoShape 184"/>
          <p:cNvSpPr/>
          <p:nvPr/>
        </p:nvSpPr>
        <p:spPr>
          <a:xfrm rot="162769">
            <a:off x="684266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5" name="Freeform 185"/>
          <p:cNvSpPr/>
          <p:nvPr/>
        </p:nvSpPr>
        <p:spPr>
          <a:xfrm>
            <a:off x="68184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6" name="AutoShape 186"/>
          <p:cNvSpPr/>
          <p:nvPr/>
        </p:nvSpPr>
        <p:spPr>
          <a:xfrm>
            <a:off x="73146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7" name="AutoShape 187"/>
          <p:cNvSpPr/>
          <p:nvPr/>
        </p:nvSpPr>
        <p:spPr>
          <a:xfrm rot="457219">
            <a:off x="72709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8" name="AutoShape 188"/>
          <p:cNvSpPr/>
          <p:nvPr/>
        </p:nvSpPr>
        <p:spPr>
          <a:xfrm rot="21142780" flipH="1">
            <a:off x="7463885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9" name="AutoShape 189"/>
          <p:cNvSpPr/>
          <p:nvPr/>
        </p:nvSpPr>
        <p:spPr>
          <a:xfrm rot="21437230" flipH="1">
            <a:off x="74010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0" name="AutoShape 190"/>
          <p:cNvSpPr/>
          <p:nvPr/>
        </p:nvSpPr>
        <p:spPr>
          <a:xfrm rot="162769">
            <a:off x="73058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1" name="Freeform 191"/>
          <p:cNvSpPr/>
          <p:nvPr/>
        </p:nvSpPr>
        <p:spPr>
          <a:xfrm>
            <a:off x="72816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2" name="AutoShape 192"/>
          <p:cNvSpPr/>
          <p:nvPr/>
        </p:nvSpPr>
        <p:spPr>
          <a:xfrm>
            <a:off x="77778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3" name="AutoShape 193"/>
          <p:cNvSpPr/>
          <p:nvPr/>
        </p:nvSpPr>
        <p:spPr>
          <a:xfrm rot="457219">
            <a:off x="77341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4" name="AutoShape 194"/>
          <p:cNvSpPr/>
          <p:nvPr/>
        </p:nvSpPr>
        <p:spPr>
          <a:xfrm rot="21142780" flipH="1">
            <a:off x="7927086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5" name="AutoShape 195"/>
          <p:cNvSpPr/>
          <p:nvPr/>
        </p:nvSpPr>
        <p:spPr>
          <a:xfrm rot="21437230" flipH="1">
            <a:off x="786422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6" name="AutoShape 196"/>
          <p:cNvSpPr/>
          <p:nvPr/>
        </p:nvSpPr>
        <p:spPr>
          <a:xfrm rot="162769">
            <a:off x="77690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7" name="Freeform 197"/>
          <p:cNvSpPr/>
          <p:nvPr/>
        </p:nvSpPr>
        <p:spPr>
          <a:xfrm>
            <a:off x="77448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8" name="AutoShape 198"/>
          <p:cNvSpPr/>
          <p:nvPr/>
        </p:nvSpPr>
        <p:spPr>
          <a:xfrm>
            <a:off x="8241030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9" name="AutoShape 199"/>
          <p:cNvSpPr/>
          <p:nvPr/>
        </p:nvSpPr>
        <p:spPr>
          <a:xfrm rot="457219">
            <a:off x="81973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0" name="AutoShape 200"/>
          <p:cNvSpPr/>
          <p:nvPr/>
        </p:nvSpPr>
        <p:spPr>
          <a:xfrm rot="21142780" flipH="1">
            <a:off x="8390287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1" name="AutoShape 201"/>
          <p:cNvSpPr/>
          <p:nvPr/>
        </p:nvSpPr>
        <p:spPr>
          <a:xfrm rot="21437230" flipH="1">
            <a:off x="832742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2" name="AutoShape 202"/>
          <p:cNvSpPr/>
          <p:nvPr/>
        </p:nvSpPr>
        <p:spPr>
          <a:xfrm rot="162769">
            <a:off x="82322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" name="Freeform 203"/>
          <p:cNvSpPr/>
          <p:nvPr/>
        </p:nvSpPr>
        <p:spPr>
          <a:xfrm>
            <a:off x="82080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4" name="AutoShape 204"/>
          <p:cNvSpPr/>
          <p:nvPr/>
        </p:nvSpPr>
        <p:spPr>
          <a:xfrm>
            <a:off x="8704231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5" name="AutoShape 205"/>
          <p:cNvSpPr/>
          <p:nvPr/>
        </p:nvSpPr>
        <p:spPr>
          <a:xfrm rot="457219">
            <a:off x="8660511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6" name="AutoShape 206"/>
          <p:cNvSpPr/>
          <p:nvPr/>
        </p:nvSpPr>
        <p:spPr>
          <a:xfrm rot="21142780" flipH="1">
            <a:off x="88534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7" name="AutoShape 207"/>
          <p:cNvSpPr/>
          <p:nvPr/>
        </p:nvSpPr>
        <p:spPr>
          <a:xfrm rot="21437230" flipH="1">
            <a:off x="8790623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8" name="AutoShape 208"/>
          <p:cNvSpPr/>
          <p:nvPr/>
        </p:nvSpPr>
        <p:spPr>
          <a:xfrm rot="162769">
            <a:off x="86954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9" name="Freeform 209"/>
          <p:cNvSpPr/>
          <p:nvPr/>
        </p:nvSpPr>
        <p:spPr>
          <a:xfrm>
            <a:off x="86712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0" name="AutoShape 210"/>
          <p:cNvSpPr/>
          <p:nvPr/>
        </p:nvSpPr>
        <p:spPr>
          <a:xfrm>
            <a:off x="9167432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1" name="AutoShape 211"/>
          <p:cNvSpPr/>
          <p:nvPr/>
        </p:nvSpPr>
        <p:spPr>
          <a:xfrm rot="457219">
            <a:off x="9123712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2" name="AutoShape 212"/>
          <p:cNvSpPr/>
          <p:nvPr/>
        </p:nvSpPr>
        <p:spPr>
          <a:xfrm rot="21142780" flipH="1">
            <a:off x="93166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3" name="AutoShape 213"/>
          <p:cNvSpPr/>
          <p:nvPr/>
        </p:nvSpPr>
        <p:spPr>
          <a:xfrm rot="21437230" flipH="1">
            <a:off x="92538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4" name="AutoShape 214"/>
          <p:cNvSpPr/>
          <p:nvPr/>
        </p:nvSpPr>
        <p:spPr>
          <a:xfrm rot="162769">
            <a:off x="9158668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5" name="Freeform 215"/>
          <p:cNvSpPr/>
          <p:nvPr/>
        </p:nvSpPr>
        <p:spPr>
          <a:xfrm>
            <a:off x="9134475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6" name="AutoShape 216"/>
          <p:cNvSpPr/>
          <p:nvPr/>
        </p:nvSpPr>
        <p:spPr>
          <a:xfrm>
            <a:off x="96306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7" name="AutoShape 217"/>
          <p:cNvSpPr/>
          <p:nvPr/>
        </p:nvSpPr>
        <p:spPr>
          <a:xfrm rot="457219">
            <a:off x="95869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8" name="AutoShape 218"/>
          <p:cNvSpPr/>
          <p:nvPr/>
        </p:nvSpPr>
        <p:spPr>
          <a:xfrm rot="21142780" flipH="1">
            <a:off x="9779889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9" name="AutoShape 219"/>
          <p:cNvSpPr/>
          <p:nvPr/>
        </p:nvSpPr>
        <p:spPr>
          <a:xfrm rot="21437230" flipH="1">
            <a:off x="97170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0" name="AutoShape 220"/>
          <p:cNvSpPr/>
          <p:nvPr/>
        </p:nvSpPr>
        <p:spPr>
          <a:xfrm rot="162769">
            <a:off x="9621869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1" name="Freeform 221"/>
          <p:cNvSpPr/>
          <p:nvPr/>
        </p:nvSpPr>
        <p:spPr>
          <a:xfrm>
            <a:off x="95977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2" name="AutoShape 222"/>
          <p:cNvSpPr/>
          <p:nvPr/>
        </p:nvSpPr>
        <p:spPr>
          <a:xfrm>
            <a:off x="100938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3" name="AutoShape 223"/>
          <p:cNvSpPr/>
          <p:nvPr/>
        </p:nvSpPr>
        <p:spPr>
          <a:xfrm rot="457219">
            <a:off x="100501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4" name="AutoShape 224"/>
          <p:cNvSpPr/>
          <p:nvPr/>
        </p:nvSpPr>
        <p:spPr>
          <a:xfrm rot="21142780" flipH="1">
            <a:off x="10243090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5" name="AutoShape 225"/>
          <p:cNvSpPr/>
          <p:nvPr/>
        </p:nvSpPr>
        <p:spPr>
          <a:xfrm rot="21437230" flipH="1">
            <a:off x="1018022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6" name="AutoShape 226"/>
          <p:cNvSpPr/>
          <p:nvPr/>
        </p:nvSpPr>
        <p:spPr>
          <a:xfrm rot="162769">
            <a:off x="1008507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7" name="Freeform 227"/>
          <p:cNvSpPr/>
          <p:nvPr/>
        </p:nvSpPr>
        <p:spPr>
          <a:xfrm>
            <a:off x="100609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8" name="AutoShape 228"/>
          <p:cNvSpPr/>
          <p:nvPr/>
        </p:nvSpPr>
        <p:spPr>
          <a:xfrm>
            <a:off x="105570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9" name="AutoShape 229"/>
          <p:cNvSpPr/>
          <p:nvPr/>
        </p:nvSpPr>
        <p:spPr>
          <a:xfrm rot="457219">
            <a:off x="105134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0" name="AutoShape 230"/>
          <p:cNvSpPr/>
          <p:nvPr/>
        </p:nvSpPr>
        <p:spPr>
          <a:xfrm rot="21142780" flipH="1">
            <a:off x="107062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1" name="AutoShape 231"/>
          <p:cNvSpPr/>
          <p:nvPr/>
        </p:nvSpPr>
        <p:spPr>
          <a:xfrm rot="21437230" flipH="1">
            <a:off x="1064342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2" name="AutoShape 232"/>
          <p:cNvSpPr/>
          <p:nvPr/>
        </p:nvSpPr>
        <p:spPr>
          <a:xfrm rot="162769">
            <a:off x="1054827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3" name="Freeform 233"/>
          <p:cNvSpPr/>
          <p:nvPr/>
        </p:nvSpPr>
        <p:spPr>
          <a:xfrm>
            <a:off x="105241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4" name="AutoShape 234"/>
          <p:cNvSpPr/>
          <p:nvPr/>
        </p:nvSpPr>
        <p:spPr>
          <a:xfrm>
            <a:off x="110202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5" name="AutoShape 235"/>
          <p:cNvSpPr/>
          <p:nvPr/>
        </p:nvSpPr>
        <p:spPr>
          <a:xfrm rot="457219">
            <a:off x="109766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6" name="AutoShape 236"/>
          <p:cNvSpPr/>
          <p:nvPr/>
        </p:nvSpPr>
        <p:spPr>
          <a:xfrm rot="21142780" flipH="1">
            <a:off x="111694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7" name="AutoShape 237"/>
          <p:cNvSpPr/>
          <p:nvPr/>
        </p:nvSpPr>
        <p:spPr>
          <a:xfrm rot="21437230" flipH="1">
            <a:off x="1110662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8" name="AutoShape 238"/>
          <p:cNvSpPr/>
          <p:nvPr/>
        </p:nvSpPr>
        <p:spPr>
          <a:xfrm rot="162769">
            <a:off x="1101147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9" name="Freeform 239"/>
          <p:cNvSpPr/>
          <p:nvPr/>
        </p:nvSpPr>
        <p:spPr>
          <a:xfrm>
            <a:off x="109873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0" name="AutoShape 240"/>
          <p:cNvSpPr/>
          <p:nvPr/>
        </p:nvSpPr>
        <p:spPr>
          <a:xfrm>
            <a:off x="6851428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1" name="AutoShape 241"/>
          <p:cNvSpPr/>
          <p:nvPr/>
        </p:nvSpPr>
        <p:spPr>
          <a:xfrm rot="457219">
            <a:off x="6807708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2" name="AutoShape 242"/>
          <p:cNvSpPr/>
          <p:nvPr/>
        </p:nvSpPr>
        <p:spPr>
          <a:xfrm rot="21142780" flipH="1">
            <a:off x="7000684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3" name="AutoShape 243"/>
          <p:cNvSpPr/>
          <p:nvPr/>
        </p:nvSpPr>
        <p:spPr>
          <a:xfrm rot="21437230" flipH="1">
            <a:off x="69378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4" name="AutoShape 244"/>
          <p:cNvSpPr/>
          <p:nvPr/>
        </p:nvSpPr>
        <p:spPr>
          <a:xfrm rot="162769">
            <a:off x="684266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5" name="Freeform 245"/>
          <p:cNvSpPr/>
          <p:nvPr/>
        </p:nvSpPr>
        <p:spPr>
          <a:xfrm>
            <a:off x="68184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6" name="AutoShape 246"/>
          <p:cNvSpPr/>
          <p:nvPr/>
        </p:nvSpPr>
        <p:spPr>
          <a:xfrm>
            <a:off x="73146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7" name="AutoShape 247"/>
          <p:cNvSpPr/>
          <p:nvPr/>
        </p:nvSpPr>
        <p:spPr>
          <a:xfrm rot="457219">
            <a:off x="72709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8" name="AutoShape 248"/>
          <p:cNvSpPr/>
          <p:nvPr/>
        </p:nvSpPr>
        <p:spPr>
          <a:xfrm rot="21142780" flipH="1">
            <a:off x="7463885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9" name="AutoShape 249"/>
          <p:cNvSpPr/>
          <p:nvPr/>
        </p:nvSpPr>
        <p:spPr>
          <a:xfrm rot="21437230" flipH="1">
            <a:off x="74010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0" name="AutoShape 250"/>
          <p:cNvSpPr/>
          <p:nvPr/>
        </p:nvSpPr>
        <p:spPr>
          <a:xfrm rot="162769">
            <a:off x="73058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1" name="Freeform 251"/>
          <p:cNvSpPr/>
          <p:nvPr/>
        </p:nvSpPr>
        <p:spPr>
          <a:xfrm>
            <a:off x="72816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2" name="AutoShape 252"/>
          <p:cNvSpPr/>
          <p:nvPr/>
        </p:nvSpPr>
        <p:spPr>
          <a:xfrm>
            <a:off x="77778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3" name="AutoShape 253"/>
          <p:cNvSpPr/>
          <p:nvPr/>
        </p:nvSpPr>
        <p:spPr>
          <a:xfrm rot="457219">
            <a:off x="77341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4" name="AutoShape 254"/>
          <p:cNvSpPr/>
          <p:nvPr/>
        </p:nvSpPr>
        <p:spPr>
          <a:xfrm rot="21142780" flipH="1">
            <a:off x="7927086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5" name="AutoShape 255"/>
          <p:cNvSpPr/>
          <p:nvPr/>
        </p:nvSpPr>
        <p:spPr>
          <a:xfrm rot="21437230" flipH="1">
            <a:off x="786422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6" name="AutoShape 256"/>
          <p:cNvSpPr/>
          <p:nvPr/>
        </p:nvSpPr>
        <p:spPr>
          <a:xfrm rot="162769">
            <a:off x="77690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7" name="Freeform 257"/>
          <p:cNvSpPr/>
          <p:nvPr/>
        </p:nvSpPr>
        <p:spPr>
          <a:xfrm>
            <a:off x="77448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8" name="AutoShape 258"/>
          <p:cNvSpPr/>
          <p:nvPr/>
        </p:nvSpPr>
        <p:spPr>
          <a:xfrm>
            <a:off x="8241030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9" name="AutoShape 259"/>
          <p:cNvSpPr/>
          <p:nvPr/>
        </p:nvSpPr>
        <p:spPr>
          <a:xfrm rot="457219">
            <a:off x="81973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0" name="AutoShape 260"/>
          <p:cNvSpPr/>
          <p:nvPr/>
        </p:nvSpPr>
        <p:spPr>
          <a:xfrm rot="21142780" flipH="1">
            <a:off x="8390287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1" name="AutoShape 261"/>
          <p:cNvSpPr/>
          <p:nvPr/>
        </p:nvSpPr>
        <p:spPr>
          <a:xfrm rot="21437230" flipH="1">
            <a:off x="832742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2" name="AutoShape 262"/>
          <p:cNvSpPr/>
          <p:nvPr/>
        </p:nvSpPr>
        <p:spPr>
          <a:xfrm rot="162769">
            <a:off x="82322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3" name="Freeform 263"/>
          <p:cNvSpPr/>
          <p:nvPr/>
        </p:nvSpPr>
        <p:spPr>
          <a:xfrm>
            <a:off x="82080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4" name="AutoShape 264"/>
          <p:cNvSpPr/>
          <p:nvPr/>
        </p:nvSpPr>
        <p:spPr>
          <a:xfrm>
            <a:off x="8704231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5" name="AutoShape 265"/>
          <p:cNvSpPr/>
          <p:nvPr/>
        </p:nvSpPr>
        <p:spPr>
          <a:xfrm rot="457219">
            <a:off x="8660511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6" name="AutoShape 266"/>
          <p:cNvSpPr/>
          <p:nvPr/>
        </p:nvSpPr>
        <p:spPr>
          <a:xfrm rot="21142780" flipH="1">
            <a:off x="88534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7" name="AutoShape 267"/>
          <p:cNvSpPr/>
          <p:nvPr/>
        </p:nvSpPr>
        <p:spPr>
          <a:xfrm rot="21437230" flipH="1">
            <a:off x="8790623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8" name="AutoShape 268"/>
          <p:cNvSpPr/>
          <p:nvPr/>
        </p:nvSpPr>
        <p:spPr>
          <a:xfrm rot="162769">
            <a:off x="86954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9" name="Freeform 269"/>
          <p:cNvSpPr/>
          <p:nvPr/>
        </p:nvSpPr>
        <p:spPr>
          <a:xfrm>
            <a:off x="86712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0" name="AutoShape 270"/>
          <p:cNvSpPr/>
          <p:nvPr/>
        </p:nvSpPr>
        <p:spPr>
          <a:xfrm>
            <a:off x="9167432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1" name="AutoShape 271"/>
          <p:cNvSpPr/>
          <p:nvPr/>
        </p:nvSpPr>
        <p:spPr>
          <a:xfrm rot="457219">
            <a:off x="9123712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2" name="AutoShape 272"/>
          <p:cNvSpPr/>
          <p:nvPr/>
        </p:nvSpPr>
        <p:spPr>
          <a:xfrm rot="21142780" flipH="1">
            <a:off x="93166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3" name="AutoShape 273"/>
          <p:cNvSpPr/>
          <p:nvPr/>
        </p:nvSpPr>
        <p:spPr>
          <a:xfrm rot="21437230" flipH="1">
            <a:off x="92538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4" name="AutoShape 274"/>
          <p:cNvSpPr/>
          <p:nvPr/>
        </p:nvSpPr>
        <p:spPr>
          <a:xfrm rot="162769">
            <a:off x="9158668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5" name="Freeform 275"/>
          <p:cNvSpPr/>
          <p:nvPr/>
        </p:nvSpPr>
        <p:spPr>
          <a:xfrm>
            <a:off x="9134475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6" name="AutoShape 276"/>
          <p:cNvSpPr/>
          <p:nvPr/>
        </p:nvSpPr>
        <p:spPr>
          <a:xfrm>
            <a:off x="96306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7" name="AutoShape 277"/>
          <p:cNvSpPr/>
          <p:nvPr/>
        </p:nvSpPr>
        <p:spPr>
          <a:xfrm rot="457219">
            <a:off x="95869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8" name="AutoShape 278"/>
          <p:cNvSpPr/>
          <p:nvPr/>
        </p:nvSpPr>
        <p:spPr>
          <a:xfrm rot="21142780" flipH="1">
            <a:off x="9779889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9" name="AutoShape 279"/>
          <p:cNvSpPr/>
          <p:nvPr/>
        </p:nvSpPr>
        <p:spPr>
          <a:xfrm rot="21437230" flipH="1">
            <a:off x="97170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0" name="AutoShape 280"/>
          <p:cNvSpPr/>
          <p:nvPr/>
        </p:nvSpPr>
        <p:spPr>
          <a:xfrm rot="162769">
            <a:off x="9621869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1" name="Freeform 281"/>
          <p:cNvSpPr/>
          <p:nvPr/>
        </p:nvSpPr>
        <p:spPr>
          <a:xfrm>
            <a:off x="95977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2" name="AutoShape 282"/>
          <p:cNvSpPr/>
          <p:nvPr/>
        </p:nvSpPr>
        <p:spPr>
          <a:xfrm>
            <a:off x="100938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3" name="AutoShape 283"/>
          <p:cNvSpPr/>
          <p:nvPr/>
        </p:nvSpPr>
        <p:spPr>
          <a:xfrm rot="457219">
            <a:off x="100501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4" name="AutoShape 284"/>
          <p:cNvSpPr/>
          <p:nvPr/>
        </p:nvSpPr>
        <p:spPr>
          <a:xfrm rot="21142780" flipH="1">
            <a:off x="10243090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5" name="AutoShape 285"/>
          <p:cNvSpPr/>
          <p:nvPr/>
        </p:nvSpPr>
        <p:spPr>
          <a:xfrm rot="21437230" flipH="1">
            <a:off x="1018022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6" name="AutoShape 286"/>
          <p:cNvSpPr/>
          <p:nvPr/>
        </p:nvSpPr>
        <p:spPr>
          <a:xfrm rot="162769">
            <a:off x="1008507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7" name="Freeform 287"/>
          <p:cNvSpPr/>
          <p:nvPr/>
        </p:nvSpPr>
        <p:spPr>
          <a:xfrm>
            <a:off x="100609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8" name="AutoShape 288"/>
          <p:cNvSpPr/>
          <p:nvPr/>
        </p:nvSpPr>
        <p:spPr>
          <a:xfrm>
            <a:off x="105570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9" name="AutoShape 289"/>
          <p:cNvSpPr/>
          <p:nvPr/>
        </p:nvSpPr>
        <p:spPr>
          <a:xfrm rot="457219">
            <a:off x="105134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0" name="AutoShape 290"/>
          <p:cNvSpPr/>
          <p:nvPr/>
        </p:nvSpPr>
        <p:spPr>
          <a:xfrm rot="21142780" flipH="1">
            <a:off x="107062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1" name="AutoShape 291"/>
          <p:cNvSpPr/>
          <p:nvPr/>
        </p:nvSpPr>
        <p:spPr>
          <a:xfrm rot="21437230" flipH="1">
            <a:off x="1064342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2" name="AutoShape 292"/>
          <p:cNvSpPr/>
          <p:nvPr/>
        </p:nvSpPr>
        <p:spPr>
          <a:xfrm rot="162769">
            <a:off x="1054827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3" name="Freeform 293"/>
          <p:cNvSpPr/>
          <p:nvPr/>
        </p:nvSpPr>
        <p:spPr>
          <a:xfrm>
            <a:off x="105241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4" name="AutoShape 294"/>
          <p:cNvSpPr/>
          <p:nvPr/>
        </p:nvSpPr>
        <p:spPr>
          <a:xfrm>
            <a:off x="110202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5" name="AutoShape 295"/>
          <p:cNvSpPr/>
          <p:nvPr/>
        </p:nvSpPr>
        <p:spPr>
          <a:xfrm rot="457219">
            <a:off x="109766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6" name="AutoShape 296"/>
          <p:cNvSpPr/>
          <p:nvPr/>
        </p:nvSpPr>
        <p:spPr>
          <a:xfrm rot="21142780" flipH="1">
            <a:off x="111694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7" name="AutoShape 297"/>
          <p:cNvSpPr/>
          <p:nvPr/>
        </p:nvSpPr>
        <p:spPr>
          <a:xfrm rot="21437230" flipH="1">
            <a:off x="1110662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8" name="AutoShape 298"/>
          <p:cNvSpPr/>
          <p:nvPr/>
        </p:nvSpPr>
        <p:spPr>
          <a:xfrm rot="162769">
            <a:off x="1101147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9" name="Freeform 299"/>
          <p:cNvSpPr/>
          <p:nvPr/>
        </p:nvSpPr>
        <p:spPr>
          <a:xfrm>
            <a:off x="109873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0" name="AutoShape 300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2023年，全国范围内共设置了公益性岗位约10万个，涵盖了社区服务、环境保护、公共设施维护等多个领域。</a:t>
            </a:r>
            <a:endParaRPr lang="en-US" sz="1100"/>
          </a:p>
        </p:txBody>
      </p:sp>
      <p:sp>
        <p:nvSpPr>
          <p:cNvPr id="301" name="AutoShape 301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从地域分布上看，公益性岗位主要集中在城市和发达地区，其中城市地区的岗位数量占比达到了70%以上。</a:t>
            </a:r>
            <a:endParaRPr lang="en-US" sz="1100"/>
          </a:p>
        </p:txBody>
      </p:sp>
      <p:sp>
        <p:nvSpPr>
          <p:cNvPr id="302" name="AutoShape 30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3" name="AutoShape 30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4" name="AutoShape 30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5" name="AutoShape 30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6" name="AutoShape 30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7" name="AutoShape 30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8" name="AutoShape 30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9" name="AutoShape 30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0" name="AutoShape 3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1" name="AutoShape 3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2" name="AutoShape 3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3" name="AutoShape 3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4" name="AutoShape 3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5" name="AutoShape 3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6" name="AutoShape 3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7" name="AutoShape 3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8" name="AutoShape 3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9" name="AutoShape 3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0" name="AutoShape 3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1" name="AutoShape 3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2" name="TextBox 3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岗位设置与分布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公益性岗位的工作人员主要由下岗职工、失业人员、贫困户等弱势群体构成，他们通过公益性岗位获得就业机会，改善自身生活状况。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公益性岗位工作人员普遍具备较高的职业素养和责任心，他们能够认真履行工作职责，为社会的和谐稳定做出积极贡献。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人员构成与特点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人员特点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人员构成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39" r="329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15" r="3241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公益性岗位工作人员的主要职责是为社会提供公共服务，包括社区服务、环境保护、公共设施维护等。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具体的工作内容包括社区管理、环境卫生保洁、绿化维护、公共设施维修等，这些工作对于维护社会正常运转具有重要意义。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工作职责与内容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组织志愿者参与社区环境整治、文明劝导、关爱老人和儿童等公益活动，提升社区居民的生活质量。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75885" y="1990630"/>
            <a:ext cx="182880" cy="73533"/>
          </a:xfrm>
          <a:custGeom>
            <a:rect l="l" t="t" r="r" b="b"/>
            <a:pathLst>
              <a:path w="189" h="76">
                <a:moveTo>
                  <a:pt x="189" y="76"/>
                </a:moveTo>
                <a:lnTo>
                  <a:pt x="0" y="76"/>
                </a:lnTo>
                <a:lnTo>
                  <a:pt x="0" y="0"/>
                </a:lnTo>
                <a:lnTo>
                  <a:pt x="19" y="0"/>
                </a:lnTo>
                <a:lnTo>
                  <a:pt x="19" y="57"/>
                </a:lnTo>
                <a:lnTo>
                  <a:pt x="170" y="57"/>
                </a:lnTo>
                <a:lnTo>
                  <a:pt x="170" y="0"/>
                </a:lnTo>
                <a:lnTo>
                  <a:pt x="189" y="0"/>
                </a:lnTo>
                <a:lnTo>
                  <a:pt x="189" y="7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67801" y="1990630"/>
            <a:ext cx="54197" cy="36766"/>
          </a:xfrm>
          <a:custGeom>
            <a:rect l="l" t="t" r="r" b="b"/>
            <a:pathLst>
              <a:path w="56" h="38">
                <a:moveTo>
                  <a:pt x="56" y="38"/>
                </a:moveTo>
                <a:lnTo>
                  <a:pt x="0" y="38"/>
                </a:lnTo>
                <a:lnTo>
                  <a:pt x="0" y="0"/>
                </a:lnTo>
                <a:lnTo>
                  <a:pt x="19" y="0"/>
                </a:lnTo>
                <a:lnTo>
                  <a:pt x="19" y="19"/>
                </a:lnTo>
                <a:lnTo>
                  <a:pt x="37" y="19"/>
                </a:lnTo>
                <a:lnTo>
                  <a:pt x="37" y="0"/>
                </a:lnTo>
                <a:lnTo>
                  <a:pt x="56" y="0"/>
                </a:lnTo>
                <a:lnTo>
                  <a:pt x="56" y="3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21688" y="1936528"/>
            <a:ext cx="292227" cy="292227"/>
          </a:xfrm>
          <a:custGeom>
            <a:rect l="l" t="t" r="r" b="b"/>
            <a:pathLst>
              <a:path w="302" h="302">
                <a:moveTo>
                  <a:pt x="302" y="302"/>
                </a:moveTo>
                <a:lnTo>
                  <a:pt x="0" y="302"/>
                </a:lnTo>
                <a:lnTo>
                  <a:pt x="0" y="0"/>
                </a:lnTo>
                <a:lnTo>
                  <a:pt x="245" y="0"/>
                </a:lnTo>
                <a:lnTo>
                  <a:pt x="245" y="18"/>
                </a:lnTo>
                <a:lnTo>
                  <a:pt x="18" y="18"/>
                </a:lnTo>
                <a:lnTo>
                  <a:pt x="18" y="283"/>
                </a:lnTo>
                <a:lnTo>
                  <a:pt x="283" y="283"/>
                </a:lnTo>
                <a:lnTo>
                  <a:pt x="283" y="56"/>
                </a:lnTo>
                <a:lnTo>
                  <a:pt x="302" y="56"/>
                </a:lnTo>
                <a:lnTo>
                  <a:pt x="302" y="30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75885" y="2100929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175885" y="2136743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175885" y="2173510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开展社区服务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开展非遗文化传承、民间艺术普及等公益项目，保护和传承地方特色文化。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推进文化传承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569452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624601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679752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734901" y="2072926"/>
            <a:ext cx="17431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8569452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624601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8679752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734901" y="2036159"/>
            <a:ext cx="17431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587835" y="2128075"/>
            <a:ext cx="147066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515255" y="1990630"/>
            <a:ext cx="292227" cy="201263"/>
          </a:xfrm>
          <a:custGeom>
            <a:rect l="l" t="t" r="r" b="b"/>
            <a:pathLst>
              <a:path w="302" h="208">
                <a:moveTo>
                  <a:pt x="302" y="208"/>
                </a:moveTo>
                <a:lnTo>
                  <a:pt x="0" y="208"/>
                </a:lnTo>
                <a:lnTo>
                  <a:pt x="0" y="28"/>
                </a:lnTo>
                <a:lnTo>
                  <a:pt x="19" y="28"/>
                </a:lnTo>
                <a:lnTo>
                  <a:pt x="19" y="189"/>
                </a:lnTo>
                <a:lnTo>
                  <a:pt x="283" y="189"/>
                </a:lnTo>
                <a:lnTo>
                  <a:pt x="283" y="19"/>
                </a:lnTo>
                <a:lnTo>
                  <a:pt x="0" y="19"/>
                </a:lnTo>
                <a:lnTo>
                  <a:pt x="0" y="0"/>
                </a:lnTo>
                <a:lnTo>
                  <a:pt x="302" y="0"/>
                </a:lnTo>
                <a:lnTo>
                  <a:pt x="302" y="2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支持农村产业发展、基础设施建设、环境改善等方面的工作，促进农村经济发展和农民增收。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助力乡村振兴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27" name="Freeform 27"/>
          <p:cNvSpPr/>
          <p:nvPr/>
        </p:nvSpPr>
        <p:spPr>
          <a:xfrm>
            <a:off x="5182267" y="4370832"/>
            <a:ext cx="176879" cy="175927"/>
          </a:xfrm>
          <a:custGeom>
            <a:rect l="l" t="t" r="r" b="b"/>
            <a:pathLst>
              <a:path w="187" h="186">
                <a:moveTo>
                  <a:pt x="81" y="186"/>
                </a:moveTo>
                <a:lnTo>
                  <a:pt x="0" y="106"/>
                </a:lnTo>
                <a:lnTo>
                  <a:pt x="107" y="0"/>
                </a:lnTo>
                <a:lnTo>
                  <a:pt x="187" y="80"/>
                </a:lnTo>
                <a:lnTo>
                  <a:pt x="81" y="186"/>
                </a:lnTo>
                <a:close/>
                <a:moveTo>
                  <a:pt x="26" y="106"/>
                </a:moveTo>
                <a:lnTo>
                  <a:pt x="81" y="158"/>
                </a:lnTo>
                <a:lnTo>
                  <a:pt x="159" y="80"/>
                </a:lnTo>
                <a:lnTo>
                  <a:pt x="107" y="26"/>
                </a:lnTo>
                <a:lnTo>
                  <a:pt x="26" y="10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5122640" y="4484275"/>
            <a:ext cx="120110" cy="116300"/>
          </a:xfrm>
          <a:custGeom>
            <a:rect l="l" t="t" r="r" b="b"/>
            <a:pathLst>
              <a:path w="54" h="52">
                <a:moveTo>
                  <a:pt x="26" y="52"/>
                </a:moveTo>
                <a:cubicBezTo>
                  <a:pt x="20" y="52"/>
                  <a:pt x="14" y="50"/>
                  <a:pt x="9" y="45"/>
                </a:cubicBezTo>
                <a:cubicBezTo>
                  <a:pt x="0" y="36"/>
                  <a:pt x="0" y="20"/>
                  <a:pt x="9" y="11"/>
                </a:cubicBezTo>
                <a:cubicBezTo>
                  <a:pt x="20" y="0"/>
                  <a:pt x="20" y="0"/>
                  <a:pt x="20" y="0"/>
                </a:cubicBezTo>
                <a:cubicBezTo>
                  <a:pt x="26" y="6"/>
                  <a:pt x="26" y="6"/>
                  <a:pt x="26" y="6"/>
                </a:cubicBezTo>
                <a:cubicBezTo>
                  <a:pt x="15" y="17"/>
                  <a:pt x="15" y="17"/>
                  <a:pt x="15" y="17"/>
                </a:cubicBezTo>
                <a:cubicBezTo>
                  <a:pt x="12" y="20"/>
                  <a:pt x="10" y="24"/>
                  <a:pt x="10" y="28"/>
                </a:cubicBezTo>
                <a:cubicBezTo>
                  <a:pt x="10" y="32"/>
                  <a:pt x="12" y="36"/>
                  <a:pt x="15" y="39"/>
                </a:cubicBezTo>
                <a:cubicBezTo>
                  <a:pt x="18" y="42"/>
                  <a:pt x="22" y="44"/>
                  <a:pt x="26" y="44"/>
                </a:cubicBezTo>
                <a:cubicBezTo>
                  <a:pt x="30" y="44"/>
                  <a:pt x="34" y="42"/>
                  <a:pt x="37" y="39"/>
                </a:cubicBezTo>
                <a:cubicBezTo>
                  <a:pt x="48" y="28"/>
                  <a:pt x="48" y="28"/>
                  <a:pt x="48" y="28"/>
                </a:cubicBezTo>
                <a:cubicBezTo>
                  <a:pt x="54" y="34"/>
                  <a:pt x="54" y="34"/>
                  <a:pt x="54" y="34"/>
                </a:cubicBezTo>
                <a:cubicBezTo>
                  <a:pt x="43" y="45"/>
                  <a:pt x="43" y="45"/>
                  <a:pt x="43" y="45"/>
                </a:cubicBezTo>
                <a:cubicBezTo>
                  <a:pt x="38" y="50"/>
                  <a:pt x="32" y="52"/>
                  <a:pt x="26" y="52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296662" y="4315015"/>
            <a:ext cx="116300" cy="115348"/>
          </a:xfrm>
          <a:custGeom>
            <a:rect l="l" t="t" r="r" b="b"/>
            <a:pathLst>
              <a:path w="52" h="52">
                <a:moveTo>
                  <a:pt x="34" y="52"/>
                </a:moveTo>
                <a:cubicBezTo>
                  <a:pt x="28" y="46"/>
                  <a:pt x="28" y="46"/>
                  <a:pt x="28" y="46"/>
                </a:cubicBezTo>
                <a:cubicBezTo>
                  <a:pt x="39" y="35"/>
                  <a:pt x="39" y="35"/>
                  <a:pt x="39" y="35"/>
                </a:cubicBezTo>
                <a:cubicBezTo>
                  <a:pt x="42" y="32"/>
                  <a:pt x="44" y="28"/>
                  <a:pt x="44" y="24"/>
                </a:cubicBezTo>
                <a:cubicBezTo>
                  <a:pt x="44" y="20"/>
                  <a:pt x="42" y="16"/>
                  <a:pt x="39" y="13"/>
                </a:cubicBezTo>
                <a:cubicBezTo>
                  <a:pt x="33" y="7"/>
                  <a:pt x="23" y="7"/>
                  <a:pt x="17" y="13"/>
                </a:cubicBezTo>
                <a:cubicBezTo>
                  <a:pt x="6" y="24"/>
                  <a:pt x="6" y="24"/>
                  <a:pt x="6" y="24"/>
                </a:cubicBezTo>
                <a:cubicBezTo>
                  <a:pt x="0" y="18"/>
                  <a:pt x="0" y="18"/>
                  <a:pt x="0" y="18"/>
                </a:cubicBezTo>
                <a:cubicBezTo>
                  <a:pt x="11" y="7"/>
                  <a:pt x="11" y="7"/>
                  <a:pt x="11" y="7"/>
                </a:cubicBezTo>
                <a:cubicBezTo>
                  <a:pt x="16" y="2"/>
                  <a:pt x="22" y="0"/>
                  <a:pt x="28" y="0"/>
                </a:cubicBezTo>
                <a:cubicBezTo>
                  <a:pt x="34" y="0"/>
                  <a:pt x="40" y="2"/>
                  <a:pt x="45" y="7"/>
                </a:cubicBezTo>
                <a:cubicBezTo>
                  <a:pt x="50" y="12"/>
                  <a:pt x="52" y="18"/>
                  <a:pt x="52" y="24"/>
                </a:cubicBezTo>
                <a:cubicBezTo>
                  <a:pt x="52" y="30"/>
                  <a:pt x="50" y="36"/>
                  <a:pt x="45" y="41"/>
                </a:cubicBezTo>
                <a:lnTo>
                  <a:pt x="34" y="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220081" y="4453128"/>
            <a:ext cx="27432" cy="26479"/>
          </a:xfrm>
          <a:custGeom>
            <a:rect l="l" t="t" r="r" b="b"/>
            <a:pathLst>
              <a:path w="28" h="28">
                <a:moveTo>
                  <a:pt x="15" y="28"/>
                </a:moveTo>
                <a:lnTo>
                  <a:pt x="0" y="14"/>
                </a:lnTo>
                <a:lnTo>
                  <a:pt x="15" y="0"/>
                </a:lnTo>
                <a:lnTo>
                  <a:pt x="29" y="14"/>
                </a:lnTo>
                <a:lnTo>
                  <a:pt x="15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255990" y="4444555"/>
            <a:ext cx="27432" cy="26479"/>
          </a:xfrm>
          <a:custGeom>
            <a:rect l="l" t="t" r="r" b="b"/>
            <a:pathLst>
              <a:path w="28" h="28">
                <a:moveTo>
                  <a:pt x="14" y="28"/>
                </a:moveTo>
                <a:lnTo>
                  <a:pt x="0" y="14"/>
                </a:lnTo>
                <a:lnTo>
                  <a:pt x="14" y="0"/>
                </a:lnTo>
                <a:lnTo>
                  <a:pt x="29" y="14"/>
                </a:lnTo>
                <a:lnTo>
                  <a:pt x="14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265420" y="4408646"/>
            <a:ext cx="26479" cy="26479"/>
          </a:xfrm>
          <a:custGeom>
            <a:rect l="l" t="t" r="r" b="b"/>
            <a:pathLst>
              <a:path w="28" h="28">
                <a:moveTo>
                  <a:pt x="14" y="28"/>
                </a:moveTo>
                <a:lnTo>
                  <a:pt x="0" y="14"/>
                </a:lnTo>
                <a:lnTo>
                  <a:pt x="14" y="0"/>
                </a:lnTo>
                <a:lnTo>
                  <a:pt x="28" y="14"/>
                </a:lnTo>
                <a:lnTo>
                  <a:pt x="14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247513" y="4479607"/>
            <a:ext cx="26479" cy="27432"/>
          </a:xfrm>
          <a:custGeom>
            <a:rect l="l" t="t" r="r" b="b"/>
            <a:pathLst>
              <a:path w="28" h="28">
                <a:moveTo>
                  <a:pt x="14" y="29"/>
                </a:moveTo>
                <a:lnTo>
                  <a:pt x="0" y="15"/>
                </a:lnTo>
                <a:lnTo>
                  <a:pt x="14" y="0"/>
                </a:lnTo>
                <a:lnTo>
                  <a:pt x="28" y="15"/>
                </a:lnTo>
                <a:lnTo>
                  <a:pt x="14" y="2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91900" y="4435126"/>
            <a:ext cx="26479" cy="27432"/>
          </a:xfrm>
          <a:custGeom>
            <a:rect l="l" t="t" r="r" b="b"/>
            <a:pathLst>
              <a:path w="28" h="28">
                <a:moveTo>
                  <a:pt x="14" y="29"/>
                </a:moveTo>
                <a:lnTo>
                  <a:pt x="0" y="14"/>
                </a:lnTo>
                <a:lnTo>
                  <a:pt x="14" y="0"/>
                </a:lnTo>
                <a:lnTo>
                  <a:pt x="28" y="14"/>
                </a:lnTo>
                <a:lnTo>
                  <a:pt x="14" y="2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组织志愿者参与疫情防控工作，为社区居民提供健康监测、宣传教育等服务。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参与疫情防控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8562499" y="4316063"/>
            <a:ext cx="253460" cy="254508"/>
          </a:xfrm>
          <a:custGeom>
            <a:rect l="l" t="t" r="r" b="b"/>
            <a:pathLst>
              <a:path w="262" h="263">
                <a:moveTo>
                  <a:pt x="102" y="263"/>
                </a:moveTo>
                <a:lnTo>
                  <a:pt x="0" y="159"/>
                </a:lnTo>
                <a:lnTo>
                  <a:pt x="203" y="0"/>
                </a:lnTo>
                <a:lnTo>
                  <a:pt x="262" y="59"/>
                </a:lnTo>
                <a:lnTo>
                  <a:pt x="102" y="263"/>
                </a:lnTo>
                <a:close/>
                <a:moveTo>
                  <a:pt x="29" y="161"/>
                </a:moveTo>
                <a:lnTo>
                  <a:pt x="100" y="234"/>
                </a:lnTo>
                <a:lnTo>
                  <a:pt x="237" y="62"/>
                </a:lnTo>
                <a:lnTo>
                  <a:pt x="201" y="26"/>
                </a:lnTo>
                <a:lnTo>
                  <a:pt x="29" y="16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8624507" y="4371213"/>
            <a:ext cx="134493" cy="109347"/>
          </a:xfrm>
          <a:custGeom>
            <a:rect l="l" t="t" r="r" b="b"/>
            <a:pathLst>
              <a:path w="139" h="113">
                <a:moveTo>
                  <a:pt x="12" y="113"/>
                </a:moveTo>
                <a:lnTo>
                  <a:pt x="0" y="99"/>
                </a:lnTo>
                <a:lnTo>
                  <a:pt x="128" y="0"/>
                </a:lnTo>
                <a:lnTo>
                  <a:pt x="139" y="14"/>
                </a:lnTo>
                <a:lnTo>
                  <a:pt x="12" y="11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8540305" y="4495038"/>
            <a:ext cx="97727" cy="97727"/>
          </a:xfrm>
          <a:custGeom>
            <a:rect l="l" t="t" r="r" b="b"/>
            <a:pathLst>
              <a:path w="43" h="43">
                <a:moveTo>
                  <a:pt x="12" y="43"/>
                </a:moveTo>
                <a:cubicBezTo>
                  <a:pt x="0" y="31"/>
                  <a:pt x="0" y="31"/>
                  <a:pt x="0" y="31"/>
                </a:cubicBezTo>
                <a:cubicBezTo>
                  <a:pt x="3" y="29"/>
                  <a:pt x="3" y="29"/>
                  <a:pt x="3" y="29"/>
                </a:cubicBezTo>
                <a:cubicBezTo>
                  <a:pt x="8" y="24"/>
                  <a:pt x="8" y="16"/>
                  <a:pt x="3" y="12"/>
                </a:cubicBezTo>
                <a:cubicBezTo>
                  <a:pt x="0" y="9"/>
                  <a:pt x="0" y="9"/>
                  <a:pt x="0" y="9"/>
                </a:cubicBezTo>
                <a:cubicBezTo>
                  <a:pt x="9" y="0"/>
                  <a:pt x="9" y="0"/>
                  <a:pt x="9" y="0"/>
                </a:cubicBezTo>
                <a:cubicBezTo>
                  <a:pt x="14" y="6"/>
                  <a:pt x="14" y="6"/>
                  <a:pt x="14" y="6"/>
                </a:cubicBezTo>
                <a:cubicBezTo>
                  <a:pt x="11" y="9"/>
                  <a:pt x="11" y="9"/>
                  <a:pt x="11" y="9"/>
                </a:cubicBezTo>
                <a:cubicBezTo>
                  <a:pt x="16" y="16"/>
                  <a:pt x="16" y="25"/>
                  <a:pt x="11" y="31"/>
                </a:cubicBezTo>
                <a:cubicBezTo>
                  <a:pt x="12" y="32"/>
                  <a:pt x="12" y="32"/>
                  <a:pt x="12" y="32"/>
                </a:cubicBezTo>
                <a:cubicBezTo>
                  <a:pt x="18" y="27"/>
                  <a:pt x="27" y="27"/>
                  <a:pt x="34" y="32"/>
                </a:cubicBezTo>
                <a:cubicBezTo>
                  <a:pt x="37" y="29"/>
                  <a:pt x="37" y="29"/>
                  <a:pt x="37" y="29"/>
                </a:cubicBezTo>
                <a:cubicBezTo>
                  <a:pt x="43" y="34"/>
                  <a:pt x="43" y="34"/>
                  <a:pt x="43" y="34"/>
                </a:cubicBezTo>
                <a:cubicBezTo>
                  <a:pt x="34" y="43"/>
                  <a:pt x="34" y="43"/>
                  <a:pt x="34" y="43"/>
                </a:cubicBezTo>
                <a:cubicBezTo>
                  <a:pt x="31" y="40"/>
                  <a:pt x="31" y="40"/>
                  <a:pt x="31" y="40"/>
                </a:cubicBezTo>
                <a:cubicBezTo>
                  <a:pt x="27" y="35"/>
                  <a:pt x="19" y="35"/>
                  <a:pt x="14" y="40"/>
                </a:cubicBezTo>
                <a:lnTo>
                  <a:pt x="12" y="4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8533542" y="4565713"/>
            <a:ext cx="33909" cy="33909"/>
          </a:xfrm>
          <a:custGeom>
            <a:rect l="l" t="t" r="r" b="b"/>
            <a:pathLst>
              <a:path w="35" h="35">
                <a:moveTo>
                  <a:pt x="14" y="35"/>
                </a:moveTo>
                <a:lnTo>
                  <a:pt x="0" y="21"/>
                </a:lnTo>
                <a:lnTo>
                  <a:pt x="21" y="0"/>
                </a:lnTo>
                <a:lnTo>
                  <a:pt x="35" y="14"/>
                </a:lnTo>
                <a:lnTo>
                  <a:pt x="14" y="3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rcRect l="21420" r="21420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sp>
        <p:nvSpPr>
          <p:cNvPr id="43" name="AutoShape 4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TextBox 6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完成的主要工作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社区服务覆盖面广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公益性岗位工作覆盖了多个社区，为众多居民提供了便利和帮助，提高了居民的幸福感和归属感。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文化传承成果显著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通过公益项目的实施，一些濒临失传的非遗项目得到了保护和传承，激发了社会对传统文化的关注和热爱。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乡村振兴支持有力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公益性岗位工作在农村地区取得了显著成效，推动了农村经济的发展和环境的改善。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疫情防控工作得力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在疫情防控期间，公益性岗位工作发挥了重要作用，为社区居民提供了及时有效的服务，得到了广泛赞誉。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取得的成效与亮点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994" b="59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213" r="1021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社会反响与评价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社会认可度高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公益性岗位工作得到了社会各界的广泛认可和支持，许多企业和个人纷纷加入公益事业，共同推动社会进步。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媒体关注度高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公益性岗位工作受到了媒体的广泛关注和报道，提高了公益事业的知名度和影响力。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政府支持力度大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政府对公益性岗位工作给予了大力支持和指导，为工作的顺利开展提供了有力保障。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https://d.book118.com/406043225200010103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2024-09-29T00:44:27.013</cp:lastPrinted>
  <dcterms:created xsi:type="dcterms:W3CDTF">2024-09-28T16:44:27Z</dcterms:created>
  <dcterms:modified xsi:type="dcterms:W3CDTF">2024-09-28T16:44:29Z</dcterms:modified>
</cp:coreProperties>
</file>