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MALBB+MS-UIGothic"/>
      <p:regular r:id="rId15"/>
    </p:embeddedFont>
    <p:embeddedFont>
      <p:font typeface="NLJILD+JSWDFG+ArialMT"/>
      <p:regular r:id="rId16"/>
    </p:embeddedFont>
    <p:embeddedFont>
      <p:font typeface="GQGENA+HCLFID+MicrosoftYaHei-Bold"/>
      <p:regular r:id="rId17"/>
    </p:embeddedFont>
    <p:embeddedFont>
      <p:font typeface="NICSOC+WIJSMP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212B7-982F-4383-B5C3-C31DD959B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E1C8B-3D8A-4676-B699-DAE87DC88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F5A13-6F1D-4F46-9127-523662A75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8CB5B-BBB5-4C63-B562-BEAA8C354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0266F-C3A0-42F4-96DF-7A030564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5B377-7C05-41AA-B7D6-00B6ECC78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A40526-90A5-4D5F-B4CD-7541170DB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CE5E1-9FBC-42C6-83DA-A28FF13AB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A0B53-16B5-480C-B2CD-D0E7895D0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8E8B7-18CD-4390-85A8-6D8282BF4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025B7-D12D-4FAE-A018-5B51EFA5D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551350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24100" y="2306204"/>
            <a:ext cx="8675369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UMALBB+MS-UIGothic"/>
                <a:cs typeface="UMALBB+MS-UIGothic"/>
              </a:rPr>
              <a:t>人工气道内吸引与安全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603200"/>
                </a:solidFill>
                <a:latin typeface="UMALBB+MS-UIGothic"/>
                <a:cs typeface="UMALBB+MS-UIGothic"/>
              </a:rPr>
              <a:t>理</a:t>
            </a:r>
          </a:p>
          <a:p>
            <a:pPr marL="314325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UMALBB+MS-UIGothic"/>
                <a:cs typeface="UMALB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61702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NLJILD+JSWDFG+ArialMT"/>
                <a:cs typeface="NLJILD+JSWDFG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UMALBB+MS-UIGothic"/>
                <a:cs typeface="UMALBB+MS-UIGothic"/>
              </a:rPr>
              <a:t>人工气道内吸引概述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177095"/>
            <a:ext cx="5140901" cy="24622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NLJILD+JSWDFG+ArialMT"/>
                <a:cs typeface="NLJILD+JSWDFG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UMALBB+MS-UIGothic"/>
                <a:cs typeface="UMALBB+MS-UIGothic"/>
              </a:rPr>
              <a:t>人工气道内吸引的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603200"/>
                </a:solidFill>
                <a:latin typeface="UMALBB+MS-UIGothic"/>
                <a:cs typeface="UMALBB+MS-UIGothic"/>
              </a:rPr>
              <a:t>理操作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NLJILD+JSWDFG+ArialMT"/>
                <a:cs typeface="NLJILD+JSWDFG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UMALBB+MS-UIGothic"/>
                <a:cs typeface="UMALBB+MS-UIGothic"/>
              </a:rPr>
              <a:t>人工气道内吸引的安全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603200"/>
                </a:solidFill>
                <a:latin typeface="UMALBB+MS-UIGothic"/>
                <a:cs typeface="UMALBB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NLJILD+JSWDFG+ArialMT"/>
                <a:cs typeface="NLJILD+JSWDFG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UMALBB+MS-UIGothic"/>
                <a:cs typeface="UMALBB+MS-UIGothic"/>
              </a:rPr>
              <a:t>人工气道内吸引的并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603200"/>
                </a:solidFill>
                <a:latin typeface="UMALBB+MS-UIGothic"/>
                <a:cs typeface="UMALBB+MS-UIGothic"/>
              </a:rPr>
              <a:t>症与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603200"/>
                </a:solidFill>
                <a:latin typeface="UMALBB+MS-UIGothic"/>
                <a:cs typeface="UMALBB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4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NLJILD+JSWDFG+ArialMT"/>
                <a:cs typeface="NLJILD+JSWDFG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UMALBB+MS-UIGothic"/>
                <a:cs typeface="UMALBB+MS-UIGothic"/>
              </a:rPr>
              <a:t>人工气道内吸引的未来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603200"/>
                </a:solidFill>
                <a:latin typeface="UMALBB+MS-UIGothic"/>
                <a:cs typeface="UMALBB+MS-UIGothic"/>
              </a:rPr>
              <a:t>展与展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GQGENA+HCLFID+MicrosoftYaHei-Bold"/>
                <a:cs typeface="GQGENA+HCLFI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6790" y="280921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UMALBB+MS-UIGothic"/>
                <a:cs typeface="UMALBB+MS-UIGothic"/>
              </a:rPr>
              <a:t>人工气道内吸引概述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MALBB+MS-UIGothic"/>
                <a:cs typeface="UMALBB+MS-UIGothic"/>
              </a:rPr>
              <a:t>人工气道的定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A6930"/>
                </a:solidFill>
                <a:latin typeface="UMALBB+MS-UIGothic"/>
                <a:cs typeface="UMALBB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UMALBB+MS-UIGothic"/>
                <a:cs typeface="UMALBB+MS-UIGothic"/>
              </a:rPr>
              <a:t>人工气道定</a:t>
            </a:r>
            <a:r>
              <a:rPr sz="1550">
                <a:solidFill>
                  <a:srgbClr val="9A693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人工气道是指通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一定手段建立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的呼吸通道，用于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持气道通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保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患者正常呼吸。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UMALBB+MS-UIGothic"/>
                <a:cs typeface="UMALBB+MS-UIGothic"/>
              </a:rPr>
              <a:t>人工气道的作用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在患者无法自主呼吸或呼吸道受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，人工气道能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提供有效的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气体交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持患者的生命体征。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MALBB+MS-UIGothic"/>
                <a:cs typeface="UMALBB+MS-UIGothic"/>
              </a:rPr>
              <a:t>人工气道内吸引的必要性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MALBB+MS-UIGothic"/>
                <a:cs typeface="UMALBB+MS-UIGothic"/>
              </a:rPr>
              <a:t>清除呼吸道分泌物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MALBB+MS-UIGothic"/>
                <a:cs typeface="UMALBB+MS-UIGothic"/>
              </a:rPr>
              <a:t>提高呼吸效率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人工气道内吸引能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清除呼吸道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内的分泌物，保持呼吸道通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窒息和肺部感染。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人工气道内吸引有助于提高患者的呼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吸效率，减少呼吸做功，减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患者呼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吸肌疲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FFFDFD"/>
                </a:solidFill>
                <a:latin typeface="UMALBB+MS-UIGothic"/>
                <a:cs typeface="UMALBB+MS-UIGothic"/>
              </a:rPr>
              <a:t>持呼吸道湿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人工气道内吸引，可以向呼吸道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内注入适量湿化气体，保持呼吸道湿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，降低呼吸道黏膜干燥和出血的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UMALBB+MS-UIGothic"/>
                <a:cs typeface="UMALB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MALBB+MS-UIGothic"/>
                <a:cs typeface="UMALBB+MS-UIGothic"/>
              </a:rPr>
              <a:t>人工气道内吸引的方法与工具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UMALBB+MS-UIGothic"/>
                <a:cs typeface="UMALBB+MS-UIGothic"/>
              </a:rPr>
              <a:t>吸引方法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根据患者的病情和需要，可以采用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断吸引、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吸引或手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633301"/>
                </a:solidFill>
                <a:latin typeface="UMALBB+MS-UIGothic"/>
                <a:cs typeface="UMALBB+MS-UIGothic"/>
              </a:rPr>
              <a:t>吸引等方法。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MALBB+MS-UIGothic"/>
                <a:cs typeface="UMALBB+MS-UIGothic"/>
              </a:rPr>
              <a:t>吸引工具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MALBB+MS-UIGothic"/>
                <a:cs typeface="UMALBB+MS-UIGothic"/>
              </a:rPr>
              <a:t>常用的吸引工具有吸痰管、吸痰器、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760448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负压</a:t>
            </a:r>
            <a:r>
              <a:rPr sz="1350">
                <a:solidFill>
                  <a:srgbClr val="FFFFFF"/>
                </a:solidFill>
                <a:latin typeface="UMALBB+MS-UIGothic"/>
                <a:cs typeface="UMALBB+MS-UIGothic"/>
              </a:rPr>
              <a:t>吸引装置等。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GQGENA+HCLFID+MicrosoftYaHei-Bold"/>
                <a:cs typeface="GQGENA+HCLFI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9539" y="2809216"/>
            <a:ext cx="78867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UMALBB+MS-UIGothic"/>
                <a:cs typeface="UMALBB+MS-UIGothic"/>
              </a:rPr>
              <a:t>人工气道内吸引的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603200"/>
                </a:solidFill>
                <a:latin typeface="UMALBB+MS-UIGothic"/>
                <a:cs typeface="UMALBB+MS-UIGothic"/>
              </a:rPr>
              <a:t>理操作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MALBB+MS-UIGothic"/>
                <a:cs typeface="UMALBB+MS-UIGothic"/>
              </a:rPr>
              <a:t>操作前的准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9A6930"/>
                </a:solidFill>
                <a:latin typeface="UMALBB+MS-UIGothic"/>
                <a:cs typeface="UMALBB+MS-UIGothic"/>
              </a:rPr>
              <a:t>估患者情况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了解患者的病情、意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状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、呼吸情况等，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估是否需要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行人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230923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工气道内吸引。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UMALBB+MS-UIGothic"/>
                <a:cs typeface="UMALBB+MS-UIGothic"/>
              </a:rPr>
              <a:t>准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备</a:t>
            </a:r>
            <a:r>
              <a:rPr sz="2300" spc="23">
                <a:solidFill>
                  <a:srgbClr val="9A6930"/>
                </a:solidFill>
                <a:latin typeface="UMALBB+MS-UIGothic"/>
                <a:cs typeface="UMALBB+MS-UIGothic"/>
              </a:rPr>
              <a:t>吸引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68400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根据患者的具体情况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合适的吸引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，确保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性能良好、无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395832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故障。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UMALBB+MS-UIGothic"/>
                <a:cs typeface="UMALBB+MS-UIGothic"/>
              </a:rPr>
              <a:t>准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备药</a:t>
            </a:r>
            <a:r>
              <a:rPr sz="2300" spc="25">
                <a:solidFill>
                  <a:srgbClr val="9A6930"/>
                </a:solidFill>
                <a:latin typeface="UMALBB+MS-UIGothic"/>
                <a:cs typeface="UMALBB+MS-UIGothic"/>
              </a:rPr>
              <a:t>物和急救用品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097270" y="5336278"/>
            <a:ext cx="62795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在操作前准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好必要的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物和急救用品，以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可能出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的意外情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097270" y="5610597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MALBB+MS-UIGothic"/>
                <a:cs typeface="UMALBB+MS-UIGothic"/>
              </a:rPr>
              <a:t>操作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9A6930"/>
                </a:solidFill>
                <a:latin typeface="UMALBB+MS-UIGothic"/>
                <a:cs typeface="UMALBB+MS-UIGothic"/>
              </a:rPr>
              <a:t>程中的注意事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QGENA+HCLFID+MicrosoftYaHei-Bold"/>
                <a:cs typeface="GQGENA+HCLFI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QGENA+HCLFID+MicrosoftYaHei-Bold"/>
                <a:cs typeface="GQGENA+HCLFI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QGENA+HCLFID+MicrosoftYaHei-Bold"/>
                <a:cs typeface="GQGENA+HCLFI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UMALBB+MS-UIGothic"/>
                <a:cs typeface="UMALBB+MS-UIGothic"/>
              </a:rPr>
              <a:t>注意无菌操作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UMALBB+MS-UIGothic"/>
                <a:cs typeface="UMALBB+MS-UIGothic"/>
              </a:rPr>
              <a:t>避免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过</a:t>
            </a:r>
            <a:r>
              <a:rPr sz="2000" spc="25">
                <a:solidFill>
                  <a:srgbClr val="9A6930"/>
                </a:solidFill>
                <a:latin typeface="UMALBB+MS-UIGothic"/>
                <a:cs typeface="UMALBB+MS-UIGothic"/>
              </a:rPr>
              <a:t>度吸引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UMALBB+MS-UIGothic"/>
                <a:cs typeface="UMALBB+MS-UIGothic"/>
              </a:rPr>
              <a:t>注意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观</a:t>
            </a:r>
            <a:r>
              <a:rPr sz="2000" spc="23">
                <a:solidFill>
                  <a:srgbClr val="9A6930"/>
                </a:solidFill>
                <a:latin typeface="UMALBB+MS-UIGothic"/>
                <a:cs typeface="UMALBB+MS-UIGothic"/>
              </a:rPr>
              <a:t>察患者反</a:t>
            </a:r>
            <a:r>
              <a:rPr sz="2000">
                <a:solidFill>
                  <a:srgbClr val="9A6930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在操作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程中，要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格遵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守无菌原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，避免交叉感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在吸引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程中，要避免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度吸引，以免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气道黏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膜。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在吸引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程中，要密切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察患者的反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，如出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常情况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UMALBB+MS-UIGothic"/>
                <a:cs typeface="UMALBB+MS-UIGothic"/>
              </a:rPr>
              <a:t>操作后的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9A6930"/>
                </a:solidFill>
                <a:latin typeface="UMALBB+MS-UIGothic"/>
                <a:cs typeface="UMALBB+MS-UIGothic"/>
              </a:rPr>
              <a:t>理与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9A6930"/>
                </a:solidFill>
                <a:latin typeface="UMALBB+MS-UIGothic"/>
                <a:cs typeface="UMALBB+MS-UIGothic"/>
              </a:rPr>
              <a:t>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9A6930"/>
                </a:solidFill>
                <a:latin typeface="UMALBB+MS-UIGothic"/>
                <a:cs typeface="UMALBB+MS-UIGothic"/>
              </a:rPr>
              <a:t>察患者情况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UMALBB+MS-UIGothic"/>
                <a:cs typeface="UMALBB+MS-UIGothic"/>
              </a:rPr>
              <a:t>保持呼吸道通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UMALBB+MS-UIGothic"/>
                <a:cs typeface="UMALBB+MS-UIGothic"/>
              </a:rPr>
              <a:t>定期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9A6930"/>
                </a:solidFill>
                <a:latin typeface="UMALBB+MS-UIGothic"/>
                <a:cs typeface="UMALBB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在操作后，要密切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察患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者的呼吸、面色等情况，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如有异常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在操作后，要确保患者的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呼吸道通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，避免出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窒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息等意外情况。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在操作后，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根据患者的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具体情况定期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估是否需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要再次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633301"/>
                </a:solidFill>
                <a:latin typeface="UMALBB+MS-UIGothic"/>
                <a:cs typeface="UMALBB+MS-UIGothic"/>
              </a:rPr>
              <a:t>行人工气道内吸引。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https://d.book118.com/406055135032010052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UMALBB+MS-UIGothic</vt:lpstr>
      <vt:lpstr>SimSun</vt:lpstr>
      <vt:lpstr>NLJILD+JSWDFG+ArialMT</vt:lpstr>
      <vt:lpstr>Times New Roman</vt:lpstr>
      <vt:lpstr>GQGENA+HCLFID+MicrosoftYaHei-Bold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2024-09-18T09:19:53.284</cp:lastPrinted>
  <dcterms:created xsi:type="dcterms:W3CDTF">2024-09-18T01:19:53Z</dcterms:created>
  <dcterms:modified xsi:type="dcterms:W3CDTF">2024-09-18T01:19:54Z</dcterms:modified>
</cp:coreProperties>
</file>