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AA5066-90AA-4E31-8DC2-5669F0AD441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37CF09-3EE8-4A90-835E-80D6EDA7E9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36AAFD-D020-4866-9B2D-AD0C6E790C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F46872-5444-42B2-87A2-ED64F841D0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79371D1-028B-4B12-9241-59ED64CA14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C40DC46-7735-4068-B25C-E3F7539EB8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0DB0928-EA8A-46A3-B453-ECCAAB45695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7E1B134-585E-42C7-A3CC-5BDB86E15E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28EB632-956A-4609-8F1D-19269D37CAA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64CB83F-9523-4B98-B1B0-CBA559BA0C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1A6A6F-EEEF-4665-B203-78C72E2D3D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.jpeg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40610312102001005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744631" y="1726035"/>
            <a:ext cx="9769862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捕蛇者说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-50963"/>
            <a:ext cx="2181249" cy="695773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 rot="5400000">
            <a:off x="-2669843" y="1842943"/>
            <a:ext cx="8139131" cy="3872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12300">
                <a:solidFill>
                  <a:srgbClr val="FFFFFF">
                    <a:alpha val="46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1249" y="2574463"/>
            <a:ext cx="3626990" cy="20726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76199" y="1111423"/>
            <a:ext cx="5391267" cy="4819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课文背景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课文内容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课文分析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课文拓展</a:t>
            </a:r>
          </a:p>
          <a:p>
            <a:pPr marL="203200" lvl="0" indent="-203200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课后习题</a:t>
            </a:r>
          </a:p>
        </p:txBody>
      </p:sp>
      <p:cxnSp>
        <p:nvCxnSpPr>
          <p:cNvPr id="6" name="Connector 6"/>
          <p:cNvCxnSpPr/>
          <p:nvPr/>
        </p:nvCxnSpPr>
        <p:spPr>
          <a:xfrm flipH="1">
            <a:off x="5999076" y="1410844"/>
            <a:ext cx="0" cy="4034118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课文背景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  <a:alpha val="83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t="6722" b="6722"/>
          <a:stretch>
            <a:fillRect/>
          </a:stretch>
        </p:blipFill>
        <p:spPr>
          <a:xfrm>
            <a:off x="740688" y="1168478"/>
            <a:ext cx="3679824" cy="4906432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TextBox 12"/>
          <p:cNvSpPr txBox="1"/>
          <p:nvPr/>
        </p:nvSpPr>
        <p:spPr>
          <a:xfrm>
            <a:off x="4754880" y="214095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作者：柳宗元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4880" y="4124309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简介：柳宗元是唐代著名的文学家、政治家，与韩愈并称为“韩柳”，是唐宋八大家之一。他的作品以散文和诗歌为主，风格清新自然，思想深邃，受到后世文学家和读者的广泛赞誉。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作者介绍</a:t>
              </a:r>
            </a:p>
          </p:txBody>
        </p:sp>
      </p:grp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t="17458" b="17458"/>
          <a:stretch>
            <a:fillRect/>
          </a:stretch>
        </p:blipFill>
        <p:spPr>
          <a:xfrm>
            <a:off x="939482" y="1415327"/>
            <a:ext cx="4843295" cy="4843295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261748" y="2005888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唐朝中期，社会矛盾激化，民不聊生。柳宗元在官场受到排挤，被贬至永州担任司马一职。在此期间，他深入了解当地人民的生活状况，创作了《捕蛇者说》等多篇反映社会现实的散文。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61748" y="1352723"/>
            <a:ext cx="4638675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社会背景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61748" y="4499375"/>
            <a:ext cx="4762500" cy="1838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柳宗元在永州期间，亲眼目睹了当地农民的苦难，了解到捕蛇者为了缴纳赋税不得不冒险捕蛇的悲惨遭遇。这些经历深深地触动了他的内心，促使他写下了这篇脍炙人口的散文。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748" y="3870593"/>
            <a:ext cx="5124450" cy="8382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6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个人经历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8" name="AutoShape 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TextBox 2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创作背景</a:t>
              </a:r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866575" y="1250443"/>
            <a:ext cx="10458850" cy="243840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00074" y="2175786"/>
            <a:ext cx="9582906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捕蛇者说》是柳宗元的代表作之一，以其深刻的主题、生动的描写和严谨的结构，展现了作者高超的文学造诣。该作品不仅反映了当时社会的黑暗现实，也表达了作者对人民疾苦的深切同情和对社会改革的渴望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074" y="1380567"/>
            <a:ext cx="9417017" cy="8532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文学价值</a:t>
            </a:r>
          </a:p>
        </p:txBody>
      </p:sp>
      <p:sp>
        <p:nvSpPr>
          <p:cNvPr id="5" name="AutoShape 5"/>
          <p:cNvSpPr/>
          <p:nvPr/>
        </p:nvSpPr>
        <p:spPr>
          <a:xfrm>
            <a:off x="866575" y="3952506"/>
            <a:ext cx="10458850" cy="24384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1287882" y="4870218"/>
            <a:ext cx="9582150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捕蛇者说》在中国文学史上占有重要地位，被选入多种文学教材。它深刻地揭示了封建社会制度的弊端，对后世的文学创作产生了深远的影响。同时，该作品也是柳宗元文学风格的重要体现，展现了其独特的艺术魅力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882" y="4099383"/>
            <a:ext cx="9677400" cy="7239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14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影响与地位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1473659" y="4829453"/>
            <a:ext cx="9220298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1481378" y="2175786"/>
            <a:ext cx="9220298" cy="0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oup 1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1" name="AutoShape 1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TextBox 3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作品评价</a:t>
              </a:r>
            </a:p>
          </p:txBody>
        </p:sp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课文内容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Connector 2"/>
          <p:cNvCxnSpPr/>
          <p:nvPr/>
        </p:nvCxnSpPr>
        <p:spPr>
          <a:xfrm>
            <a:off x="2076105" y="2148223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3"/>
          <p:cNvSpPr txBox="1"/>
          <p:nvPr/>
        </p:nvSpPr>
        <p:spPr>
          <a:xfrm>
            <a:off x="2130122" y="113336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第一段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67265" y="1629392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交代捕蛇的缘起，点明蛇的厉害程度及赋税的繁重。</a:t>
            </a:r>
          </a:p>
        </p:txBody>
      </p:sp>
      <p:sp>
        <p:nvSpPr>
          <p:cNvPr id="5" name="AutoShape 5"/>
          <p:cNvSpPr/>
          <p:nvPr/>
        </p:nvSpPr>
        <p:spPr>
          <a:xfrm rot="2700000">
            <a:off x="869478" y="1627599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Freeform 6"/>
          <p:cNvSpPr/>
          <p:nvPr/>
        </p:nvSpPr>
        <p:spPr>
          <a:xfrm>
            <a:off x="1106151" y="1893154"/>
            <a:ext cx="513241" cy="513241"/>
          </a:xfrm>
          <a:custGeom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2454057" y="3429801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2508074" y="2414945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第二段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5217" y="2910971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通过对话揭示赋税对百姓的沉重负担，以及捕蛇带来的“利”。</a:t>
            </a:r>
          </a:p>
        </p:txBody>
      </p:sp>
      <p:sp>
        <p:nvSpPr>
          <p:cNvPr id="10" name="AutoShape 10"/>
          <p:cNvSpPr/>
          <p:nvPr/>
        </p:nvSpPr>
        <p:spPr>
          <a:xfrm rot="2700000">
            <a:off x="1247430" y="2909177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2076105" y="4711380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2130122" y="369652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第三段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265" y="4192549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通过对话揭示赋税对百姓的压迫和捕蛇带来的“利”的对比。</a:t>
            </a:r>
          </a:p>
        </p:txBody>
      </p:sp>
      <p:sp>
        <p:nvSpPr>
          <p:cNvPr id="14" name="AutoShape 14"/>
          <p:cNvSpPr/>
          <p:nvPr/>
        </p:nvSpPr>
        <p:spPr>
          <a:xfrm rot="2700000">
            <a:off x="869478" y="4190755"/>
            <a:ext cx="1044352" cy="1044352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5" name="Connector 15"/>
          <p:cNvCxnSpPr/>
          <p:nvPr/>
        </p:nvCxnSpPr>
        <p:spPr>
          <a:xfrm>
            <a:off x="2454057" y="5992957"/>
            <a:ext cx="9119960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2508074" y="4978101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第四段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45217" y="5474127"/>
            <a:ext cx="10138810" cy="35090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捕蛇者的感慨和作者的感慨。</a:t>
            </a:r>
          </a:p>
        </p:txBody>
      </p:sp>
      <p:sp>
        <p:nvSpPr>
          <p:cNvPr id="18" name="AutoShape 18"/>
          <p:cNvSpPr/>
          <p:nvPr/>
        </p:nvSpPr>
        <p:spPr>
          <a:xfrm rot="2700000">
            <a:off x="1247430" y="5472333"/>
            <a:ext cx="1044352" cy="1044352"/>
          </a:xfrm>
          <a:prstGeom prst="teardrop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9" name="Freeform 19"/>
          <p:cNvSpPr/>
          <p:nvPr/>
        </p:nvSpPr>
        <p:spPr>
          <a:xfrm rot="-2700000">
            <a:off x="1437430" y="3136214"/>
            <a:ext cx="604615" cy="604615"/>
          </a:xfrm>
          <a:custGeom>
            <a:rect l="l" t="t" r="r" b="b"/>
            <a:pathLst>
              <a:path w="304800" h="304800">
                <a:moveTo>
                  <a:pt x="222609" y="281264"/>
                </a:moveTo>
                <a:cubicBezTo>
                  <a:pt x="222609" y="281264"/>
                  <a:pt x="225800" y="262099"/>
                  <a:pt x="206121" y="238696"/>
                </a:cubicBezTo>
                <a:cubicBezTo>
                  <a:pt x="225276" y="184966"/>
                  <a:pt x="227933" y="136036"/>
                  <a:pt x="227933" y="136036"/>
                </a:cubicBezTo>
                <a:cubicBezTo>
                  <a:pt x="227933" y="136036"/>
                  <a:pt x="267300" y="145085"/>
                  <a:pt x="267300" y="183909"/>
                </a:cubicBezTo>
                <a:cubicBezTo>
                  <a:pt x="267291" y="250403"/>
                  <a:pt x="222609" y="281264"/>
                  <a:pt x="222609" y="281264"/>
                </a:cubicBezTo>
                <a:close/>
                <a:moveTo>
                  <a:pt x="114100" y="257918"/>
                </a:moveTo>
                <a:cubicBezTo>
                  <a:pt x="114100" y="257918"/>
                  <a:pt x="87735" y="173307"/>
                  <a:pt x="87735" y="138208"/>
                </a:cubicBezTo>
                <a:cubicBezTo>
                  <a:pt x="87735" y="122415"/>
                  <a:pt x="89516" y="108366"/>
                  <a:pt x="92288" y="95612"/>
                </a:cubicBezTo>
                <a:lnTo>
                  <a:pt x="212398" y="95612"/>
                </a:lnTo>
                <a:cubicBezTo>
                  <a:pt x="215189" y="108375"/>
                  <a:pt x="216980" y="122434"/>
                  <a:pt x="216980" y="138217"/>
                </a:cubicBezTo>
                <a:cubicBezTo>
                  <a:pt x="216980" y="172784"/>
                  <a:pt x="190691" y="257918"/>
                  <a:pt x="190691" y="257918"/>
                </a:cubicBezTo>
                <a:lnTo>
                  <a:pt x="114100" y="257918"/>
                </a:lnTo>
                <a:close/>
                <a:moveTo>
                  <a:pt x="152305" y="114957"/>
                </a:moveTo>
                <a:cubicBezTo>
                  <a:pt x="138798" y="114957"/>
                  <a:pt x="127845" y="125911"/>
                  <a:pt x="127845" y="139427"/>
                </a:cubicBezTo>
                <a:cubicBezTo>
                  <a:pt x="127845" y="152933"/>
                  <a:pt x="138798" y="163897"/>
                  <a:pt x="152305" y="163897"/>
                </a:cubicBezTo>
                <a:cubicBezTo>
                  <a:pt x="165811" y="163897"/>
                  <a:pt x="176774" y="152943"/>
                  <a:pt x="176774" y="139427"/>
                </a:cubicBezTo>
                <a:cubicBezTo>
                  <a:pt x="176784" y="125911"/>
                  <a:pt x="165821" y="114957"/>
                  <a:pt x="152305" y="114957"/>
                </a:cubicBezTo>
                <a:close/>
                <a:moveTo>
                  <a:pt x="147047" y="5677"/>
                </a:moveTo>
                <a:lnTo>
                  <a:pt x="147047" y="-27642"/>
                </a:lnTo>
                <a:lnTo>
                  <a:pt x="156572" y="-27642"/>
                </a:lnTo>
                <a:lnTo>
                  <a:pt x="156572" y="4829"/>
                </a:lnTo>
                <a:cubicBezTo>
                  <a:pt x="167459" y="12754"/>
                  <a:pt x="196920" y="37957"/>
                  <a:pt x="210245" y="86506"/>
                </a:cubicBezTo>
                <a:lnTo>
                  <a:pt x="94421" y="86506"/>
                </a:lnTo>
                <a:cubicBezTo>
                  <a:pt x="107299" y="39291"/>
                  <a:pt x="135341" y="14364"/>
                  <a:pt x="147047" y="5677"/>
                </a:cubicBezTo>
                <a:close/>
                <a:moveTo>
                  <a:pt x="82191" y="281264"/>
                </a:moveTo>
                <a:cubicBezTo>
                  <a:pt x="82191" y="281264"/>
                  <a:pt x="37509" y="250403"/>
                  <a:pt x="37509" y="183909"/>
                </a:cubicBezTo>
                <a:cubicBezTo>
                  <a:pt x="37509" y="145085"/>
                  <a:pt x="76876" y="136036"/>
                  <a:pt x="76876" y="136036"/>
                </a:cubicBezTo>
                <a:cubicBezTo>
                  <a:pt x="76876" y="136036"/>
                  <a:pt x="79534" y="184966"/>
                  <a:pt x="98679" y="238697"/>
                </a:cubicBezTo>
                <a:cubicBezTo>
                  <a:pt x="78991" y="262109"/>
                  <a:pt x="82191" y="281264"/>
                  <a:pt x="82191" y="281264"/>
                </a:cubicBezTo>
                <a:close/>
                <a:moveTo>
                  <a:pt x="168507" y="286179"/>
                </a:moveTo>
                <a:lnTo>
                  <a:pt x="160525" y="278197"/>
                </a:lnTo>
                <a:lnTo>
                  <a:pt x="152019" y="304800"/>
                </a:lnTo>
                <a:lnTo>
                  <a:pt x="141903" y="278197"/>
                </a:lnTo>
                <a:lnTo>
                  <a:pt x="134988" y="292017"/>
                </a:lnTo>
                <a:lnTo>
                  <a:pt x="124873" y="267014"/>
                </a:lnTo>
                <a:lnTo>
                  <a:pt x="179661" y="267014"/>
                </a:lnTo>
                <a:lnTo>
                  <a:pt x="168507" y="28617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0" name="Freeform 20"/>
          <p:cNvSpPr/>
          <p:nvPr/>
        </p:nvSpPr>
        <p:spPr>
          <a:xfrm>
            <a:off x="1103936" y="4387558"/>
            <a:ext cx="575435" cy="575435"/>
          </a:xfrm>
          <a:custGeom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21" name="Freeform 21"/>
          <p:cNvSpPr/>
          <p:nvPr/>
        </p:nvSpPr>
        <p:spPr>
          <a:xfrm>
            <a:off x="1532320" y="5719567"/>
            <a:ext cx="474573" cy="474573"/>
          </a:xfrm>
          <a:custGeom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段落大意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477192" y="3522743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568117" y="1927706"/>
            <a:ext cx="2204933" cy="2157159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Freeform 4"/>
          <p:cNvSpPr/>
          <p:nvPr/>
        </p:nvSpPr>
        <p:spPr>
          <a:xfrm>
            <a:off x="4067465" y="3482773"/>
            <a:ext cx="2116735" cy="2070873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Freeform 5"/>
          <p:cNvSpPr/>
          <p:nvPr/>
        </p:nvSpPr>
        <p:spPr>
          <a:xfrm>
            <a:off x="5566823" y="2336206"/>
            <a:ext cx="1702240" cy="1665358"/>
          </a:xfrm>
          <a:custGeom>
            <a:rect l="l" t="t" r="r" b="b"/>
            <a:pathLst>
              <a:path w="1905000" h="1863725">
                <a:moveTo>
                  <a:pt x="952500" y="355818"/>
                </a:moveTo>
                <a:cubicBezTo>
                  <a:pt x="634360" y="355818"/>
                  <a:pt x="376456" y="613722"/>
                  <a:pt x="376456" y="931862"/>
                </a:cubicBezTo>
                <a:cubicBezTo>
                  <a:pt x="376456" y="1250002"/>
                  <a:pt x="634360" y="1507906"/>
                  <a:pt x="952500" y="1507906"/>
                </a:cubicBezTo>
                <a:cubicBezTo>
                  <a:pt x="1270640" y="1507906"/>
                  <a:pt x="1528544" y="1250002"/>
                  <a:pt x="1528544" y="931862"/>
                </a:cubicBezTo>
                <a:cubicBezTo>
                  <a:pt x="1528544" y="613722"/>
                  <a:pt x="1270640" y="355818"/>
                  <a:pt x="952500" y="355818"/>
                </a:cubicBezTo>
                <a:close/>
                <a:moveTo>
                  <a:pt x="747804" y="0"/>
                </a:moveTo>
                <a:lnTo>
                  <a:pt x="752363" y="0"/>
                </a:lnTo>
                <a:lnTo>
                  <a:pt x="756921" y="650"/>
                </a:lnTo>
                <a:lnTo>
                  <a:pt x="761262" y="1735"/>
                </a:lnTo>
                <a:lnTo>
                  <a:pt x="765604" y="3253"/>
                </a:lnTo>
                <a:lnTo>
                  <a:pt x="769728" y="4988"/>
                </a:lnTo>
                <a:lnTo>
                  <a:pt x="773635" y="7374"/>
                </a:lnTo>
                <a:lnTo>
                  <a:pt x="777108" y="9977"/>
                </a:lnTo>
                <a:lnTo>
                  <a:pt x="780798" y="12796"/>
                </a:lnTo>
                <a:lnTo>
                  <a:pt x="783837" y="16050"/>
                </a:lnTo>
                <a:lnTo>
                  <a:pt x="786660" y="19736"/>
                </a:lnTo>
                <a:lnTo>
                  <a:pt x="789264" y="23640"/>
                </a:lnTo>
                <a:lnTo>
                  <a:pt x="791218" y="27978"/>
                </a:lnTo>
                <a:lnTo>
                  <a:pt x="793172" y="32316"/>
                </a:lnTo>
                <a:lnTo>
                  <a:pt x="841361" y="181970"/>
                </a:lnTo>
                <a:lnTo>
                  <a:pt x="855036" y="180018"/>
                </a:lnTo>
                <a:lnTo>
                  <a:pt x="868929" y="178499"/>
                </a:lnTo>
                <a:lnTo>
                  <a:pt x="882604" y="176981"/>
                </a:lnTo>
                <a:lnTo>
                  <a:pt x="896497" y="175897"/>
                </a:lnTo>
                <a:lnTo>
                  <a:pt x="910389" y="175029"/>
                </a:lnTo>
                <a:lnTo>
                  <a:pt x="924281" y="174378"/>
                </a:lnTo>
                <a:lnTo>
                  <a:pt x="938391" y="173945"/>
                </a:lnTo>
                <a:lnTo>
                  <a:pt x="952500" y="173945"/>
                </a:lnTo>
                <a:lnTo>
                  <a:pt x="966392" y="173945"/>
                </a:lnTo>
                <a:lnTo>
                  <a:pt x="980719" y="174378"/>
                </a:lnTo>
                <a:lnTo>
                  <a:pt x="994612" y="175029"/>
                </a:lnTo>
                <a:lnTo>
                  <a:pt x="1008505" y="175897"/>
                </a:lnTo>
                <a:lnTo>
                  <a:pt x="1022397" y="176981"/>
                </a:lnTo>
                <a:lnTo>
                  <a:pt x="1035855" y="178499"/>
                </a:lnTo>
                <a:lnTo>
                  <a:pt x="1049747" y="180018"/>
                </a:lnTo>
                <a:lnTo>
                  <a:pt x="1063423" y="181970"/>
                </a:lnTo>
                <a:lnTo>
                  <a:pt x="1112046" y="32316"/>
                </a:lnTo>
                <a:lnTo>
                  <a:pt x="1113783" y="27762"/>
                </a:lnTo>
                <a:lnTo>
                  <a:pt x="1115954" y="23640"/>
                </a:lnTo>
                <a:lnTo>
                  <a:pt x="1118558" y="19736"/>
                </a:lnTo>
                <a:lnTo>
                  <a:pt x="1121380" y="16050"/>
                </a:lnTo>
                <a:lnTo>
                  <a:pt x="1124419" y="12796"/>
                </a:lnTo>
                <a:lnTo>
                  <a:pt x="1127675" y="9977"/>
                </a:lnTo>
                <a:lnTo>
                  <a:pt x="1131582" y="7157"/>
                </a:lnTo>
                <a:lnTo>
                  <a:pt x="1135490" y="4988"/>
                </a:lnTo>
                <a:lnTo>
                  <a:pt x="1139614" y="3253"/>
                </a:lnTo>
                <a:lnTo>
                  <a:pt x="1143738" y="1735"/>
                </a:lnTo>
                <a:lnTo>
                  <a:pt x="1148080" y="650"/>
                </a:lnTo>
                <a:lnTo>
                  <a:pt x="1152638" y="0"/>
                </a:lnTo>
                <a:lnTo>
                  <a:pt x="1157414" y="0"/>
                </a:lnTo>
                <a:lnTo>
                  <a:pt x="1161972" y="216"/>
                </a:lnTo>
                <a:lnTo>
                  <a:pt x="1166531" y="868"/>
                </a:lnTo>
                <a:lnTo>
                  <a:pt x="1171306" y="1952"/>
                </a:lnTo>
                <a:lnTo>
                  <a:pt x="1322169" y="51402"/>
                </a:lnTo>
                <a:lnTo>
                  <a:pt x="1326945" y="52921"/>
                </a:lnTo>
                <a:lnTo>
                  <a:pt x="1331069" y="55090"/>
                </a:lnTo>
                <a:lnTo>
                  <a:pt x="1335194" y="57475"/>
                </a:lnTo>
                <a:lnTo>
                  <a:pt x="1338666" y="60295"/>
                </a:lnTo>
                <a:lnTo>
                  <a:pt x="1342139" y="63765"/>
                </a:lnTo>
                <a:lnTo>
                  <a:pt x="1344962" y="67018"/>
                </a:lnTo>
                <a:lnTo>
                  <a:pt x="1347349" y="70706"/>
                </a:lnTo>
                <a:lnTo>
                  <a:pt x="1349737" y="74392"/>
                </a:lnTo>
                <a:lnTo>
                  <a:pt x="1351474" y="78514"/>
                </a:lnTo>
                <a:lnTo>
                  <a:pt x="1353210" y="82852"/>
                </a:lnTo>
                <a:lnTo>
                  <a:pt x="1354079" y="87406"/>
                </a:lnTo>
                <a:lnTo>
                  <a:pt x="1354730" y="91961"/>
                </a:lnTo>
                <a:lnTo>
                  <a:pt x="1354946" y="96515"/>
                </a:lnTo>
                <a:lnTo>
                  <a:pt x="1354296" y="101287"/>
                </a:lnTo>
                <a:lnTo>
                  <a:pt x="1353645" y="105842"/>
                </a:lnTo>
                <a:lnTo>
                  <a:pt x="1352559" y="110396"/>
                </a:lnTo>
                <a:lnTo>
                  <a:pt x="1303718" y="260050"/>
                </a:lnTo>
                <a:lnTo>
                  <a:pt x="1316091" y="266773"/>
                </a:lnTo>
                <a:lnTo>
                  <a:pt x="1328464" y="273497"/>
                </a:lnTo>
                <a:lnTo>
                  <a:pt x="1340403" y="280654"/>
                </a:lnTo>
                <a:lnTo>
                  <a:pt x="1352342" y="287811"/>
                </a:lnTo>
                <a:lnTo>
                  <a:pt x="1364281" y="295186"/>
                </a:lnTo>
                <a:lnTo>
                  <a:pt x="1375785" y="302994"/>
                </a:lnTo>
                <a:lnTo>
                  <a:pt x="1387073" y="310585"/>
                </a:lnTo>
                <a:lnTo>
                  <a:pt x="1398578" y="318827"/>
                </a:lnTo>
                <a:lnTo>
                  <a:pt x="1409648" y="327068"/>
                </a:lnTo>
                <a:lnTo>
                  <a:pt x="1420719" y="335527"/>
                </a:lnTo>
                <a:lnTo>
                  <a:pt x="1431572" y="344203"/>
                </a:lnTo>
                <a:lnTo>
                  <a:pt x="1442209" y="353095"/>
                </a:lnTo>
                <a:lnTo>
                  <a:pt x="1452628" y="361988"/>
                </a:lnTo>
                <a:lnTo>
                  <a:pt x="1463047" y="371314"/>
                </a:lnTo>
                <a:lnTo>
                  <a:pt x="1473250" y="380857"/>
                </a:lnTo>
                <a:lnTo>
                  <a:pt x="1483234" y="390400"/>
                </a:lnTo>
                <a:lnTo>
                  <a:pt x="1610872" y="297788"/>
                </a:lnTo>
                <a:lnTo>
                  <a:pt x="1614779" y="295186"/>
                </a:lnTo>
                <a:lnTo>
                  <a:pt x="1619120" y="293017"/>
                </a:lnTo>
                <a:lnTo>
                  <a:pt x="1623244" y="291499"/>
                </a:lnTo>
                <a:lnTo>
                  <a:pt x="1627803" y="290197"/>
                </a:lnTo>
                <a:lnTo>
                  <a:pt x="1632144" y="289330"/>
                </a:lnTo>
                <a:lnTo>
                  <a:pt x="1636702" y="288896"/>
                </a:lnTo>
                <a:lnTo>
                  <a:pt x="1641261" y="288896"/>
                </a:lnTo>
                <a:lnTo>
                  <a:pt x="1645603" y="289330"/>
                </a:lnTo>
                <a:lnTo>
                  <a:pt x="1649944" y="290414"/>
                </a:lnTo>
                <a:lnTo>
                  <a:pt x="1654285" y="291715"/>
                </a:lnTo>
                <a:lnTo>
                  <a:pt x="1658410" y="293451"/>
                </a:lnTo>
                <a:lnTo>
                  <a:pt x="1662534" y="295619"/>
                </a:lnTo>
                <a:lnTo>
                  <a:pt x="1666441" y="298005"/>
                </a:lnTo>
                <a:lnTo>
                  <a:pt x="1670132" y="301259"/>
                </a:lnTo>
                <a:lnTo>
                  <a:pt x="1673171" y="304512"/>
                </a:lnTo>
                <a:lnTo>
                  <a:pt x="1676210" y="308416"/>
                </a:lnTo>
                <a:lnTo>
                  <a:pt x="1769766" y="436597"/>
                </a:lnTo>
                <a:lnTo>
                  <a:pt x="1772371" y="440718"/>
                </a:lnTo>
                <a:lnTo>
                  <a:pt x="1774542" y="444839"/>
                </a:lnTo>
                <a:lnTo>
                  <a:pt x="1776278" y="449177"/>
                </a:lnTo>
                <a:lnTo>
                  <a:pt x="1777581" y="453515"/>
                </a:lnTo>
                <a:lnTo>
                  <a:pt x="1778449" y="458069"/>
                </a:lnTo>
                <a:lnTo>
                  <a:pt x="1778666" y="462624"/>
                </a:lnTo>
                <a:lnTo>
                  <a:pt x="1778666" y="467178"/>
                </a:lnTo>
                <a:lnTo>
                  <a:pt x="1778015" y="471516"/>
                </a:lnTo>
                <a:lnTo>
                  <a:pt x="1777146" y="475854"/>
                </a:lnTo>
                <a:lnTo>
                  <a:pt x="1775844" y="480409"/>
                </a:lnTo>
                <a:lnTo>
                  <a:pt x="1774325" y="484529"/>
                </a:lnTo>
                <a:lnTo>
                  <a:pt x="1771937" y="488651"/>
                </a:lnTo>
                <a:lnTo>
                  <a:pt x="1769332" y="492337"/>
                </a:lnTo>
                <a:lnTo>
                  <a:pt x="1766510" y="496025"/>
                </a:lnTo>
                <a:lnTo>
                  <a:pt x="1763254" y="499278"/>
                </a:lnTo>
                <a:lnTo>
                  <a:pt x="1759564" y="502098"/>
                </a:lnTo>
                <a:lnTo>
                  <a:pt x="1631927" y="594709"/>
                </a:lnTo>
                <a:lnTo>
                  <a:pt x="1637788" y="607072"/>
                </a:lnTo>
                <a:lnTo>
                  <a:pt x="1643866" y="619651"/>
                </a:lnTo>
                <a:lnTo>
                  <a:pt x="1649293" y="632231"/>
                </a:lnTo>
                <a:lnTo>
                  <a:pt x="1654502" y="644810"/>
                </a:lnTo>
                <a:lnTo>
                  <a:pt x="1659712" y="657607"/>
                </a:lnTo>
                <a:lnTo>
                  <a:pt x="1664704" y="670620"/>
                </a:lnTo>
                <a:lnTo>
                  <a:pt x="1669263" y="683634"/>
                </a:lnTo>
                <a:lnTo>
                  <a:pt x="1673605" y="696647"/>
                </a:lnTo>
                <a:lnTo>
                  <a:pt x="1677946" y="710094"/>
                </a:lnTo>
                <a:lnTo>
                  <a:pt x="1681853" y="723541"/>
                </a:lnTo>
                <a:lnTo>
                  <a:pt x="1685760" y="736771"/>
                </a:lnTo>
                <a:lnTo>
                  <a:pt x="1689017" y="750436"/>
                </a:lnTo>
                <a:lnTo>
                  <a:pt x="1692489" y="764099"/>
                </a:lnTo>
                <a:lnTo>
                  <a:pt x="1695311" y="777764"/>
                </a:lnTo>
                <a:lnTo>
                  <a:pt x="1698133" y="791644"/>
                </a:lnTo>
                <a:lnTo>
                  <a:pt x="1700738" y="805525"/>
                </a:lnTo>
                <a:lnTo>
                  <a:pt x="1857896" y="805525"/>
                </a:lnTo>
                <a:lnTo>
                  <a:pt x="1862672" y="805742"/>
                </a:lnTo>
                <a:lnTo>
                  <a:pt x="1867448" y="806609"/>
                </a:lnTo>
                <a:lnTo>
                  <a:pt x="1872006" y="807477"/>
                </a:lnTo>
                <a:lnTo>
                  <a:pt x="1876130" y="809429"/>
                </a:lnTo>
                <a:lnTo>
                  <a:pt x="1880255" y="811164"/>
                </a:lnTo>
                <a:lnTo>
                  <a:pt x="1884161" y="813550"/>
                </a:lnTo>
                <a:lnTo>
                  <a:pt x="1887635" y="816370"/>
                </a:lnTo>
                <a:lnTo>
                  <a:pt x="1891108" y="819406"/>
                </a:lnTo>
                <a:lnTo>
                  <a:pt x="1894147" y="822659"/>
                </a:lnTo>
                <a:lnTo>
                  <a:pt x="1896969" y="826346"/>
                </a:lnTo>
                <a:lnTo>
                  <a:pt x="1899356" y="830250"/>
                </a:lnTo>
                <a:lnTo>
                  <a:pt x="1901310" y="833937"/>
                </a:lnTo>
                <a:lnTo>
                  <a:pt x="1902830" y="838275"/>
                </a:lnTo>
                <a:lnTo>
                  <a:pt x="1903915" y="843047"/>
                </a:lnTo>
                <a:lnTo>
                  <a:pt x="1904566" y="847601"/>
                </a:lnTo>
                <a:lnTo>
                  <a:pt x="1905000" y="852156"/>
                </a:lnTo>
                <a:lnTo>
                  <a:pt x="1905000" y="1011353"/>
                </a:lnTo>
                <a:lnTo>
                  <a:pt x="1904566" y="1015907"/>
                </a:lnTo>
                <a:lnTo>
                  <a:pt x="1904132" y="1020896"/>
                </a:lnTo>
                <a:lnTo>
                  <a:pt x="1902830" y="1025234"/>
                </a:lnTo>
                <a:lnTo>
                  <a:pt x="1901310" y="1029571"/>
                </a:lnTo>
                <a:lnTo>
                  <a:pt x="1899356" y="1033692"/>
                </a:lnTo>
                <a:lnTo>
                  <a:pt x="1896969" y="1037596"/>
                </a:lnTo>
                <a:lnTo>
                  <a:pt x="1894147" y="1041283"/>
                </a:lnTo>
                <a:lnTo>
                  <a:pt x="1891325" y="1044536"/>
                </a:lnTo>
                <a:lnTo>
                  <a:pt x="1887852" y="1047356"/>
                </a:lnTo>
                <a:lnTo>
                  <a:pt x="1884161" y="1050175"/>
                </a:lnTo>
                <a:lnTo>
                  <a:pt x="1880255" y="1052562"/>
                </a:lnTo>
                <a:lnTo>
                  <a:pt x="1876130" y="1054513"/>
                </a:lnTo>
                <a:lnTo>
                  <a:pt x="1872006" y="1056032"/>
                </a:lnTo>
                <a:lnTo>
                  <a:pt x="1867448" y="1057116"/>
                </a:lnTo>
                <a:lnTo>
                  <a:pt x="1862672" y="1057983"/>
                </a:lnTo>
                <a:lnTo>
                  <a:pt x="1858113" y="1058201"/>
                </a:lnTo>
                <a:lnTo>
                  <a:pt x="1700738" y="1058201"/>
                </a:lnTo>
                <a:lnTo>
                  <a:pt x="1698133" y="1072082"/>
                </a:lnTo>
                <a:lnTo>
                  <a:pt x="1695311" y="1085962"/>
                </a:lnTo>
                <a:lnTo>
                  <a:pt x="1692489" y="1099626"/>
                </a:lnTo>
                <a:lnTo>
                  <a:pt x="1689017" y="1113507"/>
                </a:lnTo>
                <a:lnTo>
                  <a:pt x="1685760" y="1126737"/>
                </a:lnTo>
                <a:lnTo>
                  <a:pt x="1681853" y="1140401"/>
                </a:lnTo>
                <a:lnTo>
                  <a:pt x="1677946" y="1153848"/>
                </a:lnTo>
                <a:lnTo>
                  <a:pt x="1673605" y="1166862"/>
                </a:lnTo>
                <a:lnTo>
                  <a:pt x="1669263" y="1180092"/>
                </a:lnTo>
                <a:lnTo>
                  <a:pt x="1664704" y="1193105"/>
                </a:lnTo>
                <a:lnTo>
                  <a:pt x="1659712" y="1205902"/>
                </a:lnTo>
                <a:lnTo>
                  <a:pt x="1654502" y="1218698"/>
                </a:lnTo>
                <a:lnTo>
                  <a:pt x="1649293" y="1231711"/>
                </a:lnTo>
                <a:lnTo>
                  <a:pt x="1643866" y="1244291"/>
                </a:lnTo>
                <a:lnTo>
                  <a:pt x="1637788" y="1256654"/>
                </a:lnTo>
                <a:lnTo>
                  <a:pt x="1631927" y="1269016"/>
                </a:lnTo>
                <a:lnTo>
                  <a:pt x="1759564" y="1361411"/>
                </a:lnTo>
                <a:lnTo>
                  <a:pt x="1763254" y="1364231"/>
                </a:lnTo>
                <a:lnTo>
                  <a:pt x="1766510" y="1367701"/>
                </a:lnTo>
                <a:lnTo>
                  <a:pt x="1769332" y="1371171"/>
                </a:lnTo>
                <a:lnTo>
                  <a:pt x="1771937" y="1375075"/>
                </a:lnTo>
                <a:lnTo>
                  <a:pt x="1774325" y="1379196"/>
                </a:lnTo>
                <a:lnTo>
                  <a:pt x="1775844" y="1383317"/>
                </a:lnTo>
                <a:lnTo>
                  <a:pt x="1777146" y="1387654"/>
                </a:lnTo>
                <a:lnTo>
                  <a:pt x="1778015" y="1391992"/>
                </a:lnTo>
                <a:lnTo>
                  <a:pt x="1778666" y="1396330"/>
                </a:lnTo>
                <a:lnTo>
                  <a:pt x="1778666" y="1401101"/>
                </a:lnTo>
                <a:lnTo>
                  <a:pt x="1778449" y="1405439"/>
                </a:lnTo>
                <a:lnTo>
                  <a:pt x="1777581" y="1409994"/>
                </a:lnTo>
                <a:lnTo>
                  <a:pt x="1776278" y="1414332"/>
                </a:lnTo>
                <a:lnTo>
                  <a:pt x="1774542" y="1418886"/>
                </a:lnTo>
                <a:lnTo>
                  <a:pt x="1772371" y="1422790"/>
                </a:lnTo>
                <a:lnTo>
                  <a:pt x="1769766" y="1426694"/>
                </a:lnTo>
                <a:lnTo>
                  <a:pt x="1676210" y="1555526"/>
                </a:lnTo>
                <a:lnTo>
                  <a:pt x="1673171" y="1559214"/>
                </a:lnTo>
                <a:lnTo>
                  <a:pt x="1670132" y="1562467"/>
                </a:lnTo>
                <a:lnTo>
                  <a:pt x="1666441" y="1565503"/>
                </a:lnTo>
                <a:lnTo>
                  <a:pt x="1662534" y="1567889"/>
                </a:lnTo>
                <a:lnTo>
                  <a:pt x="1658410" y="1570275"/>
                </a:lnTo>
                <a:lnTo>
                  <a:pt x="1654285" y="1572010"/>
                </a:lnTo>
                <a:lnTo>
                  <a:pt x="1649944" y="1573311"/>
                </a:lnTo>
                <a:lnTo>
                  <a:pt x="1645603" y="1573962"/>
                </a:lnTo>
                <a:lnTo>
                  <a:pt x="1641261" y="1574612"/>
                </a:lnTo>
                <a:lnTo>
                  <a:pt x="1636702" y="1574830"/>
                </a:lnTo>
                <a:lnTo>
                  <a:pt x="1632144" y="1574179"/>
                </a:lnTo>
                <a:lnTo>
                  <a:pt x="1627586" y="1573528"/>
                </a:lnTo>
                <a:lnTo>
                  <a:pt x="1623244" y="1572227"/>
                </a:lnTo>
                <a:lnTo>
                  <a:pt x="1618903" y="1570708"/>
                </a:lnTo>
                <a:lnTo>
                  <a:pt x="1614779" y="1568323"/>
                </a:lnTo>
                <a:lnTo>
                  <a:pt x="1610872" y="1565720"/>
                </a:lnTo>
                <a:lnTo>
                  <a:pt x="1483234" y="1473326"/>
                </a:lnTo>
                <a:lnTo>
                  <a:pt x="1473250" y="1483085"/>
                </a:lnTo>
                <a:lnTo>
                  <a:pt x="1463047" y="1492195"/>
                </a:lnTo>
                <a:lnTo>
                  <a:pt x="1452628" y="1501521"/>
                </a:lnTo>
                <a:lnTo>
                  <a:pt x="1442209" y="1510631"/>
                </a:lnTo>
                <a:lnTo>
                  <a:pt x="1431572" y="1519523"/>
                </a:lnTo>
                <a:lnTo>
                  <a:pt x="1420719" y="1527982"/>
                </a:lnTo>
                <a:lnTo>
                  <a:pt x="1409648" y="1536440"/>
                </a:lnTo>
                <a:lnTo>
                  <a:pt x="1398578" y="1544682"/>
                </a:lnTo>
                <a:lnTo>
                  <a:pt x="1387290" y="1552923"/>
                </a:lnTo>
                <a:lnTo>
                  <a:pt x="1375785" y="1560731"/>
                </a:lnTo>
                <a:lnTo>
                  <a:pt x="1364281" y="1568323"/>
                </a:lnTo>
                <a:lnTo>
                  <a:pt x="1352342" y="1575914"/>
                </a:lnTo>
                <a:lnTo>
                  <a:pt x="1340403" y="1583071"/>
                </a:lnTo>
                <a:lnTo>
                  <a:pt x="1328464" y="1590228"/>
                </a:lnTo>
                <a:lnTo>
                  <a:pt x="1316091" y="1596952"/>
                </a:lnTo>
                <a:lnTo>
                  <a:pt x="1303718" y="1603676"/>
                </a:lnTo>
                <a:lnTo>
                  <a:pt x="1352559" y="1753112"/>
                </a:lnTo>
                <a:lnTo>
                  <a:pt x="1353645" y="1757883"/>
                </a:lnTo>
                <a:lnTo>
                  <a:pt x="1354296" y="1762655"/>
                </a:lnTo>
                <a:lnTo>
                  <a:pt x="1354946" y="1767426"/>
                </a:lnTo>
                <a:lnTo>
                  <a:pt x="1354730" y="1771764"/>
                </a:lnTo>
                <a:lnTo>
                  <a:pt x="1354079" y="1776319"/>
                </a:lnTo>
                <a:lnTo>
                  <a:pt x="1353210" y="1780657"/>
                </a:lnTo>
                <a:lnTo>
                  <a:pt x="1351474" y="1784995"/>
                </a:lnTo>
                <a:lnTo>
                  <a:pt x="1349737" y="1789115"/>
                </a:lnTo>
                <a:lnTo>
                  <a:pt x="1347349" y="1793019"/>
                </a:lnTo>
                <a:lnTo>
                  <a:pt x="1344962" y="1796707"/>
                </a:lnTo>
                <a:lnTo>
                  <a:pt x="1342139" y="1799960"/>
                </a:lnTo>
                <a:lnTo>
                  <a:pt x="1338666" y="1803214"/>
                </a:lnTo>
                <a:lnTo>
                  <a:pt x="1335194" y="1806033"/>
                </a:lnTo>
                <a:lnTo>
                  <a:pt x="1331286" y="1808419"/>
                </a:lnTo>
                <a:lnTo>
                  <a:pt x="1326945" y="1810588"/>
                </a:lnTo>
                <a:lnTo>
                  <a:pt x="1322603" y="1812323"/>
                </a:lnTo>
                <a:lnTo>
                  <a:pt x="1171306" y="1861556"/>
                </a:lnTo>
                <a:lnTo>
                  <a:pt x="1166531" y="1862641"/>
                </a:lnTo>
                <a:lnTo>
                  <a:pt x="1161972" y="1863508"/>
                </a:lnTo>
                <a:lnTo>
                  <a:pt x="1157414" y="1863725"/>
                </a:lnTo>
                <a:lnTo>
                  <a:pt x="1152638" y="1863725"/>
                </a:lnTo>
                <a:lnTo>
                  <a:pt x="1148080" y="1862858"/>
                </a:lnTo>
                <a:lnTo>
                  <a:pt x="1143738" y="1861990"/>
                </a:lnTo>
                <a:lnTo>
                  <a:pt x="1139614" y="1860472"/>
                </a:lnTo>
                <a:lnTo>
                  <a:pt x="1135490" y="1858520"/>
                </a:lnTo>
                <a:lnTo>
                  <a:pt x="1131365" y="1856568"/>
                </a:lnTo>
                <a:lnTo>
                  <a:pt x="1127675" y="1853748"/>
                </a:lnTo>
                <a:lnTo>
                  <a:pt x="1124419" y="1850929"/>
                </a:lnTo>
                <a:lnTo>
                  <a:pt x="1121380" y="1847459"/>
                </a:lnTo>
                <a:lnTo>
                  <a:pt x="1118558" y="1843989"/>
                </a:lnTo>
                <a:lnTo>
                  <a:pt x="1115954" y="1840085"/>
                </a:lnTo>
                <a:lnTo>
                  <a:pt x="1113783" y="1835747"/>
                </a:lnTo>
                <a:lnTo>
                  <a:pt x="1112046" y="1831409"/>
                </a:lnTo>
                <a:lnTo>
                  <a:pt x="1063423" y="1681538"/>
                </a:lnTo>
                <a:lnTo>
                  <a:pt x="1049747" y="1683491"/>
                </a:lnTo>
                <a:lnTo>
                  <a:pt x="1036289" y="1685009"/>
                </a:lnTo>
                <a:lnTo>
                  <a:pt x="1022397" y="1686310"/>
                </a:lnTo>
                <a:lnTo>
                  <a:pt x="1008505" y="1687611"/>
                </a:lnTo>
                <a:lnTo>
                  <a:pt x="994612" y="1688479"/>
                </a:lnTo>
                <a:lnTo>
                  <a:pt x="980719" y="1689130"/>
                </a:lnTo>
                <a:lnTo>
                  <a:pt x="966392" y="1689346"/>
                </a:lnTo>
                <a:lnTo>
                  <a:pt x="952500" y="1689780"/>
                </a:lnTo>
                <a:lnTo>
                  <a:pt x="938391" y="1689346"/>
                </a:lnTo>
                <a:lnTo>
                  <a:pt x="924281" y="1689130"/>
                </a:lnTo>
                <a:lnTo>
                  <a:pt x="910389" y="1688479"/>
                </a:lnTo>
                <a:lnTo>
                  <a:pt x="896497" y="1687611"/>
                </a:lnTo>
                <a:lnTo>
                  <a:pt x="882604" y="1686310"/>
                </a:lnTo>
                <a:lnTo>
                  <a:pt x="868929" y="1685009"/>
                </a:lnTo>
                <a:lnTo>
                  <a:pt x="855036" y="1683491"/>
                </a:lnTo>
                <a:lnTo>
                  <a:pt x="841361" y="1681538"/>
                </a:lnTo>
                <a:lnTo>
                  <a:pt x="793172" y="1831409"/>
                </a:lnTo>
                <a:lnTo>
                  <a:pt x="791218" y="1835963"/>
                </a:lnTo>
                <a:lnTo>
                  <a:pt x="789264" y="1840085"/>
                </a:lnTo>
                <a:lnTo>
                  <a:pt x="786660" y="1843989"/>
                </a:lnTo>
                <a:lnTo>
                  <a:pt x="783837" y="1847459"/>
                </a:lnTo>
                <a:lnTo>
                  <a:pt x="780798" y="1850929"/>
                </a:lnTo>
                <a:lnTo>
                  <a:pt x="777108" y="1853748"/>
                </a:lnTo>
                <a:lnTo>
                  <a:pt x="773635" y="1856568"/>
                </a:lnTo>
                <a:lnTo>
                  <a:pt x="769728" y="1858520"/>
                </a:lnTo>
                <a:lnTo>
                  <a:pt x="765604" y="1860472"/>
                </a:lnTo>
                <a:lnTo>
                  <a:pt x="761262" y="1861990"/>
                </a:lnTo>
                <a:lnTo>
                  <a:pt x="756921" y="1862858"/>
                </a:lnTo>
                <a:lnTo>
                  <a:pt x="752145" y="1863725"/>
                </a:lnTo>
                <a:lnTo>
                  <a:pt x="747804" y="1863725"/>
                </a:lnTo>
                <a:lnTo>
                  <a:pt x="743246" y="1863508"/>
                </a:lnTo>
                <a:lnTo>
                  <a:pt x="738470" y="1862641"/>
                </a:lnTo>
                <a:lnTo>
                  <a:pt x="733694" y="1861340"/>
                </a:lnTo>
                <a:lnTo>
                  <a:pt x="582614" y="1812323"/>
                </a:lnTo>
                <a:lnTo>
                  <a:pt x="578056" y="1810588"/>
                </a:lnTo>
                <a:lnTo>
                  <a:pt x="573931" y="1808419"/>
                </a:lnTo>
                <a:lnTo>
                  <a:pt x="570024" y="1806033"/>
                </a:lnTo>
                <a:lnTo>
                  <a:pt x="566551" y="1803214"/>
                </a:lnTo>
                <a:lnTo>
                  <a:pt x="563078" y="1799960"/>
                </a:lnTo>
                <a:lnTo>
                  <a:pt x="560039" y="1796707"/>
                </a:lnTo>
                <a:lnTo>
                  <a:pt x="557434" y="1793019"/>
                </a:lnTo>
                <a:lnTo>
                  <a:pt x="555481" y="1789115"/>
                </a:lnTo>
                <a:lnTo>
                  <a:pt x="553310" y="1784995"/>
                </a:lnTo>
                <a:lnTo>
                  <a:pt x="552007" y="1780657"/>
                </a:lnTo>
                <a:lnTo>
                  <a:pt x="550922" y="1776319"/>
                </a:lnTo>
                <a:lnTo>
                  <a:pt x="550271" y="1771764"/>
                </a:lnTo>
                <a:lnTo>
                  <a:pt x="550271" y="1767426"/>
                </a:lnTo>
                <a:lnTo>
                  <a:pt x="550488" y="1762655"/>
                </a:lnTo>
                <a:lnTo>
                  <a:pt x="551356" y="1757883"/>
                </a:lnTo>
                <a:lnTo>
                  <a:pt x="552224" y="1753112"/>
                </a:lnTo>
                <a:lnTo>
                  <a:pt x="601282" y="1603676"/>
                </a:lnTo>
                <a:lnTo>
                  <a:pt x="588909" y="1596952"/>
                </a:lnTo>
                <a:lnTo>
                  <a:pt x="576753" y="1590228"/>
                </a:lnTo>
                <a:lnTo>
                  <a:pt x="564597" y="1583071"/>
                </a:lnTo>
                <a:lnTo>
                  <a:pt x="552658" y="1575914"/>
                </a:lnTo>
                <a:lnTo>
                  <a:pt x="540936" y="1568323"/>
                </a:lnTo>
                <a:lnTo>
                  <a:pt x="529215" y="1560731"/>
                </a:lnTo>
                <a:lnTo>
                  <a:pt x="517927" y="1552923"/>
                </a:lnTo>
                <a:lnTo>
                  <a:pt x="506423" y="1544682"/>
                </a:lnTo>
                <a:lnTo>
                  <a:pt x="495135" y="1536440"/>
                </a:lnTo>
                <a:lnTo>
                  <a:pt x="484281" y="1527982"/>
                </a:lnTo>
                <a:lnTo>
                  <a:pt x="473428" y="1519306"/>
                </a:lnTo>
                <a:lnTo>
                  <a:pt x="462791" y="1510631"/>
                </a:lnTo>
                <a:lnTo>
                  <a:pt x="452155" y="1501521"/>
                </a:lnTo>
                <a:lnTo>
                  <a:pt x="441953" y="1492195"/>
                </a:lnTo>
                <a:lnTo>
                  <a:pt x="431751" y="1482869"/>
                </a:lnTo>
                <a:lnTo>
                  <a:pt x="421549" y="1473108"/>
                </a:lnTo>
                <a:lnTo>
                  <a:pt x="294346" y="1565720"/>
                </a:lnTo>
                <a:lnTo>
                  <a:pt x="290222" y="1568323"/>
                </a:lnTo>
                <a:lnTo>
                  <a:pt x="286097" y="1570708"/>
                </a:lnTo>
                <a:lnTo>
                  <a:pt x="281756" y="1572227"/>
                </a:lnTo>
                <a:lnTo>
                  <a:pt x="277197" y="1573528"/>
                </a:lnTo>
                <a:lnTo>
                  <a:pt x="272856" y="1574179"/>
                </a:lnTo>
                <a:lnTo>
                  <a:pt x="268298" y="1574830"/>
                </a:lnTo>
                <a:lnTo>
                  <a:pt x="263739" y="1574830"/>
                </a:lnTo>
                <a:lnTo>
                  <a:pt x="259397" y="1574179"/>
                </a:lnTo>
                <a:lnTo>
                  <a:pt x="254839" y="1573311"/>
                </a:lnTo>
                <a:lnTo>
                  <a:pt x="250498" y="1572010"/>
                </a:lnTo>
                <a:lnTo>
                  <a:pt x="246374" y="1570275"/>
                </a:lnTo>
                <a:lnTo>
                  <a:pt x="242249" y="1568106"/>
                </a:lnTo>
                <a:lnTo>
                  <a:pt x="238776" y="1565503"/>
                </a:lnTo>
                <a:lnTo>
                  <a:pt x="235086" y="1562467"/>
                </a:lnTo>
                <a:lnTo>
                  <a:pt x="231829" y="1559214"/>
                </a:lnTo>
                <a:lnTo>
                  <a:pt x="228791" y="1555526"/>
                </a:lnTo>
                <a:lnTo>
                  <a:pt x="135017" y="1426694"/>
                </a:lnTo>
                <a:lnTo>
                  <a:pt x="132412" y="1422790"/>
                </a:lnTo>
                <a:lnTo>
                  <a:pt x="130458" y="1418886"/>
                </a:lnTo>
                <a:lnTo>
                  <a:pt x="128722" y="1414332"/>
                </a:lnTo>
                <a:lnTo>
                  <a:pt x="127419" y="1409994"/>
                </a:lnTo>
                <a:lnTo>
                  <a:pt x="126551" y="1405439"/>
                </a:lnTo>
                <a:lnTo>
                  <a:pt x="126334" y="1401101"/>
                </a:lnTo>
                <a:lnTo>
                  <a:pt x="126334" y="1396330"/>
                </a:lnTo>
                <a:lnTo>
                  <a:pt x="126768" y="1391992"/>
                </a:lnTo>
                <a:lnTo>
                  <a:pt x="127853" y="1387654"/>
                </a:lnTo>
                <a:lnTo>
                  <a:pt x="129156" y="1383317"/>
                </a:lnTo>
                <a:lnTo>
                  <a:pt x="130893" y="1379196"/>
                </a:lnTo>
                <a:lnTo>
                  <a:pt x="133063" y="1375075"/>
                </a:lnTo>
                <a:lnTo>
                  <a:pt x="135668" y="1371171"/>
                </a:lnTo>
                <a:lnTo>
                  <a:pt x="138490" y="1367701"/>
                </a:lnTo>
                <a:lnTo>
                  <a:pt x="141746" y="1364447"/>
                </a:lnTo>
                <a:lnTo>
                  <a:pt x="145653" y="1361411"/>
                </a:lnTo>
                <a:lnTo>
                  <a:pt x="272856" y="1269016"/>
                </a:lnTo>
                <a:lnTo>
                  <a:pt x="266995" y="1256654"/>
                </a:lnTo>
                <a:lnTo>
                  <a:pt x="261351" y="1244074"/>
                </a:lnTo>
                <a:lnTo>
                  <a:pt x="255707" y="1231711"/>
                </a:lnTo>
                <a:lnTo>
                  <a:pt x="250281" y="1218698"/>
                </a:lnTo>
                <a:lnTo>
                  <a:pt x="245071" y="1205902"/>
                </a:lnTo>
                <a:lnTo>
                  <a:pt x="240295" y="1193105"/>
                </a:lnTo>
                <a:lnTo>
                  <a:pt x="235737" y="1180092"/>
                </a:lnTo>
                <a:lnTo>
                  <a:pt x="231178" y="1166862"/>
                </a:lnTo>
                <a:lnTo>
                  <a:pt x="227054" y="1153848"/>
                </a:lnTo>
                <a:lnTo>
                  <a:pt x="222930" y="1140401"/>
                </a:lnTo>
                <a:lnTo>
                  <a:pt x="219457" y="1126737"/>
                </a:lnTo>
                <a:lnTo>
                  <a:pt x="215767" y="1113507"/>
                </a:lnTo>
                <a:lnTo>
                  <a:pt x="212728" y="1099626"/>
                </a:lnTo>
                <a:lnTo>
                  <a:pt x="209689" y="1085962"/>
                </a:lnTo>
                <a:lnTo>
                  <a:pt x="207084" y="1072082"/>
                </a:lnTo>
                <a:lnTo>
                  <a:pt x="204479" y="1058201"/>
                </a:lnTo>
                <a:lnTo>
                  <a:pt x="47104" y="1058201"/>
                </a:lnTo>
                <a:lnTo>
                  <a:pt x="42111" y="1057983"/>
                </a:lnTo>
                <a:lnTo>
                  <a:pt x="37552" y="1057116"/>
                </a:lnTo>
                <a:lnTo>
                  <a:pt x="32994" y="1056032"/>
                </a:lnTo>
                <a:lnTo>
                  <a:pt x="28653" y="1054513"/>
                </a:lnTo>
                <a:lnTo>
                  <a:pt x="24745" y="1052562"/>
                </a:lnTo>
                <a:lnTo>
                  <a:pt x="20839" y="1050175"/>
                </a:lnTo>
                <a:lnTo>
                  <a:pt x="16931" y="1047356"/>
                </a:lnTo>
                <a:lnTo>
                  <a:pt x="13892" y="1044536"/>
                </a:lnTo>
                <a:lnTo>
                  <a:pt x="10853" y="1041283"/>
                </a:lnTo>
                <a:lnTo>
                  <a:pt x="8032" y="1037596"/>
                </a:lnTo>
                <a:lnTo>
                  <a:pt x="5644" y="1033692"/>
                </a:lnTo>
                <a:lnTo>
                  <a:pt x="3690" y="1029571"/>
                </a:lnTo>
                <a:lnTo>
                  <a:pt x="1954" y="1025234"/>
                </a:lnTo>
                <a:lnTo>
                  <a:pt x="1085" y="1020896"/>
                </a:lnTo>
                <a:lnTo>
                  <a:pt x="217" y="1015907"/>
                </a:lnTo>
                <a:lnTo>
                  <a:pt x="0" y="1011353"/>
                </a:lnTo>
                <a:lnTo>
                  <a:pt x="0" y="852156"/>
                </a:lnTo>
                <a:lnTo>
                  <a:pt x="217" y="847601"/>
                </a:lnTo>
                <a:lnTo>
                  <a:pt x="1085" y="843047"/>
                </a:lnTo>
                <a:lnTo>
                  <a:pt x="1954" y="838275"/>
                </a:lnTo>
                <a:lnTo>
                  <a:pt x="3690" y="833937"/>
                </a:lnTo>
                <a:lnTo>
                  <a:pt x="5644" y="830250"/>
                </a:lnTo>
                <a:lnTo>
                  <a:pt x="8032" y="826346"/>
                </a:lnTo>
                <a:lnTo>
                  <a:pt x="10853" y="822659"/>
                </a:lnTo>
                <a:lnTo>
                  <a:pt x="13892" y="819406"/>
                </a:lnTo>
                <a:lnTo>
                  <a:pt x="16931" y="816370"/>
                </a:lnTo>
                <a:lnTo>
                  <a:pt x="20839" y="813550"/>
                </a:lnTo>
                <a:lnTo>
                  <a:pt x="24745" y="811164"/>
                </a:lnTo>
                <a:lnTo>
                  <a:pt x="28653" y="809429"/>
                </a:lnTo>
                <a:lnTo>
                  <a:pt x="32994" y="807477"/>
                </a:lnTo>
                <a:lnTo>
                  <a:pt x="37552" y="806609"/>
                </a:lnTo>
                <a:lnTo>
                  <a:pt x="42111" y="805742"/>
                </a:lnTo>
                <a:lnTo>
                  <a:pt x="47104" y="805525"/>
                </a:lnTo>
                <a:lnTo>
                  <a:pt x="204479" y="805525"/>
                </a:lnTo>
                <a:lnTo>
                  <a:pt x="207084" y="791644"/>
                </a:lnTo>
                <a:lnTo>
                  <a:pt x="209689" y="777764"/>
                </a:lnTo>
                <a:lnTo>
                  <a:pt x="212728" y="764099"/>
                </a:lnTo>
                <a:lnTo>
                  <a:pt x="215767" y="750436"/>
                </a:lnTo>
                <a:lnTo>
                  <a:pt x="219457" y="736771"/>
                </a:lnTo>
                <a:lnTo>
                  <a:pt x="222930" y="723324"/>
                </a:lnTo>
                <a:lnTo>
                  <a:pt x="227054" y="709877"/>
                </a:lnTo>
                <a:lnTo>
                  <a:pt x="231178" y="696647"/>
                </a:lnTo>
                <a:lnTo>
                  <a:pt x="235737" y="683634"/>
                </a:lnTo>
                <a:lnTo>
                  <a:pt x="240295" y="670620"/>
                </a:lnTo>
                <a:lnTo>
                  <a:pt x="245071" y="657607"/>
                </a:lnTo>
                <a:lnTo>
                  <a:pt x="250281" y="644810"/>
                </a:lnTo>
                <a:lnTo>
                  <a:pt x="255707" y="632014"/>
                </a:lnTo>
                <a:lnTo>
                  <a:pt x="261351" y="619434"/>
                </a:lnTo>
                <a:lnTo>
                  <a:pt x="266995" y="607072"/>
                </a:lnTo>
                <a:lnTo>
                  <a:pt x="272856" y="594709"/>
                </a:lnTo>
                <a:lnTo>
                  <a:pt x="145653" y="502098"/>
                </a:lnTo>
                <a:lnTo>
                  <a:pt x="141746" y="499061"/>
                </a:lnTo>
                <a:lnTo>
                  <a:pt x="138490" y="495808"/>
                </a:lnTo>
                <a:lnTo>
                  <a:pt x="135668" y="492337"/>
                </a:lnTo>
                <a:lnTo>
                  <a:pt x="133063" y="488651"/>
                </a:lnTo>
                <a:lnTo>
                  <a:pt x="130893" y="484529"/>
                </a:lnTo>
                <a:lnTo>
                  <a:pt x="129156" y="480409"/>
                </a:lnTo>
                <a:lnTo>
                  <a:pt x="127853" y="475854"/>
                </a:lnTo>
                <a:lnTo>
                  <a:pt x="126768" y="471516"/>
                </a:lnTo>
                <a:lnTo>
                  <a:pt x="126334" y="467178"/>
                </a:lnTo>
                <a:lnTo>
                  <a:pt x="126334" y="462624"/>
                </a:lnTo>
                <a:lnTo>
                  <a:pt x="126551" y="458069"/>
                </a:lnTo>
                <a:lnTo>
                  <a:pt x="127419" y="453515"/>
                </a:lnTo>
                <a:lnTo>
                  <a:pt x="128722" y="449177"/>
                </a:lnTo>
                <a:lnTo>
                  <a:pt x="130458" y="444839"/>
                </a:lnTo>
                <a:lnTo>
                  <a:pt x="132412" y="440718"/>
                </a:lnTo>
                <a:lnTo>
                  <a:pt x="135017" y="436597"/>
                </a:lnTo>
                <a:lnTo>
                  <a:pt x="228791" y="308416"/>
                </a:lnTo>
                <a:lnTo>
                  <a:pt x="231829" y="304512"/>
                </a:lnTo>
                <a:lnTo>
                  <a:pt x="235086" y="301259"/>
                </a:lnTo>
                <a:lnTo>
                  <a:pt x="238776" y="298005"/>
                </a:lnTo>
                <a:lnTo>
                  <a:pt x="242249" y="295619"/>
                </a:lnTo>
                <a:lnTo>
                  <a:pt x="246374" y="293451"/>
                </a:lnTo>
                <a:lnTo>
                  <a:pt x="250498" y="291715"/>
                </a:lnTo>
                <a:lnTo>
                  <a:pt x="254839" y="290414"/>
                </a:lnTo>
                <a:lnTo>
                  <a:pt x="259397" y="289330"/>
                </a:lnTo>
                <a:lnTo>
                  <a:pt x="263739" y="288896"/>
                </a:lnTo>
                <a:lnTo>
                  <a:pt x="268298" y="288896"/>
                </a:lnTo>
                <a:lnTo>
                  <a:pt x="272856" y="289330"/>
                </a:lnTo>
                <a:lnTo>
                  <a:pt x="277197" y="290197"/>
                </a:lnTo>
                <a:lnTo>
                  <a:pt x="281756" y="291499"/>
                </a:lnTo>
                <a:lnTo>
                  <a:pt x="286097" y="293017"/>
                </a:lnTo>
                <a:lnTo>
                  <a:pt x="290222" y="295186"/>
                </a:lnTo>
                <a:lnTo>
                  <a:pt x="294346" y="297788"/>
                </a:lnTo>
                <a:lnTo>
                  <a:pt x="421549" y="390400"/>
                </a:lnTo>
                <a:lnTo>
                  <a:pt x="431751" y="380857"/>
                </a:lnTo>
                <a:lnTo>
                  <a:pt x="441953" y="371314"/>
                </a:lnTo>
                <a:lnTo>
                  <a:pt x="452155" y="361988"/>
                </a:lnTo>
                <a:lnTo>
                  <a:pt x="462791" y="353095"/>
                </a:lnTo>
                <a:lnTo>
                  <a:pt x="473645" y="344203"/>
                </a:lnTo>
                <a:lnTo>
                  <a:pt x="484281" y="335527"/>
                </a:lnTo>
                <a:lnTo>
                  <a:pt x="495135" y="327068"/>
                </a:lnTo>
                <a:lnTo>
                  <a:pt x="506423" y="318827"/>
                </a:lnTo>
                <a:lnTo>
                  <a:pt x="517927" y="310585"/>
                </a:lnTo>
                <a:lnTo>
                  <a:pt x="529215" y="302994"/>
                </a:lnTo>
                <a:lnTo>
                  <a:pt x="540936" y="295186"/>
                </a:lnTo>
                <a:lnTo>
                  <a:pt x="552658" y="287811"/>
                </a:lnTo>
                <a:lnTo>
                  <a:pt x="564597" y="280654"/>
                </a:lnTo>
                <a:lnTo>
                  <a:pt x="576753" y="273497"/>
                </a:lnTo>
                <a:lnTo>
                  <a:pt x="588909" y="266773"/>
                </a:lnTo>
                <a:lnTo>
                  <a:pt x="601282" y="260050"/>
                </a:lnTo>
                <a:lnTo>
                  <a:pt x="552224" y="110396"/>
                </a:lnTo>
                <a:lnTo>
                  <a:pt x="550922" y="105842"/>
                </a:lnTo>
                <a:lnTo>
                  <a:pt x="550488" y="100853"/>
                </a:lnTo>
                <a:lnTo>
                  <a:pt x="550053" y="96299"/>
                </a:lnTo>
                <a:lnTo>
                  <a:pt x="550271" y="91961"/>
                </a:lnTo>
                <a:lnTo>
                  <a:pt x="550704" y="87406"/>
                </a:lnTo>
                <a:lnTo>
                  <a:pt x="552007" y="82852"/>
                </a:lnTo>
                <a:lnTo>
                  <a:pt x="553310" y="78514"/>
                </a:lnTo>
                <a:lnTo>
                  <a:pt x="555046" y="74826"/>
                </a:lnTo>
                <a:lnTo>
                  <a:pt x="557434" y="70706"/>
                </a:lnTo>
                <a:lnTo>
                  <a:pt x="560039" y="67018"/>
                </a:lnTo>
                <a:lnTo>
                  <a:pt x="563078" y="63765"/>
                </a:lnTo>
                <a:lnTo>
                  <a:pt x="566551" y="60512"/>
                </a:lnTo>
                <a:lnTo>
                  <a:pt x="570024" y="57693"/>
                </a:lnTo>
                <a:lnTo>
                  <a:pt x="573931" y="55090"/>
                </a:lnTo>
                <a:lnTo>
                  <a:pt x="578056" y="53137"/>
                </a:lnTo>
                <a:lnTo>
                  <a:pt x="582614" y="51402"/>
                </a:lnTo>
                <a:lnTo>
                  <a:pt x="733912" y="1952"/>
                </a:lnTo>
                <a:lnTo>
                  <a:pt x="738470" y="868"/>
                </a:lnTo>
                <a:lnTo>
                  <a:pt x="743246" y="2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6" name="Group 6"/>
          <p:cNvGrpSpPr/>
          <p:nvPr/>
        </p:nvGrpSpPr>
        <p:grpSpPr>
          <a:xfrm>
            <a:off x="6184200" y="2878170"/>
            <a:ext cx="461677" cy="550831"/>
            <a:chOff x="6184200" y="2878170"/>
            <a:chExt cx="461677" cy="550831"/>
          </a:xfrm>
        </p:grpSpPr>
        <p:sp>
          <p:nvSpPr>
            <p:cNvPr id="7" name="Freeform 7"/>
            <p:cNvSpPr/>
            <p:nvPr/>
          </p:nvSpPr>
          <p:spPr>
            <a:xfrm>
              <a:off x="6350411" y="2984088"/>
              <a:ext cx="147161" cy="176213"/>
            </a:xfrm>
            <a:custGeom>
              <a:rect l="l" t="t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6184200" y="2878170"/>
              <a:ext cx="461677" cy="550831"/>
            </a:xfrm>
            <a:custGeom>
              <a:rect l="l" t="t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996032" y="4065529"/>
            <a:ext cx="664560" cy="579786"/>
            <a:chOff x="1996032" y="4065529"/>
            <a:chExt cx="664560" cy="579786"/>
          </a:xfrm>
        </p:grpSpPr>
        <p:sp>
          <p:nvSpPr>
            <p:cNvPr id="10" name="Freeform 10"/>
            <p:cNvSpPr/>
            <p:nvPr/>
          </p:nvSpPr>
          <p:spPr>
            <a:xfrm>
              <a:off x="1996032" y="4204879"/>
              <a:ext cx="440436" cy="440436"/>
            </a:xfrm>
            <a:custGeom>
              <a:rect l="l" t="t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Freeform 11"/>
            <p:cNvSpPr/>
            <p:nvPr/>
          </p:nvSpPr>
          <p:spPr>
            <a:xfrm>
              <a:off x="2341695" y="4065529"/>
              <a:ext cx="318897" cy="316706"/>
            </a:xfrm>
            <a:custGeom>
              <a:rect l="l" t="t" r="r" b="b"/>
              <a:pathLst>
                <a:path w="120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4836987" y="4210981"/>
            <a:ext cx="577691" cy="614457"/>
            <a:chOff x="4836987" y="4210981"/>
            <a:chExt cx="577691" cy="614457"/>
          </a:xfrm>
        </p:grpSpPr>
        <p:sp>
          <p:nvSpPr>
            <p:cNvPr id="13" name="Freeform 13"/>
            <p:cNvSpPr/>
            <p:nvPr/>
          </p:nvSpPr>
          <p:spPr>
            <a:xfrm>
              <a:off x="5174934" y="4210981"/>
              <a:ext cx="239744" cy="269843"/>
            </a:xfrm>
            <a:custGeom>
              <a:rect l="l" t="t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4836987" y="4396146"/>
              <a:ext cx="461677" cy="429292"/>
            </a:xfrm>
            <a:custGeom>
              <a:rect l="l" t="t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Freeform 15"/>
            <p:cNvSpPr/>
            <p:nvPr/>
          </p:nvSpPr>
          <p:spPr>
            <a:xfrm>
              <a:off x="4976433" y="4512066"/>
              <a:ext cx="195167" cy="181737"/>
            </a:xfrm>
            <a:custGeom>
              <a:rect l="l" t="t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Freeform 16"/>
            <p:cNvSpPr/>
            <p:nvPr/>
          </p:nvSpPr>
          <p:spPr>
            <a:xfrm>
              <a:off x="5084541" y="4461869"/>
              <a:ext cx="113728" cy="129349"/>
            </a:xfrm>
            <a:custGeom>
              <a:rect l="l" t="t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solidFill>
              <a:schemeClr val="accent4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3390861" y="2655299"/>
            <a:ext cx="559445" cy="701973"/>
            <a:chOff x="3390861" y="2655299"/>
            <a:chExt cx="559445" cy="701973"/>
          </a:xfrm>
        </p:grpSpPr>
        <p:sp>
          <p:nvSpPr>
            <p:cNvPr id="18" name="Freeform 18"/>
            <p:cNvSpPr/>
            <p:nvPr/>
          </p:nvSpPr>
          <p:spPr>
            <a:xfrm>
              <a:off x="3782073" y="2655299"/>
              <a:ext cx="168233" cy="183703"/>
            </a:xfrm>
            <a:custGeom>
              <a:rect l="l" t="t" r="r" b="b"/>
              <a:pathLst>
                <a:path w="125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Freeform 19"/>
            <p:cNvSpPr/>
            <p:nvPr/>
          </p:nvSpPr>
          <p:spPr>
            <a:xfrm>
              <a:off x="3564454" y="2751018"/>
              <a:ext cx="296432" cy="326720"/>
            </a:xfrm>
            <a:custGeom>
              <a:rect l="l" t="t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Freeform 20"/>
            <p:cNvSpPr/>
            <p:nvPr/>
          </p:nvSpPr>
          <p:spPr>
            <a:xfrm>
              <a:off x="3390861" y="3012170"/>
              <a:ext cx="467288" cy="345102"/>
            </a:xfrm>
            <a:custGeom>
              <a:rect l="l" t="t" r="r" b="b"/>
              <a:pathLst>
                <a:path w="148" h="110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2" name="AutoShape 2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TextBox 4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主题思想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09821" y="1388973"/>
            <a:ext cx="2987778" cy="490334"/>
            <a:chOff x="7809821" y="1388973"/>
            <a:chExt cx="2987778" cy="490334"/>
          </a:xfrm>
        </p:grpSpPr>
        <p:sp>
          <p:nvSpPr>
            <p:cNvPr id="44" name="TextBox 44"/>
            <p:cNvSpPr txBox="1"/>
            <p:nvPr/>
          </p:nvSpPr>
          <p:spPr>
            <a:xfrm>
              <a:off x="7809821" y="1388973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批判赋税繁重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09821" y="1823726"/>
            <a:ext cx="3286271" cy="1875094"/>
            <a:chOff x="7809821" y="1823726"/>
            <a:chExt cx="3286271" cy="1875094"/>
          </a:xfrm>
        </p:grpSpPr>
        <p:sp>
          <p:nvSpPr>
            <p:cNvPr id="46" name="TextBox 46"/>
            <p:cNvSpPr txBox="1"/>
            <p:nvPr/>
          </p:nvSpPr>
          <p:spPr>
            <a:xfrm>
              <a:off x="7809821" y="1823726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通过对赋税对百姓的沉重负担的描述，表达了对统治者残酷剥削和压迫的批判。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809821" y="3814445"/>
            <a:ext cx="2987778" cy="490334"/>
            <a:chOff x="7809821" y="3814445"/>
            <a:chExt cx="2987778" cy="490334"/>
          </a:xfrm>
        </p:grpSpPr>
        <p:sp>
          <p:nvSpPr>
            <p:cNvPr id="48" name="TextBox 48"/>
            <p:cNvSpPr txBox="1"/>
            <p:nvPr/>
          </p:nvSpPr>
          <p:spPr>
            <a:xfrm>
              <a:off x="7809821" y="3814445"/>
              <a:ext cx="2987778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同情百姓疾苦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9821" y="4249198"/>
            <a:ext cx="3286271" cy="1875094"/>
            <a:chOff x="7809821" y="4249198"/>
            <a:chExt cx="3286271" cy="1875094"/>
          </a:xfrm>
        </p:grpSpPr>
        <p:sp>
          <p:nvSpPr>
            <p:cNvPr id="50" name="TextBox 50"/>
            <p:cNvSpPr txBox="1"/>
            <p:nvPr/>
          </p:nvSpPr>
          <p:spPr>
            <a:xfrm>
              <a:off x="7809821" y="4249198"/>
              <a:ext cx="3286271" cy="187509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通过对捕蛇者的生活状态的描述，表达了对底层百姓苦难的同情。</a:t>
              </a: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22" r="122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对比手法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通过对比赋税对百姓的压迫和捕蛇带来的“利”，突出了主题思想。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叙述角度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采用第一人称叙述，使故事更加真实可信，同时便于表达作者的情感和观点。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语言特色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语言简练、质朴，表达力强，符合人物身份和时代背景。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艺术手法</a:t>
              </a:r>
            </a:p>
          </p:txBody>
        </p:sp>
      </p:grp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680034" y="1744495"/>
            <a:ext cx="4212758" cy="6861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45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584" y="3009242"/>
            <a:ext cx="9262831" cy="210426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dk1">
                    <a:alpha val="100000"/>
                  </a:schemeClr>
                </a:solidFill>
                <a:latin typeface="Arial"/>
                <a:ea typeface="Arial"/>
                <a:cs typeface="Arial"/>
              </a:rPr>
              <a:t>课文分析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" name="AutoShape 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" name="AutoShape 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AutoShape 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AutoShape 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AutoShape 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AutoShape 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9" name="AutoShape 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TextBox 2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人物形象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61535" y="2061200"/>
            <a:ext cx="7382690" cy="1531407"/>
            <a:chOff x="3561535" y="2061200"/>
            <a:chExt cx="7382690" cy="1531407"/>
          </a:xfrm>
        </p:grpSpPr>
        <p:sp>
          <p:nvSpPr>
            <p:cNvPr id="25" name="TextBox 25"/>
            <p:cNvSpPr txBox="1"/>
            <p:nvPr/>
          </p:nvSpPr>
          <p:spPr>
            <a:xfrm>
              <a:off x="3561535" y="2061200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捕蛇者，本课文主要人物，通过他的叙述展现捕蛇的艰辛和危险，以及纳税之痛。他是一个勇敢、善良、有担当的人，为了家人冒着生命危险去捕蛇，同时又对苛政深感不满。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561535" y="1520189"/>
            <a:ext cx="7382690" cy="490334"/>
            <a:chOff x="3561535" y="1520189"/>
            <a:chExt cx="7382690" cy="490334"/>
          </a:xfrm>
        </p:grpSpPr>
        <p:sp>
          <p:nvSpPr>
            <p:cNvPr id="27" name="TextBox 27"/>
            <p:cNvSpPr txBox="1"/>
            <p:nvPr/>
          </p:nvSpPr>
          <p:spPr>
            <a:xfrm>
              <a:off x="3561535" y="1520189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蒋氏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61535" y="4422893"/>
            <a:ext cx="7382690" cy="1531407"/>
            <a:chOff x="3561535" y="4422893"/>
            <a:chExt cx="7382690" cy="1531407"/>
          </a:xfrm>
        </p:grpSpPr>
        <p:sp>
          <p:nvSpPr>
            <p:cNvPr id="29" name="TextBox 29"/>
            <p:cNvSpPr txBox="1"/>
            <p:nvPr/>
          </p:nvSpPr>
          <p:spPr>
            <a:xfrm>
              <a:off x="3561535" y="4422893"/>
              <a:ext cx="7382690" cy="1531407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本课文的作者，通过与蒋氏的对话，展现出他关心民瘼、体察民情、敢于直言的性格特点。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61535" y="3881882"/>
            <a:ext cx="7382690" cy="490334"/>
            <a:chOff x="3561535" y="3881882"/>
            <a:chExt cx="7382690" cy="490334"/>
          </a:xfrm>
        </p:grpSpPr>
        <p:sp>
          <p:nvSpPr>
            <p:cNvPr id="31" name="TextBox 31"/>
            <p:cNvSpPr txBox="1"/>
            <p:nvPr/>
          </p:nvSpPr>
          <p:spPr>
            <a:xfrm>
              <a:off x="3561535" y="3881882"/>
              <a:ext cx="7382690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2025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柳宗元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1075314" y="4179055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3" name="AutoShape 33"/>
          <p:cNvSpPr/>
          <p:nvPr/>
        </p:nvSpPr>
        <p:spPr>
          <a:xfrm>
            <a:off x="1075314" y="1789318"/>
            <a:ext cx="1747957" cy="174795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4" name="Freeform 34"/>
          <p:cNvSpPr/>
          <p:nvPr/>
        </p:nvSpPr>
        <p:spPr>
          <a:xfrm>
            <a:off x="1537812" y="4641553"/>
            <a:ext cx="822960" cy="822960"/>
          </a:xfrm>
          <a:custGeom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5" name="Freeform 35"/>
          <p:cNvSpPr/>
          <p:nvPr/>
        </p:nvSpPr>
        <p:spPr>
          <a:xfrm>
            <a:off x="1537812" y="2251817"/>
            <a:ext cx="822960" cy="822960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DFCFC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0" y="3429000"/>
            <a:ext cx="3979337" cy="343480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539110" y="4720529"/>
            <a:ext cx="2736381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本文语言简练、质朴，运用对比、夸张等修辞手法，生动地描绘了捕蛇者的艰辛生活和危险处境。</a:t>
            </a:r>
          </a:p>
        </p:txBody>
      </p:sp>
      <p:sp>
        <p:nvSpPr>
          <p:cNvPr id="4" name="AutoShape 4"/>
          <p:cNvSpPr/>
          <p:nvPr/>
        </p:nvSpPr>
        <p:spPr>
          <a:xfrm>
            <a:off x="3975081" y="3429000"/>
            <a:ext cx="4145195" cy="3434809"/>
          </a:xfrm>
          <a:prstGeom prst="rect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AutoShape 5"/>
          <p:cNvSpPr/>
          <p:nvPr/>
        </p:nvSpPr>
        <p:spPr>
          <a:xfrm>
            <a:off x="8120275" y="3429000"/>
            <a:ext cx="4102461" cy="343480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6" name="TextBox 6"/>
          <p:cNvSpPr txBox="1"/>
          <p:nvPr/>
        </p:nvSpPr>
        <p:spPr>
          <a:xfrm>
            <a:off x="-275135" y="4150677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生动形象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87131" y="408931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节奏感强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910959" y="4089314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7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思想深刻</a:t>
            </a:r>
          </a:p>
        </p:txBody>
      </p:sp>
      <p:sp>
        <p:nvSpPr>
          <p:cNvPr id="9" name="AutoShape 9"/>
          <p:cNvSpPr/>
          <p:nvPr/>
        </p:nvSpPr>
        <p:spPr>
          <a:xfrm>
            <a:off x="5508972" y="1741084"/>
            <a:ext cx="1219200" cy="1219200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1380069" y="1741084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561905" y="1741084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795019" y="2027130"/>
            <a:ext cx="647107" cy="647107"/>
          </a:xfrm>
          <a:custGeom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Freeform 13"/>
          <p:cNvSpPr/>
          <p:nvPr/>
        </p:nvSpPr>
        <p:spPr>
          <a:xfrm>
            <a:off x="1716623" y="2041062"/>
            <a:ext cx="570476" cy="570476"/>
          </a:xfrm>
          <a:custGeom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Freeform 14"/>
          <p:cNvSpPr/>
          <p:nvPr/>
        </p:nvSpPr>
        <p:spPr>
          <a:xfrm>
            <a:off x="9880117" y="2059295"/>
            <a:ext cx="582777" cy="582777"/>
          </a:xfrm>
          <a:custGeom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5" name="TextBox 15"/>
          <p:cNvSpPr txBox="1"/>
          <p:nvPr/>
        </p:nvSpPr>
        <p:spPr>
          <a:xfrm>
            <a:off x="4750382" y="4720529"/>
            <a:ext cx="2736381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文章采用问答形式，节奏紧凑，情节跌宕起伏，引人入胜。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803315" y="4720529"/>
            <a:ext cx="2736381" cy="10530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文章通过捕蛇者的叙述，深刻揭示了封建社会苛政猛于虎的残酷现实，反映了作者对人民疾苦的同情和关注。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语言特色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https://d.book118.com/406103121020010050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FFFFFF"/>
      </a:dk1>
      <a:lt1>
        <a:srgbClr val="001D4F"/>
      </a:lt1>
      <a:dk2>
        <a:srgbClr val="DEF6FF"/>
      </a:dk2>
      <a:lt2>
        <a:srgbClr val="000000"/>
      </a:lt2>
      <a:accent1>
        <a:srgbClr val="00B6FF"/>
      </a:accent1>
      <a:accent2>
        <a:srgbClr val="405DFF"/>
      </a:accent2>
      <a:accent3>
        <a:srgbClr val="2947E8"/>
      </a:accent3>
      <a:accent4>
        <a:srgbClr val="27DFF4"/>
      </a:accent4>
      <a:accent5>
        <a:srgbClr val="2FE8B7"/>
      </a:accent5>
      <a:accent6>
        <a:srgbClr val="FCC52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Calibri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61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2024-09-15T05:40:23.158</cp:lastPrinted>
  <dcterms:created xsi:type="dcterms:W3CDTF">2024-09-14T21:40:23Z</dcterms:created>
  <dcterms:modified xsi:type="dcterms:W3CDTF">2024-09-14T21:40:25Z</dcterms:modified>
</cp:coreProperties>
</file>