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09"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6EF9E3E-5A06-409C-A364-235F5B0989A7}"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9" name="PlaceHolder 1"/>
          <p:cNvSpPr>
            <a:spLocks noGrp="1"/>
          </p:cNvSpPr>
          <p:nvPr>
            <p:ph type="sldImg"/>
          </p:nvPr>
        </p:nvSpPr>
        <p:spPr>
          <a:xfrm>
            <a:off x="685800" y="1143000"/>
            <a:ext cx="5486040" cy="3085920"/>
          </a:xfrm>
          <a:prstGeom prst="rect">
            <a:avLst/>
          </a:prstGeom>
          <a:ln w="0">
            <a:noFill/>
          </a:ln>
        </p:spPr>
      </p:sp>
      <p:sp>
        <p:nvSpPr>
          <p:cNvPr id="30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2" name="PlaceHolder 1"/>
          <p:cNvSpPr>
            <a:spLocks noGrp="1"/>
          </p:cNvSpPr>
          <p:nvPr>
            <p:ph type="sldImg"/>
          </p:nvPr>
        </p:nvSpPr>
        <p:spPr>
          <a:xfrm>
            <a:off x="685800" y="1143000"/>
            <a:ext cx="5486040" cy="3085920"/>
          </a:xfrm>
          <a:prstGeom prst="rect">
            <a:avLst/>
          </a:prstGeom>
          <a:ln w="0">
            <a:noFill/>
          </a:ln>
        </p:spPr>
      </p:sp>
      <p:sp>
        <p:nvSpPr>
          <p:cNvPr id="30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5" name="PlaceHolder 1"/>
          <p:cNvSpPr>
            <a:spLocks noGrp="1"/>
          </p:cNvSpPr>
          <p:nvPr>
            <p:ph type="sldImg"/>
          </p:nvPr>
        </p:nvSpPr>
        <p:spPr>
          <a:xfrm>
            <a:off x="685800" y="1143000"/>
            <a:ext cx="5486040" cy="3085920"/>
          </a:xfrm>
          <a:prstGeom prst="rect">
            <a:avLst/>
          </a:prstGeom>
          <a:ln w="0">
            <a:noFill/>
          </a:ln>
        </p:spPr>
      </p:sp>
      <p:sp>
        <p:nvSpPr>
          <p:cNvPr id="30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8" name="PlaceHolder 1"/>
          <p:cNvSpPr>
            <a:spLocks noGrp="1"/>
          </p:cNvSpPr>
          <p:nvPr>
            <p:ph type="sldImg"/>
          </p:nvPr>
        </p:nvSpPr>
        <p:spPr>
          <a:xfrm>
            <a:off x="685800" y="1143000"/>
            <a:ext cx="5486040" cy="3085920"/>
          </a:xfrm>
          <a:prstGeom prst="rect">
            <a:avLst/>
          </a:prstGeom>
          <a:ln w="0">
            <a:noFill/>
          </a:ln>
        </p:spPr>
      </p:sp>
      <p:sp>
        <p:nvSpPr>
          <p:cNvPr id="30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1" name="PlaceHolder 1"/>
          <p:cNvSpPr>
            <a:spLocks noGrp="1"/>
          </p:cNvSpPr>
          <p:nvPr>
            <p:ph type="sldImg"/>
          </p:nvPr>
        </p:nvSpPr>
        <p:spPr>
          <a:xfrm>
            <a:off x="685800" y="1143000"/>
            <a:ext cx="5486040" cy="3085920"/>
          </a:xfrm>
          <a:prstGeom prst="rect">
            <a:avLst/>
          </a:prstGeom>
          <a:ln w="0">
            <a:noFill/>
          </a:ln>
        </p:spPr>
      </p:sp>
      <p:sp>
        <p:nvSpPr>
          <p:cNvPr id="31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882607-9A87-42B8-8628-1D8D56B52D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F7A93A-1D9D-4D3C-A531-173617CCB7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49799B4-5929-4987-BB8A-4D7FC9EFEC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B9452CC-E3F9-4BAB-96A0-B1C66F81F9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7F65DB-3F7B-4525-9367-97A4E75AB6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B0CB07-C41B-4A9C-926E-A92D7777A2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20EBB0-0772-4B35-BF6D-7248FE1172D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7AA345-DFFF-4995-B0BB-FE03A07346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F82343-F4F8-4DF1-981E-7F25A5B2FA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4A0E98-1525-4282-85BE-1B48DF51C4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29EFFD-28ED-4EBE-A327-7264247597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CBE65E41-D218-42A8-8F9C-92D9027D15A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C51C6EA-834C-496A-96B7-965176C0258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6.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104201123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幼儿园英语教育的重要性</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制作人：XXX</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幼儿园工作的幼儿英语教育与英语听说读写能力培养</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幼儿英语教育的教学方法与策略</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幼儿英语教育的课程设计与评估</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幼儿英语教育在家庭与社会的延伸</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幼儿英语教育的未来展望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幼儿园工作的幼儿英语教育与英语听说读写能力培养</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幼儿英语教育与听说能力培养</a:t>
            </a:r>
            <a:endParaRPr lang="en-US" sz="2200" b="0" strike="noStrike" spc="-1">
              <a:solidFill>
                <a:srgbClr val="000000"/>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通过音频资料、歌曲等方式培养幼儿的听力技能，创设情景进行口语练习，鼓励参与英语角、戏剧表演，培养语感和语音准确性。</a:t>
            </a:r>
            <a:endParaRPr lang="en-US" sz="14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幼儿英语教育与读写能力培养</a:t>
            </a:r>
            <a:endParaRPr lang="en-US" sz="3600" b="0" strike="noStrike" spc="-1">
              <a:solidFill>
                <a:schemeClr val="dk1"/>
              </a:solidFill>
              <a:latin typeface="Arial"/>
            </a:endParaRPr>
          </a:p>
        </p:txBody>
      </p:sp>
      <p:sp>
        <p:nvSpPr>
          <p:cNvPr id="85"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如图书、卡片等，培养阅读兴趣</a:t>
            </a:r>
            <a:endParaRPr lang="en-US" sz="1400" b="0" strike="noStrike" spc="-1">
              <a:solidFill>
                <a:srgbClr val="000000"/>
              </a:solidFill>
              <a:latin typeface="Arial"/>
            </a:endParaRPr>
          </a:p>
        </p:txBody>
      </p:sp>
      <p:sp>
        <p:nvSpPr>
          <p:cNvPr id="86"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有趣的教具</a:t>
            </a:r>
            <a:endParaRPr lang="en-US" sz="1800" b="0" strike="noStrike" spc="-1">
              <a:solidFill>
                <a:srgbClr val="000000"/>
              </a:solidFill>
              <a:latin typeface="Arial"/>
            </a:endParaRPr>
          </a:p>
        </p:txBody>
      </p:sp>
      <p:sp>
        <p:nvSpPr>
          <p:cNvPr id="87"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激发写作热情</a:t>
            </a:r>
            <a:endParaRPr lang="en-US" sz="1400" b="0" strike="noStrike" spc="-1">
              <a:solidFill>
                <a:srgbClr val="000000"/>
              </a:solidFill>
              <a:latin typeface="Arial"/>
            </a:endParaRPr>
          </a:p>
        </p:txBody>
      </p:sp>
      <p:sp>
        <p:nvSpPr>
          <p:cNvPr id="88"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融入游戏元素</a:t>
            </a:r>
            <a:endParaRPr lang="en-US" sz="1800" b="0" strike="noStrike" spc="-1">
              <a:solidFill>
                <a:srgbClr val="000000"/>
              </a:solidFill>
              <a:latin typeface="Arial"/>
            </a:endParaRPr>
          </a:p>
        </p:txBody>
      </p:sp>
      <p:sp>
        <p:nvSpPr>
          <p:cNvPr id="89"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提升幼儿的书写能力</a:t>
            </a:r>
            <a:endParaRPr lang="en-US" sz="1400" b="0" strike="noStrike" spc="-1">
              <a:solidFill>
                <a:srgbClr val="000000"/>
              </a:solidFill>
              <a:latin typeface="Arial"/>
            </a:endParaRPr>
          </a:p>
        </p:txBody>
      </p:sp>
      <p:sp>
        <p:nvSpPr>
          <p:cNvPr id="90"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书写练习</a:t>
            </a:r>
            <a:endParaRPr lang="en-US" sz="1800" b="0" strike="noStrike" spc="-1">
              <a:solidFill>
                <a:srgbClr val="000000"/>
              </a:solidFill>
              <a:latin typeface="Arial"/>
            </a:endParaRPr>
          </a:p>
        </p:txBody>
      </p:sp>
      <p:sp>
        <p:nvSpPr>
          <p:cNvPr id="91"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教授基础的拼音和字母认知</a:t>
            </a:r>
            <a:endParaRPr lang="en-US" sz="1400" b="0" strike="noStrike" spc="-1">
              <a:solidFill>
                <a:srgbClr val="000000"/>
              </a:solidFill>
              <a:latin typeface="Arial"/>
            </a:endParaRPr>
          </a:p>
        </p:txBody>
      </p:sp>
      <p:sp>
        <p:nvSpPr>
          <p:cNvPr id="92"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拼音知识</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增强感知</a:t>
            </a:r>
            <a:endParaRPr lang="en-US" sz="1800" b="0" strike="noStrike" spc="-1">
              <a:solidFill>
                <a:srgbClr val="000000"/>
              </a:solidFill>
              <a:latin typeface="Arial"/>
            </a:endParaRPr>
          </a:p>
        </p:txBody>
      </p:sp>
      <p:sp>
        <p:nvSpPr>
          <p:cNvPr id="95"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通过游戏、动画等方式</a:t>
            </a:r>
            <a:endParaRPr lang="en-US" sz="12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逻辑思维能力</a:t>
            </a:r>
            <a:endParaRPr lang="en-US" sz="1800" b="0" strike="noStrike" spc="-1">
              <a:solidFill>
                <a:srgbClr val="000000"/>
              </a:solidFill>
              <a:latin typeface="Arial"/>
            </a:endParaRPr>
          </a:p>
        </p:txBody>
      </p:sp>
      <p:sp>
        <p:nvSpPr>
          <p:cNvPr id="98"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培养语言逻辑思维和表达能力</a:t>
            </a:r>
            <a:endParaRPr lang="en-US" sz="12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学习氛围</a:t>
            </a:r>
            <a:endParaRPr lang="en-US" sz="1800" b="0" strike="noStrike" spc="-1">
              <a:solidFill>
                <a:srgbClr val="000000"/>
              </a:solidFill>
              <a:latin typeface="Arial"/>
            </a:endParaRPr>
          </a:p>
        </p:txBody>
      </p:sp>
      <p:sp>
        <p:nvSpPr>
          <p:cNvPr id="101"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创造轻松愉快的学习环境</a:t>
            </a:r>
            <a:endParaRPr lang="en-US" sz="1200" b="0" strike="noStrike" spc="-1">
              <a:solidFill>
                <a:srgbClr val="000000"/>
              </a:solidFill>
              <a:latin typeface="Arial"/>
            </a:endParaRPr>
          </a:p>
        </p:txBody>
      </p:sp>
      <p:sp>
        <p:nvSpPr>
          <p:cNvPr id="10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幼儿英语教育与语感培养</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情境教学</a:t>
            </a:r>
            <a:endParaRPr lang="en-US" sz="1800" b="0" strike="noStrike" spc="-1">
              <a:solidFill>
                <a:srgbClr val="000000"/>
              </a:solidFill>
              <a:latin typeface="Arial"/>
            </a:endParaRPr>
          </a:p>
        </p:txBody>
      </p:sp>
      <p:sp>
        <p:nvSpPr>
          <p:cNvPr id="105"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让幼儿在实际生活中理解和运用英语</a:t>
            </a:r>
            <a:endParaRPr lang="en-US" sz="1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幼儿英语教育实践案例</a:t>
            </a:r>
            <a:endParaRPr lang="en-US" sz="3600" b="0" strike="noStrike" spc="-1">
              <a:solidFill>
                <a:schemeClr val="dk1"/>
              </a:solidFill>
              <a:latin typeface="Arial"/>
            </a:endParaRPr>
          </a:p>
        </p:txBody>
      </p:sp>
      <p:sp>
        <p:nvSpPr>
          <p:cNvPr id="107"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提供实践口语机会</a:t>
            </a:r>
            <a:endParaRPr lang="en-US" sz="1400" b="0" strike="noStrike" spc="-1">
              <a:solidFill>
                <a:srgbClr val="000000"/>
              </a:solidFill>
              <a:latin typeface="Arial"/>
            </a:endParaRPr>
          </a:p>
        </p:txBody>
      </p:sp>
      <p:sp>
        <p:nvSpPr>
          <p:cNvPr id="108"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幼儿园英语角</a:t>
            </a:r>
            <a:endParaRPr lang="en-US" sz="1800" b="0" strike="noStrike" spc="-1">
              <a:solidFill>
                <a:srgbClr val="000000"/>
              </a:solidFill>
              <a:latin typeface="Arial"/>
            </a:endParaRPr>
          </a:p>
        </p:txBody>
      </p:sp>
      <p:sp>
        <p:nvSpPr>
          <p:cNvPr id="109"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培养幼儿的阅读兴趣</a:t>
            </a:r>
            <a:endParaRPr lang="en-US" sz="1400" b="0" strike="noStrike" spc="-1">
              <a:solidFill>
                <a:srgbClr val="000000"/>
              </a:solidFill>
              <a:latin typeface="Arial"/>
            </a:endParaRPr>
          </a:p>
        </p:txBody>
      </p:sp>
      <p:sp>
        <p:nvSpPr>
          <p:cNvPr id="110"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根据兴趣定制故事时间</a:t>
            </a:r>
            <a:endParaRPr lang="en-US" sz="1800" b="0" strike="noStrike" spc="-1">
              <a:solidFill>
                <a:srgbClr val="000000"/>
              </a:solidFill>
              <a:latin typeface="Arial"/>
            </a:endParaRPr>
          </a:p>
        </p:txBody>
      </p:sp>
      <p:sp>
        <p:nvSpPr>
          <p:cNvPr id="111"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结合图书、视频等多媒体形式学习</a:t>
            </a:r>
            <a:endParaRPr lang="en-US" sz="1400" b="0" strike="noStrike" spc="-1">
              <a:solidFill>
                <a:srgbClr val="000000"/>
              </a:solidFill>
              <a:latin typeface="Arial"/>
            </a:endParaRPr>
          </a:p>
        </p:txBody>
      </p:sp>
      <p:sp>
        <p:nvSpPr>
          <p:cNvPr id="112"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多媒体学习</a:t>
            </a:r>
            <a:endParaRPr lang="en-US" sz="1800" b="0" strike="noStrike" spc="-1">
              <a:solidFill>
                <a:srgbClr val="000000"/>
              </a:solidFill>
              <a:latin typeface="Arial"/>
            </a:endParaRPr>
          </a:p>
        </p:txBody>
      </p:sp>
      <p:sp>
        <p:nvSpPr>
          <p:cNvPr id="113"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促进听说读写全面发展</a:t>
            </a:r>
            <a:endParaRPr lang="en-US" sz="1400" b="0" strike="noStrike" spc="-1">
              <a:solidFill>
                <a:srgbClr val="000000"/>
              </a:solidFill>
              <a:latin typeface="Arial"/>
            </a:endParaRPr>
          </a:p>
        </p:txBody>
      </p:sp>
      <p:sp>
        <p:nvSpPr>
          <p:cNvPr id="114"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定期组织英语游戏</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5"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幼儿英语教育中的挑战</a:t>
            </a:r>
            <a:endParaRPr lang="en-US" sz="3600" b="0" strike="noStrike" spc="-1">
              <a:solidFill>
                <a:schemeClr val="dk1"/>
              </a:solidFill>
              <a:latin typeface="Arial"/>
            </a:endParaRPr>
          </a:p>
        </p:txBody>
      </p:sp>
      <p:sp>
        <p:nvSpPr>
          <p:cNvPr id="116"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理解幼儿在语言理解上的差异</a:t>
            </a:r>
            <a:endParaRPr lang="en-US" sz="1400" b="0" strike="noStrike" spc="-1">
              <a:solidFill>
                <a:srgbClr val="000000"/>
              </a:solidFill>
              <a:latin typeface="Arial"/>
            </a:endParaRPr>
          </a:p>
        </p:txBody>
      </p:sp>
      <p:sp>
        <p:nvSpPr>
          <p:cNvPr id="117"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跨文化交流</a:t>
            </a:r>
            <a:endParaRPr lang="en-US" sz="2000" b="0" strike="noStrike" spc="-1">
              <a:solidFill>
                <a:srgbClr val="000000"/>
              </a:solidFill>
              <a:latin typeface="Arial"/>
            </a:endParaRPr>
          </a:p>
        </p:txBody>
      </p:sp>
      <p:sp>
        <p:nvSpPr>
          <p:cNvPr id="11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2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寻找适合的教学资源和方法</a:t>
            </a:r>
            <a:endParaRPr lang="en-US" sz="1400" b="0" strike="noStrike" spc="-1">
              <a:solidFill>
                <a:srgbClr val="000000"/>
              </a:solidFill>
              <a:latin typeface="Arial"/>
            </a:endParaRPr>
          </a:p>
        </p:txBody>
      </p:sp>
      <p:sp>
        <p:nvSpPr>
          <p:cNvPr id="12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教学资源</a:t>
            </a:r>
            <a:endParaRPr lang="en-US" sz="2000" b="0" strike="noStrike" spc="-1">
              <a:solidFill>
                <a:srgbClr val="000000"/>
              </a:solidFill>
              <a:latin typeface="Arial"/>
            </a:endParaRPr>
          </a:p>
        </p:txBody>
      </p:sp>
      <p:sp>
        <p:nvSpPr>
          <p:cNvPr id="12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加强家庭与学校的配合</a:t>
            </a:r>
            <a:endParaRPr lang="en-US" sz="1400" b="0" strike="noStrike" spc="-1">
              <a:solidFill>
                <a:srgbClr val="000000"/>
              </a:solidFill>
              <a:latin typeface="Arial"/>
            </a:endParaRPr>
          </a:p>
        </p:txBody>
      </p:sp>
      <p:sp>
        <p:nvSpPr>
          <p:cNvPr id="12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家庭配合</a:t>
            </a:r>
            <a:endParaRPr lang="en-US" sz="20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26"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通过深入探讨幼儿园工作的幼儿英语教育与英语听说读写能力培养的相关内容，我们可以更好地指导实践中的教育工作，助力幼儿全面发展。</a:t>
            </a:r>
            <a:endParaRPr lang="en-US" sz="16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幼儿英语教育的教学方法与策略</a:t>
            </a:r>
            <a:endParaRPr lang="en-US" sz="3600" b="0" strike="noStrike" spc="-1">
              <a:solidFill>
                <a:schemeClr val="dk1"/>
              </a:solidFill>
              <a:latin typeface="Arial"/>
            </a:endParaRPr>
          </a:p>
        </p:txBody>
      </p:sp>
      <p:sp>
        <p:nvSpPr>
          <p:cNvPr id="12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多媒体教学在幼儿英语教育中的应用</a:t>
            </a:r>
            <a:endParaRPr lang="en-US" sz="2200" b="0" strike="noStrike" spc="-1">
              <a:solidFill>
                <a:srgbClr val="000000"/>
              </a:solidFill>
              <a:latin typeface="Arial"/>
            </a:endParaRPr>
          </a:p>
        </p:txBody>
      </p:sp>
      <p:sp>
        <p:nvSpPr>
          <p:cNvPr id="13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多媒体资源在幼儿英语教育中扮演着重要角色。通过利用多媒体，可以生动形象地展示英语知识，提高幼儿的学习兴趣，并帮助他们更好地掌握发音和语音规律。多媒体互动也能激发幼儿的学习积极性。</a:t>
            </a:r>
            <a:endParaRPr lang="en-US" sz="1400" b="0" strike="noStrike" spc="-1">
              <a:solidFill>
                <a:srgbClr val="000000"/>
              </a:solidFill>
              <a:latin typeface="Arial"/>
            </a:endParaRPr>
          </a:p>
        </p:txBody>
      </p:sp>
      <p:sp>
        <p:nvSpPr>
          <p:cNvPr id="13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情景教学在幼儿英语教育中的运用</a:t>
            </a:r>
            <a:endParaRPr lang="en-US" sz="3600" b="0" strike="noStrike" spc="-1">
              <a:solidFill>
                <a:schemeClr val="dk1"/>
              </a:solidFill>
              <a:latin typeface="Arial"/>
            </a:endParaRPr>
          </a:p>
        </p:txBody>
      </p:sp>
      <p:sp>
        <p:nvSpPr>
          <p:cNvPr id="135"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让幼儿接触和运用英语</a:t>
            </a:r>
            <a:endParaRPr lang="en-US" sz="1400" b="0" strike="noStrike" spc="-1">
              <a:solidFill>
                <a:srgbClr val="000000"/>
              </a:solidFill>
              <a:latin typeface="Arial"/>
            </a:endParaRPr>
          </a:p>
        </p:txBody>
      </p:sp>
      <p:sp>
        <p:nvSpPr>
          <p:cNvPr id="136"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创设真实情景</a:t>
            </a:r>
            <a:endParaRPr lang="en-US" sz="1800" b="0" strike="noStrike" spc="-1">
              <a:solidFill>
                <a:srgbClr val="000000"/>
              </a:solidFill>
              <a:latin typeface="Arial"/>
            </a:endParaRPr>
          </a:p>
        </p:txBody>
      </p:sp>
      <p:sp>
        <p:nvSpPr>
          <p:cNvPr id="137"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增强学习实用性</a:t>
            </a:r>
            <a:endParaRPr lang="en-US" sz="1400" b="0" strike="noStrike" spc="-1">
              <a:solidFill>
                <a:srgbClr val="000000"/>
              </a:solidFill>
              <a:latin typeface="Arial"/>
            </a:endParaRPr>
          </a:p>
        </p:txBody>
      </p:sp>
      <p:sp>
        <p:nvSpPr>
          <p:cNvPr id="138"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激发学习兴趣</a:t>
            </a:r>
            <a:endParaRPr lang="en-US" sz="1800" b="0" strike="noStrike" spc="-1">
              <a:solidFill>
                <a:srgbClr val="000000"/>
              </a:solidFill>
              <a:latin typeface="Arial"/>
            </a:endParaRPr>
          </a:p>
        </p:txBody>
      </p:sp>
      <p:sp>
        <p:nvSpPr>
          <p:cNvPr id="139"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营造英语学习情景</a:t>
            </a:r>
            <a:endParaRPr lang="en-US" sz="1400" b="0" strike="noStrike" spc="-1">
              <a:solidFill>
                <a:srgbClr val="000000"/>
              </a:solidFill>
              <a:latin typeface="Arial"/>
            </a:endParaRPr>
          </a:p>
        </p:txBody>
      </p:sp>
      <p:sp>
        <p:nvSpPr>
          <p:cNvPr id="140"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利用环境</a:t>
            </a:r>
            <a:endParaRPr lang="en-US" sz="1800" b="0" strike="noStrike" spc="-1">
              <a:solidFill>
                <a:srgbClr val="000000"/>
              </a:solidFill>
              <a:latin typeface="Arial"/>
            </a:endParaRPr>
          </a:p>
        </p:txBody>
      </p:sp>
      <p:sp>
        <p:nvSpPr>
          <p:cNvPr id="141"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和语言表达能力</a:t>
            </a:r>
            <a:endParaRPr lang="en-US" sz="1400" b="0" strike="noStrike" spc="-1">
              <a:solidFill>
                <a:srgbClr val="000000"/>
              </a:solidFill>
              <a:latin typeface="Arial"/>
            </a:endParaRPr>
          </a:p>
        </p:txBody>
      </p:sp>
      <p:sp>
        <p:nvSpPr>
          <p:cNvPr id="142"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培养语感</a:t>
            </a:r>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培养技能</a:t>
            </a:r>
            <a:endParaRPr lang="en-US" sz="1800" b="0" strike="noStrike" spc="-1">
              <a:solidFill>
                <a:srgbClr val="000000"/>
              </a:solidFill>
              <a:latin typeface="Arial"/>
            </a:endParaRPr>
          </a:p>
        </p:txBody>
      </p:sp>
      <p:sp>
        <p:nvSpPr>
          <p:cNvPr id="145"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听说读写</a:t>
            </a:r>
            <a:endParaRPr lang="en-US" sz="1200" b="0" strike="noStrike" spc="-1">
              <a:solidFill>
                <a:srgbClr val="000000"/>
              </a:solidFill>
              <a:latin typeface="Arial"/>
            </a:endParaRPr>
          </a:p>
        </p:txBody>
      </p:sp>
      <p:sp>
        <p:nvSpPr>
          <p:cNvPr id="14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加强掌握</a:t>
            </a:r>
            <a:endParaRPr lang="en-US" sz="1800" b="0" strike="noStrike" spc="-1">
              <a:solidFill>
                <a:srgbClr val="000000"/>
              </a:solidFill>
              <a:latin typeface="Arial"/>
            </a:endParaRPr>
          </a:p>
        </p:txBody>
      </p:sp>
      <p:sp>
        <p:nvSpPr>
          <p:cNvPr id="148"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英语知识的运用</a:t>
            </a:r>
            <a:endParaRPr lang="en-US" sz="1200" b="0" strike="noStrike" spc="-1">
              <a:solidFill>
                <a:srgbClr val="000000"/>
              </a:solidFill>
              <a:latin typeface="Arial"/>
            </a:endParaRPr>
          </a:p>
        </p:txBody>
      </p:sp>
      <p:sp>
        <p:nvSpPr>
          <p:cNvPr id="14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提高实效性</a:t>
            </a:r>
            <a:endParaRPr lang="en-US" sz="1800" b="0" strike="noStrike" spc="-1">
              <a:solidFill>
                <a:srgbClr val="000000"/>
              </a:solidFill>
              <a:latin typeface="Arial"/>
            </a:endParaRPr>
          </a:p>
        </p:txBody>
      </p:sp>
      <p:sp>
        <p:nvSpPr>
          <p:cNvPr id="151"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激发学习兴趣</a:t>
            </a:r>
            <a:endParaRPr lang="en-US" sz="1200" b="0" strike="noStrike" spc="-1">
              <a:solidFill>
                <a:srgbClr val="000000"/>
              </a:solidFill>
              <a:latin typeface="Arial"/>
            </a:endParaRPr>
          </a:p>
        </p:txBody>
      </p:sp>
      <p:sp>
        <p:nvSpPr>
          <p:cNvPr id="15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游戏化教学在幼儿英语教育中的效果</a:t>
            </a:r>
            <a:endParaRPr lang="en-US" sz="3600" b="0" strike="noStrike" spc="-1">
              <a:solidFill>
                <a:schemeClr val="dk1"/>
              </a:solidFill>
              <a:latin typeface="Arial"/>
            </a:endParaRPr>
          </a:p>
        </p:txBody>
      </p:sp>
      <p:sp>
        <p:nvSpPr>
          <p:cNvPr id="15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创设有趣游戏</a:t>
            </a:r>
            <a:endParaRPr lang="en-US" sz="1800" b="0" strike="noStrike" spc="-1">
              <a:solidFill>
                <a:srgbClr val="000000"/>
              </a:solidFill>
              <a:latin typeface="Arial"/>
            </a:endParaRPr>
          </a:p>
        </p:txBody>
      </p:sp>
      <p:sp>
        <p:nvSpPr>
          <p:cNvPr id="155"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鼓励幼儿参与互动</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提高学习积极性</a:t>
            </a:r>
            <a:endParaRPr lang="en-US" sz="1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6"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实用活动在幼儿英语教育中的应用</a:t>
            </a:r>
            <a:endParaRPr lang="en-US" sz="3600" b="0" strike="noStrike" spc="-1">
              <a:solidFill>
                <a:schemeClr val="dk1"/>
              </a:solidFill>
              <a:latin typeface="Arial"/>
            </a:endParaRPr>
          </a:p>
        </p:txBody>
      </p:sp>
      <p:sp>
        <p:nvSpPr>
          <p:cNvPr id="157"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让幼儿在实践中学习英语</a:t>
            </a:r>
            <a:endParaRPr lang="en-US" sz="1400" b="0" strike="noStrike" spc="-1">
              <a:solidFill>
                <a:srgbClr val="000000"/>
              </a:solidFill>
              <a:latin typeface="Arial"/>
            </a:endParaRPr>
          </a:p>
        </p:txBody>
      </p:sp>
      <p:sp>
        <p:nvSpPr>
          <p:cNvPr id="158"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安排实用活动</a:t>
            </a:r>
            <a:endParaRPr lang="en-US" sz="1800" b="0" strike="noStrike" spc="-1">
              <a:solidFill>
                <a:srgbClr val="000000"/>
              </a:solidFill>
              <a:latin typeface="Arial"/>
            </a:endParaRPr>
          </a:p>
        </p:txBody>
      </p:sp>
      <p:sp>
        <p:nvSpPr>
          <p:cNvPr id="159"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如户外探索、文化体验等活动</a:t>
            </a:r>
            <a:endParaRPr lang="en-US" sz="1400" b="0" strike="noStrike" spc="-1">
              <a:solidFill>
                <a:srgbClr val="000000"/>
              </a:solidFill>
              <a:latin typeface="Arial"/>
            </a:endParaRPr>
          </a:p>
        </p:txBody>
      </p:sp>
      <p:sp>
        <p:nvSpPr>
          <p:cNvPr id="160"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拓展视野</a:t>
            </a:r>
            <a:endParaRPr lang="en-US" sz="1800" b="0" strike="noStrike" spc="-1">
              <a:solidFill>
                <a:srgbClr val="000000"/>
              </a:solidFill>
              <a:latin typeface="Arial"/>
            </a:endParaRPr>
          </a:p>
        </p:txBody>
      </p:sp>
      <p:sp>
        <p:nvSpPr>
          <p:cNvPr id="161"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提高学习实效性</a:t>
            </a:r>
            <a:endParaRPr lang="en-US" sz="1400" b="0" strike="noStrike" spc="-1">
              <a:solidFill>
                <a:srgbClr val="000000"/>
              </a:solidFill>
              <a:latin typeface="Arial"/>
            </a:endParaRPr>
          </a:p>
        </p:txBody>
      </p:sp>
      <p:sp>
        <p:nvSpPr>
          <p:cNvPr id="162"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激发兴趣</a:t>
            </a:r>
            <a:endParaRPr lang="en-US" sz="1800" b="0" strike="noStrike" spc="-1">
              <a:solidFill>
                <a:srgbClr val="000000"/>
              </a:solidFill>
              <a:latin typeface="Arial"/>
            </a:endParaRPr>
          </a:p>
        </p:txBody>
      </p:sp>
      <p:sp>
        <p:nvSpPr>
          <p:cNvPr id="163"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英语交流和实际运用</a:t>
            </a:r>
            <a:endParaRPr lang="en-US" sz="1400" b="0" strike="noStrike" spc="-1">
              <a:solidFill>
                <a:srgbClr val="000000"/>
              </a:solidFill>
              <a:latin typeface="Arial"/>
            </a:endParaRPr>
          </a:p>
        </p:txBody>
      </p:sp>
      <p:sp>
        <p:nvSpPr>
          <p:cNvPr id="164"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培养能力</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5"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幼儿英语教育的教学方法与策略总结</a:t>
            </a:r>
            <a:endParaRPr lang="en-US" sz="3600" b="0" strike="noStrike" spc="-1">
              <a:solidFill>
                <a:schemeClr val="dk1"/>
              </a:solidFill>
              <a:latin typeface="Arial"/>
            </a:endParaRPr>
          </a:p>
        </p:txBody>
      </p:sp>
      <p:sp>
        <p:nvSpPr>
          <p:cNvPr id="166"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生动展示知识</a:t>
            </a:r>
            <a:endParaRPr lang="en-US" sz="1400" b="0" strike="noStrike" spc="-1">
              <a:solidFill>
                <a:srgbClr val="000000"/>
              </a:solidFill>
              <a:latin typeface="Arial"/>
            </a:endParaRPr>
          </a:p>
        </p:txBody>
      </p:sp>
      <p:sp>
        <p:nvSpPr>
          <p:cNvPr id="167"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多媒体教学</a:t>
            </a:r>
            <a:endParaRPr lang="en-US" sz="1800" b="0" strike="noStrike" spc="-1">
              <a:solidFill>
                <a:srgbClr val="000000"/>
              </a:solidFill>
              <a:latin typeface="Arial"/>
            </a:endParaRPr>
          </a:p>
        </p:txBody>
      </p:sp>
      <p:sp>
        <p:nvSpPr>
          <p:cNvPr id="168"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真实接触和运用</a:t>
            </a:r>
            <a:endParaRPr lang="en-US" sz="1400" b="0" strike="noStrike" spc="-1">
              <a:solidFill>
                <a:srgbClr val="000000"/>
              </a:solidFill>
              <a:latin typeface="Arial"/>
            </a:endParaRPr>
          </a:p>
        </p:txBody>
      </p:sp>
      <p:sp>
        <p:nvSpPr>
          <p:cNvPr id="169"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情景教学</a:t>
            </a:r>
            <a:endParaRPr lang="en-US" sz="1800" b="0" strike="noStrike" spc="-1">
              <a:solidFill>
                <a:srgbClr val="000000"/>
              </a:solidFill>
              <a:latin typeface="Arial"/>
            </a:endParaRPr>
          </a:p>
        </p:txBody>
      </p:sp>
      <p:sp>
        <p:nvSpPr>
          <p:cNvPr id="170"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提高学习积极性</a:t>
            </a:r>
            <a:endParaRPr lang="en-US" sz="1400" b="0" strike="noStrike" spc="-1">
              <a:solidFill>
                <a:srgbClr val="000000"/>
              </a:solidFill>
              <a:latin typeface="Arial"/>
            </a:endParaRPr>
          </a:p>
        </p:txBody>
      </p:sp>
      <p:sp>
        <p:nvSpPr>
          <p:cNvPr id="171"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游戏化教学</a:t>
            </a:r>
            <a:endParaRPr lang="en-US" sz="1800" b="0" strike="noStrike" spc="-1">
              <a:solidFill>
                <a:srgbClr val="000000"/>
              </a:solidFill>
              <a:latin typeface="Arial"/>
            </a:endParaRPr>
          </a:p>
        </p:txBody>
      </p:sp>
      <p:sp>
        <p:nvSpPr>
          <p:cNvPr id="172"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学习实效性提升</a:t>
            </a:r>
            <a:endParaRPr lang="en-US" sz="1400" b="0" strike="noStrike" spc="-1">
              <a:solidFill>
                <a:srgbClr val="000000"/>
              </a:solidFill>
              <a:latin typeface="Arial"/>
            </a:endParaRPr>
          </a:p>
        </p:txBody>
      </p:sp>
      <p:sp>
        <p:nvSpPr>
          <p:cNvPr id="173"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实用活动</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幼儿英语教育的课程设计与评估</a:t>
            </a:r>
            <a:endParaRPr lang="en-US" sz="3600" b="0" strike="noStrike" spc="-1">
              <a:solidFill>
                <a:schemeClr val="dk1"/>
              </a:solidFill>
              <a:latin typeface="Arial"/>
            </a:endParaRPr>
          </a:p>
        </p:txBody>
      </p:sp>
      <p:sp>
        <p:nvSpPr>
          <p:cNvPr id="17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幼儿英语教育的课程设计与评估</a:t>
            </a:r>
            <a:endParaRPr lang="en-US" sz="3600" b="0" strike="noStrike" spc="-1">
              <a:solidFill>
                <a:schemeClr val="dk1"/>
              </a:solidFill>
              <a:latin typeface="Arial"/>
            </a:endParaRPr>
          </a:p>
        </p:txBody>
      </p:sp>
      <p:sp>
        <p:nvSpPr>
          <p:cNvPr id="178"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根据幼儿的年龄和程度</a:t>
            </a:r>
            <a:endParaRPr lang="en-US" sz="1400" b="0" strike="noStrike" spc="-1">
              <a:solidFill>
                <a:srgbClr val="000000"/>
              </a:solidFill>
              <a:latin typeface="Arial"/>
            </a:endParaRPr>
          </a:p>
        </p:txBody>
      </p:sp>
      <p:sp>
        <p:nvSpPr>
          <p:cNvPr id="179"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课程目标设定</a:t>
            </a:r>
            <a:endParaRPr lang="en-US" sz="2000" b="0" strike="noStrike" spc="-1">
              <a:solidFill>
                <a:srgbClr val="000000"/>
              </a:solidFill>
              <a:latin typeface="Arial"/>
            </a:endParaRPr>
          </a:p>
        </p:txBody>
      </p:sp>
      <p:sp>
        <p:nvSpPr>
          <p:cNvPr id="18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8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呼应幼儿认知发展规律</a:t>
            </a:r>
            <a:endParaRPr lang="en-US" sz="1400" b="0" strike="noStrike" spc="-1">
              <a:solidFill>
                <a:srgbClr val="000000"/>
              </a:solidFill>
              <a:latin typeface="Arial"/>
            </a:endParaRPr>
          </a:p>
        </p:txBody>
      </p:sp>
      <p:sp>
        <p:nvSpPr>
          <p:cNvPr id="18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课程进度安排</a:t>
            </a:r>
            <a:endParaRPr lang="en-US" sz="2000" b="0" strike="noStrike" spc="-1">
              <a:solidFill>
                <a:srgbClr val="000000"/>
              </a:solidFill>
              <a:latin typeface="Arial"/>
            </a:endParaRPr>
          </a:p>
        </p:txBody>
      </p:sp>
      <p:sp>
        <p:nvSpPr>
          <p:cNvPr id="18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满足幼儿的学习需求</a:t>
            </a:r>
            <a:endParaRPr lang="en-US" sz="1400" b="0" strike="noStrike" spc="-1">
              <a:solidFill>
                <a:srgbClr val="000000"/>
              </a:solidFill>
              <a:latin typeface="Arial"/>
            </a:endParaRPr>
          </a:p>
        </p:txBody>
      </p:sp>
      <p:sp>
        <p:nvSpPr>
          <p:cNvPr id="18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教学内容多样化</a:t>
            </a:r>
            <a:endParaRPr lang="en-US" sz="20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https://d.book118.com/406104201123010102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18</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微软雅黑</vt:lpstr>
      <vt:lpstr>Times New Roman</vt:lpstr>
      <vt:lpstr>Wingdings</vt:lpstr>
      <vt:lpstr>Symbol</vt:lpstr>
      <vt:lpstr>DejaVu Sans</vt:lpstr>
      <vt:lpstr>Office Theme</vt:lpstr>
      <vt:lpstr>幼儿园英语教育的重要性</vt:lpstr>
      <vt:lpstr>目录</vt:lpstr>
      <vt:lpstr>第1章 幼儿园工作的幼儿英语教育与英语听说读写能力培养</vt:lpstr>
      <vt:lpstr> </vt:lpstr>
      <vt:lpstr>幼儿英语教育与读写能力培养</vt:lpstr>
      <vt:lpstr>幼儿英语教育与语感培养</vt:lpstr>
      <vt:lpstr>幼儿英语教育实践案例</vt:lpstr>
      <vt:lpstr>幼儿英语教育中的挑战</vt:lpstr>
      <vt:lpstr>结语</vt:lpstr>
      <vt:lpstr>第2章 幼儿英语教育的教学方法与策略</vt:lpstr>
      <vt:lpstr> </vt:lpstr>
      <vt:lpstr>情景教学在幼儿英语教育中的运用</vt:lpstr>
      <vt:lpstr>游戏化教学在幼儿英语教育中的效果</vt:lpstr>
      <vt:lpstr>实用活动在幼儿英语教育中的应用</vt:lpstr>
      <vt:lpstr>幼儿英语教育的教学方法与策略总结</vt:lpstr>
      <vt:lpstr>第3章 幼儿英语教育的课程设计与评估</vt:lpstr>
      <vt:lpstr>幼儿英语教育的课程设计与评估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2024-09-27T08:45:53.477</cp:lastPrinted>
  <dcterms:created xsi:type="dcterms:W3CDTF">2024-09-27T00:45:53Z</dcterms:created>
  <dcterms:modified xsi:type="dcterms:W3CDTF">2024-09-27T00:45:55Z</dcterms:modified>
</cp:coreProperties>
</file>