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DCF7815-1B99-4754-B10E-BD866F289D4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9539C7A-708C-4A44-907C-BA36A544C23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9FCF585-4050-4A72-A9E1-78E04C8AC5F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86723B3-B235-47C8-ABBD-03C01EC8DB6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CDCA02F-CEDB-4B00-A860-32737632C5D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BEEA777-2866-43B9-A1C2-902953CECA9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C0D3989-62F0-4D61-AB4A-8FBB73D551E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2261977-2A2A-4AA8-B81B-50C8EE82365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51C0EE0-EA32-455D-933E-3403A236CCF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160ADF0-335F-4B22-89A0-D5EACD840C8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870355B-D76B-4114-9597-D8BBE6C7FF4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 Id="rId3" Type="http://schemas.openxmlformats.org/officeDocument/2006/relationships/image" Target="../media/image5.png" /><Relationship Id="rId4" Type="http://schemas.openxmlformats.org/officeDocument/2006/relationships/image" Target="../media/image6.png" /><Relationship Id="rId5" Type="http://schemas.openxmlformats.org/officeDocument/2006/relationships/image" Target="../media/image7.png" /><Relationship Id="rId6"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2.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png" /><Relationship Id="rId3" Type="http://schemas.openxmlformats.org/officeDocument/2006/relationships/image" Target="../media/image14.jpeg" /><Relationship Id="rId4" Type="http://schemas.openxmlformats.org/officeDocument/2006/relationships/image" Target="../media/image2.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2.jpe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0611315111101004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5414013"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8143890"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05345" y="1888367"/>
            <a:ext cx="6102379" cy="1959893"/>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5175" b="1">
                <a:solidFill>
                  <a:srgbClr val="FFFFFF">
                    <a:alpha val="100000"/>
                  </a:srgbClr>
                </a:solidFill>
                <a:latin typeface="Microsoft Yahei"/>
                <a:ea typeface="Microsoft Yahei"/>
                <a:cs typeface="Microsoft Yahei"/>
              </a:rPr>
              <a:t>古代文学与现实问题关联</a:t>
            </a:r>
            <a:endParaRPr lang="en-US" sz="1100"/>
          </a:p>
        </p:txBody>
      </p:sp>
      <p:sp>
        <p:nvSpPr>
          <p:cNvPr id="5" name="AutoShape 5"/>
          <p:cNvSpPr/>
          <p:nvPr/>
        </p:nvSpPr>
        <p:spPr>
          <a:xfrm>
            <a:off x="5838648" y="4167778"/>
            <a:ext cx="2333375" cy="341448"/>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2025">
                <a:solidFill>
                  <a:srgbClr val="FFFFFF">
                    <a:alpha val="100000"/>
                  </a:srgbClr>
                </a:solidFill>
                <a:latin typeface="Microsoft Yahei"/>
                <a:ea typeface="Microsoft Yahei"/>
                <a:cs typeface="Microsoft Yahei"/>
              </a:rPr>
              <a:t>汇报人：XX</a:t>
            </a:r>
            <a:endParaRPr lang="en-US" sz="1100"/>
          </a:p>
        </p:txBody>
      </p:sp>
      <p:sp>
        <p:nvSpPr>
          <p:cNvPr id="6" name="AutoShape 6"/>
          <p:cNvSpPr/>
          <p:nvPr/>
        </p:nvSpPr>
        <p:spPr>
          <a:xfrm>
            <a:off x="8587678" y="4167778"/>
            <a:ext cx="2820047" cy="341448"/>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2025">
                <a:solidFill>
                  <a:srgbClr val="FFFFFF">
                    <a:alpha val="100000"/>
                  </a:srgbClr>
                </a:solidFill>
                <a:latin typeface="Microsoft Yahei"/>
                <a:ea typeface="Microsoft Yahei"/>
                <a:cs typeface="Microsoft Yahei"/>
              </a:rPr>
              <a:t>2024-01-28</a:t>
            </a:r>
            <a:endParaRPr lang="en-US" sz="1100"/>
          </a:p>
        </p:txBody>
      </p:sp>
      <p:sp>
        <p:nvSpPr>
          <p:cNvPr id="7" name="Freeform 7"/>
          <p:cNvSpPr/>
          <p:nvPr/>
        </p:nvSpPr>
        <p:spPr>
          <a:xfrm>
            <a:off x="5516758" y="4281221"/>
            <a:ext cx="243840" cy="243840"/>
          </a:xfrm>
          <a:custGeom>
            <a:rect l="l" t="t" r="r" b="b"/>
            <a:pathLst>
              <a:path w="304800" h="304800">
                <a:moveTo>
                  <a:pt x="257175" y="0"/>
                </a:moveTo>
                <a:cubicBezTo>
                  <a:pt x="283474" y="0"/>
                  <a:pt x="304800" y="21326"/>
                  <a:pt x="304800" y="47625"/>
                </a:cubicBezTo>
                <a:cubicBezTo>
                  <a:pt x="304800" y="58350"/>
                  <a:pt x="301257" y="68237"/>
                  <a:pt x="295275" y="76200"/>
                </a:cubicBezTo>
                <a:lnTo>
                  <a:pt x="276225" y="95250"/>
                </a:lnTo>
                <a:lnTo>
                  <a:pt x="209550" y="28575"/>
                </a:lnTo>
                <a:lnTo>
                  <a:pt x="228600" y="9525"/>
                </a:lnTo>
                <a:cubicBezTo>
                  <a:pt x="236563" y="3543"/>
                  <a:pt x="246450" y="0"/>
                  <a:pt x="257175" y="0"/>
                </a:cubicBezTo>
                <a:close/>
                <a:moveTo>
                  <a:pt x="19050" y="219075"/>
                </a:moveTo>
                <a:lnTo>
                  <a:pt x="0" y="304800"/>
                </a:lnTo>
                <a:lnTo>
                  <a:pt x="85725" y="285750"/>
                </a:lnTo>
                <a:lnTo>
                  <a:pt x="261938" y="109538"/>
                </a:lnTo>
                <a:lnTo>
                  <a:pt x="195263" y="42863"/>
                </a:lnTo>
                <a:lnTo>
                  <a:pt x="19050" y="219075"/>
                </a:lnTo>
                <a:close/>
                <a:moveTo>
                  <a:pt x="212998" y="108223"/>
                </a:moveTo>
                <a:lnTo>
                  <a:pt x="79648" y="241573"/>
                </a:lnTo>
                <a:lnTo>
                  <a:pt x="63227" y="225152"/>
                </a:lnTo>
                <a:lnTo>
                  <a:pt x="196577" y="91802"/>
                </a:lnTo>
                <a:lnTo>
                  <a:pt x="212998" y="108223"/>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8265810" y="4278450"/>
            <a:ext cx="243840" cy="243840"/>
          </a:xfrm>
          <a:custGeom>
            <a:rect l="l" t="t" r="r" b="b"/>
            <a:pathLst>
              <a:path w="304800" h="304800">
                <a:moveTo>
                  <a:pt x="0" y="0"/>
                </a:moveTo>
                <a:lnTo>
                  <a:pt x="304800" y="152400"/>
                </a:lnTo>
                <a:lnTo>
                  <a:pt x="0" y="304800"/>
                </a:lnTo>
                <a:lnTo>
                  <a:pt x="0" y="0"/>
                </a:lnTo>
                <a:close/>
                <a:moveTo>
                  <a:pt x="0" y="121920"/>
                </a:moveTo>
                <a:lnTo>
                  <a:pt x="0" y="182880"/>
                </a:lnTo>
                <a:lnTo>
                  <a:pt x="152400" y="152400"/>
                </a:lnTo>
                <a:lnTo>
                  <a:pt x="0" y="12192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0" y="8128"/>
            <a:ext cx="2682240" cy="685190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1416406" y="2474265"/>
            <a:ext cx="2531669" cy="1919630"/>
            <a:chOff x="1416406" y="2474265"/>
            <a:chExt cx="2531669" cy="1919630"/>
          </a:xfrm>
        </p:grpSpPr>
        <p:sp>
          <p:nvSpPr>
            <p:cNvPr id="4" name="AutoShape 4"/>
            <p:cNvSpPr/>
            <p:nvPr/>
          </p:nvSpPr>
          <p:spPr>
            <a:xfrm>
              <a:off x="1722425" y="2474265"/>
              <a:ext cx="1919630" cy="191963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416406" y="2921955"/>
              <a:ext cx="2531669" cy="859536"/>
            </a:xfrm>
            <a:prstGeom prst="rect">
              <a:avLst/>
            </a:prstGeom>
          </p:spPr>
          <p:txBody>
            <a:bodyPr vert="horz" wrap="square" lIns="85725" tIns="38100" rIns="85725" bIns="3810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075">
                  <a:solidFill>
                    <a:srgbClr val="FFFFFF">
                      <a:alpha val="100000"/>
                    </a:srgbClr>
                  </a:solidFill>
                  <a:latin typeface="Microsoft Yahei"/>
                  <a:ea typeface="Microsoft Yahei"/>
                  <a:cs typeface="Microsoft Yahei"/>
                </a:rPr>
                <a:t>目录</a:t>
              </a:r>
            </a:p>
          </p:txBody>
        </p:sp>
      </p:grpSp>
      <p:sp>
        <p:nvSpPr>
          <p:cNvPr id="6" name="AutoShape 6"/>
          <p:cNvSpPr/>
          <p:nvPr/>
        </p:nvSpPr>
        <p:spPr>
          <a:xfrm>
            <a:off x="5638202" y="869785"/>
            <a:ext cx="5117446" cy="5118431"/>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50000"/>
              </a:lnSpc>
              <a:spcBef>
                <a:spcPts val="450"/>
              </a:spcBef>
              <a:buFont typeface="Arial"/>
              <a:buChar char="•"/>
              <a:defRPr/>
            </a:pPr>
            <a:r>
              <a:rPr lang="en-US" sz="2400" b="1">
                <a:solidFill>
                  <a:srgbClr val="2C3F55">
                    <a:alpha val="100000"/>
                  </a:srgbClr>
                </a:solidFill>
                <a:latin typeface="Microsoft Yahei"/>
                <a:ea typeface="Microsoft Yahei"/>
                <a:cs typeface="Microsoft Yahei"/>
              </a:rPr>
              <a:t>古代文学概述与背景</a:t>
            </a:r>
            <a:endParaRPr lang="en-US" sz="1100"/>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现实问题在古代文学中体现</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古代文学对现实问题启示作用</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现实问题在古代文学研究中方法论应用</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0" y="8128"/>
            <a:ext cx="2682240" cy="685190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1416406" y="2474265"/>
            <a:ext cx="2531669" cy="1919630"/>
            <a:chOff x="1416406" y="2474265"/>
            <a:chExt cx="2531669" cy="1919630"/>
          </a:xfrm>
        </p:grpSpPr>
        <p:sp>
          <p:nvSpPr>
            <p:cNvPr id="4" name="AutoShape 4"/>
            <p:cNvSpPr/>
            <p:nvPr/>
          </p:nvSpPr>
          <p:spPr>
            <a:xfrm>
              <a:off x="1722425" y="2474265"/>
              <a:ext cx="1919630" cy="191963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416406" y="2921955"/>
              <a:ext cx="2531669" cy="859536"/>
            </a:xfrm>
            <a:prstGeom prst="rect">
              <a:avLst/>
            </a:prstGeom>
          </p:spPr>
          <p:txBody>
            <a:bodyPr vert="horz" wrap="square" lIns="85725" tIns="38100" rIns="85725" bIns="3810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075">
                  <a:solidFill>
                    <a:srgbClr val="FFFFFF">
                      <a:alpha val="100000"/>
                    </a:srgbClr>
                  </a:solidFill>
                  <a:latin typeface="Microsoft Yahei"/>
                  <a:ea typeface="Microsoft Yahei"/>
                  <a:cs typeface="Microsoft Yahei"/>
                </a:rPr>
                <a:t>目录</a:t>
              </a:r>
            </a:p>
          </p:txBody>
        </p:sp>
      </p:grpSp>
      <p:sp>
        <p:nvSpPr>
          <p:cNvPr id="6" name="AutoShape 6"/>
          <p:cNvSpPr/>
          <p:nvPr/>
        </p:nvSpPr>
        <p:spPr>
          <a:xfrm>
            <a:off x="5638202" y="869785"/>
            <a:ext cx="5117446" cy="5118431"/>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50000"/>
              </a:lnSpc>
              <a:spcBef>
                <a:spcPts val="450"/>
              </a:spcBef>
              <a:buFont typeface="Arial"/>
              <a:buChar char="•"/>
              <a:defRPr/>
            </a:pPr>
            <a:r>
              <a:rPr lang="en-US" sz="2400" b="1">
                <a:solidFill>
                  <a:srgbClr val="2C3F55">
                    <a:alpha val="100000"/>
                  </a:srgbClr>
                </a:solidFill>
                <a:latin typeface="Microsoft Yahei"/>
                <a:ea typeface="Microsoft Yahei"/>
                <a:cs typeface="Microsoft Yahei"/>
              </a:rPr>
              <a:t>当代社会如何借鉴古代文学解决现实问题</a:t>
            </a:r>
            <a:endParaRPr lang="en-US" sz="1100"/>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总结与展望：深化古代文学与现实问题关联性研究</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a:noFill/>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古代文学概述与背景</a:t>
            </a:r>
            <a:endParaRPr lang="en-US" sz="1100"/>
          </a:p>
        </p:txBody>
      </p:sp>
      <p:sp>
        <p:nvSpPr>
          <p:cNvPr id="3" name="TextBox 3"/>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5775"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Freeform 2"/>
          <p:cNvSpPr/>
          <p:nvPr/>
        </p:nvSpPr>
        <p:spPr>
          <a:xfrm>
            <a:off x="0" y="2999626"/>
            <a:ext cx="12192000" cy="2994303"/>
          </a:xfrm>
          <a:custGeom>
            <a:rect l="l" t="t" r="r" b="b"/>
            <a:pathLst>
              <a:path w="3906440" h="959406">
                <a:moveTo>
                  <a:pt x="3906441" y="0"/>
                </a:moveTo>
                <a:cubicBezTo>
                  <a:pt x="3906441" y="0"/>
                  <a:pt x="3440259" y="420722"/>
                  <a:pt x="2248734" y="702350"/>
                </a:cubicBezTo>
                <a:cubicBezTo>
                  <a:pt x="1358146" y="912852"/>
                  <a:pt x="0" y="918924"/>
                  <a:pt x="0" y="918924"/>
                </a:cubicBezTo>
                <a:lnTo>
                  <a:pt x="0" y="959406"/>
                </a:lnTo>
                <a:cubicBezTo>
                  <a:pt x="0" y="959406"/>
                  <a:pt x="1563345" y="913864"/>
                  <a:pt x="2248734" y="759023"/>
                </a:cubicBezTo>
                <a:cubicBezTo>
                  <a:pt x="3467219" y="483751"/>
                  <a:pt x="3906441" y="141684"/>
                  <a:pt x="3906441" y="141684"/>
                </a:cubicBezTo>
                <a:lnTo>
                  <a:pt x="3906441" y="0"/>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34600" y="5805199"/>
            <a:ext cx="188731" cy="188731"/>
          </a:xfrm>
          <a:prstGeom prst="ellipse">
            <a:avLst/>
          </a:prstGeom>
          <a:solidFill>
            <a:srgbClr val="FFFFFF">
              <a:alpha val="100000"/>
            </a:srgb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 name="AutoShape 4"/>
          <p:cNvSpPr/>
          <p:nvPr/>
        </p:nvSpPr>
        <p:spPr>
          <a:xfrm>
            <a:off x="2899431" y="5710833"/>
            <a:ext cx="188731" cy="188731"/>
          </a:xfrm>
          <a:prstGeom prst="ellipse">
            <a:avLst/>
          </a:prstGeom>
          <a:solidFill>
            <a:srgbClr val="FFFFFF">
              <a:alpha val="100000"/>
            </a:srgb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5" name="AutoShape 5"/>
          <p:cNvSpPr/>
          <p:nvPr/>
        </p:nvSpPr>
        <p:spPr>
          <a:xfrm>
            <a:off x="4999059" y="5427737"/>
            <a:ext cx="283096" cy="283096"/>
          </a:xfrm>
          <a:prstGeom prst="ellipse">
            <a:avLst/>
          </a:prstGeom>
          <a:solidFill>
            <a:srgbClr val="FFFFFF">
              <a:alpha val="100000"/>
            </a:srgb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6" name="AutoShape 6"/>
          <p:cNvSpPr/>
          <p:nvPr/>
        </p:nvSpPr>
        <p:spPr>
          <a:xfrm>
            <a:off x="7204880" y="5038512"/>
            <a:ext cx="283096" cy="283096"/>
          </a:xfrm>
          <a:prstGeom prst="ellipse">
            <a:avLst/>
          </a:prstGeom>
          <a:solidFill>
            <a:srgbClr val="FFFFFF">
              <a:alpha val="100000"/>
            </a:srgb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7" name="AutoShape 7"/>
          <p:cNvSpPr/>
          <p:nvPr/>
        </p:nvSpPr>
        <p:spPr>
          <a:xfrm>
            <a:off x="9406737" y="4300183"/>
            <a:ext cx="393189" cy="393189"/>
          </a:xfrm>
          <a:prstGeom prst="ellipse">
            <a:avLst/>
          </a:prstGeom>
          <a:solidFill>
            <a:srgbClr val="FFFFFF">
              <a:alpha val="100000"/>
            </a:srgb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cxnSp>
        <p:nvCxnSpPr>
          <p:cNvPr id="8" name="Connector 8"/>
          <p:cNvCxnSpPr/>
          <p:nvPr/>
        </p:nvCxnSpPr>
        <p:spPr>
          <a:xfrm flipH="1">
            <a:off x="713700" y="3236486"/>
            <a:ext cx="0" cy="2276186"/>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9" name="Group 9"/>
          <p:cNvGrpSpPr/>
          <p:nvPr/>
        </p:nvGrpSpPr>
        <p:grpSpPr>
          <a:xfrm>
            <a:off x="5221195" y="2558712"/>
            <a:ext cx="2095500" cy="1627035"/>
            <a:chOff x="5221195" y="2558712"/>
            <a:chExt cx="2095500" cy="1627035"/>
          </a:xfrm>
        </p:grpSpPr>
        <p:sp>
          <p:nvSpPr>
            <p:cNvPr id="10" name="TextBox 10"/>
            <p:cNvSpPr txBox="1"/>
            <p:nvPr/>
          </p:nvSpPr>
          <p:spPr>
            <a:xfrm>
              <a:off x="5221195" y="2558712"/>
              <a:ext cx="2095500" cy="342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500" b="1">
                  <a:solidFill>
                    <a:schemeClr val="accent1">
                      <a:alpha val="100000"/>
                    </a:schemeClr>
                  </a:solidFill>
                  <a:latin typeface="Microsoft Yahei"/>
                  <a:ea typeface="Microsoft Yahei"/>
                  <a:cs typeface="Microsoft Yahei"/>
                </a:rPr>
                <a:t>魏晋南北朝文学</a:t>
              </a:r>
            </a:p>
          </p:txBody>
        </p:sp>
        <p:sp>
          <p:nvSpPr>
            <p:cNvPr id="11" name="TextBox 11"/>
            <p:cNvSpPr txBox="1"/>
            <p:nvPr/>
          </p:nvSpPr>
          <p:spPr>
            <a:xfrm>
              <a:off x="5221195" y="2928447"/>
              <a:ext cx="1971675"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玄学、佛学思想融入文学创作，出现了志怪小说等新的文学类型。</a:t>
              </a:r>
            </a:p>
          </p:txBody>
        </p:sp>
      </p:grpSp>
      <p:cxnSp>
        <p:nvCxnSpPr>
          <p:cNvPr id="12" name="Connector 12"/>
          <p:cNvCxnSpPr/>
          <p:nvPr/>
        </p:nvCxnSpPr>
        <p:spPr>
          <a:xfrm flipH="1">
            <a:off x="2993796" y="2915292"/>
            <a:ext cx="0" cy="2264768"/>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13" name="Connector 13"/>
          <p:cNvCxnSpPr/>
          <p:nvPr/>
        </p:nvCxnSpPr>
        <p:spPr>
          <a:xfrm flipH="1">
            <a:off x="5189375" y="2671457"/>
            <a:ext cx="0" cy="2264768"/>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14" name="Connector 14"/>
          <p:cNvCxnSpPr/>
          <p:nvPr/>
        </p:nvCxnSpPr>
        <p:spPr>
          <a:xfrm flipH="1">
            <a:off x="7346428" y="2084183"/>
            <a:ext cx="0" cy="2264768"/>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15" name="Connector 15"/>
          <p:cNvCxnSpPr/>
          <p:nvPr/>
        </p:nvCxnSpPr>
        <p:spPr>
          <a:xfrm flipH="1">
            <a:off x="9603332" y="1096542"/>
            <a:ext cx="0" cy="2264768"/>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sp>
        <p:nvSpPr>
          <p:cNvPr id="16" name="Freeform 16"/>
          <p:cNvSpPr/>
          <p:nvPr/>
        </p:nvSpPr>
        <p:spPr>
          <a:xfrm>
            <a:off x="542293" y="6131193"/>
            <a:ext cx="373344" cy="373344"/>
          </a:xfrm>
          <a:custGeom>
            <a:rect l="l" t="t" r="r" b="b"/>
            <a:pathLst>
              <a:path w="304800" h="304800">
                <a:moveTo>
                  <a:pt x="130883" y="184766"/>
                </a:moveTo>
                <a:lnTo>
                  <a:pt x="35557" y="89516"/>
                </a:lnTo>
                <a:cubicBezTo>
                  <a:pt x="-11849" y="144323"/>
                  <a:pt x="-11849" y="225219"/>
                  <a:pt x="35557" y="280016"/>
                </a:cubicBezTo>
                <a:lnTo>
                  <a:pt x="130883" y="184766"/>
                </a:lnTo>
                <a:close/>
                <a:moveTo>
                  <a:pt x="190510" y="39605"/>
                </a:moveTo>
                <a:lnTo>
                  <a:pt x="190510" y="179108"/>
                </a:lnTo>
                <a:lnTo>
                  <a:pt x="91907" y="277749"/>
                </a:lnTo>
                <a:cubicBezTo>
                  <a:pt x="114081" y="294303"/>
                  <a:pt x="141018" y="304800"/>
                  <a:pt x="170783" y="304800"/>
                </a:cubicBezTo>
                <a:cubicBezTo>
                  <a:pt x="244821" y="304800"/>
                  <a:pt x="304800" y="244897"/>
                  <a:pt x="304800" y="170888"/>
                </a:cubicBezTo>
                <a:cubicBezTo>
                  <a:pt x="304810" y="103661"/>
                  <a:pt x="254965" y="49187"/>
                  <a:pt x="190510" y="39605"/>
                </a:cubicBezTo>
                <a:close/>
                <a:moveTo>
                  <a:pt x="152400" y="152552"/>
                </a:moveTo>
                <a:lnTo>
                  <a:pt x="152400" y="0"/>
                </a:lnTo>
                <a:cubicBezTo>
                  <a:pt x="110881" y="2572"/>
                  <a:pt x="73371" y="18459"/>
                  <a:pt x="43082" y="43215"/>
                </a:cubicBezTo>
                <a:lnTo>
                  <a:pt x="152400" y="15255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2815760" y="6056840"/>
            <a:ext cx="356071" cy="356071"/>
          </a:xfrm>
          <a:custGeom>
            <a:rect l="l" t="t" r="r" b="b"/>
            <a:pathLst>
              <a:path w="304800" h="304800">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99060" y="137160"/>
                </a:moveTo>
                <a:cubicBezTo>
                  <a:pt x="111681" y="137160"/>
                  <a:pt x="121920" y="126921"/>
                  <a:pt x="121920" y="114300"/>
                </a:cubicBezTo>
                <a:cubicBezTo>
                  <a:pt x="121920" y="101679"/>
                  <a:pt x="111681" y="91440"/>
                  <a:pt x="99060" y="91440"/>
                </a:cubicBezTo>
                <a:lnTo>
                  <a:pt x="99060" y="91440"/>
                </a:lnTo>
                <a:cubicBezTo>
                  <a:pt x="86439" y="91440"/>
                  <a:pt x="76200" y="101679"/>
                  <a:pt x="76200" y="114300"/>
                </a:cubicBezTo>
                <a:cubicBezTo>
                  <a:pt x="76200" y="126921"/>
                  <a:pt x="86439" y="137160"/>
                  <a:pt x="99060" y="137160"/>
                </a:cubicBezTo>
                <a:lnTo>
                  <a:pt x="99060" y="137160"/>
                </a:lnTo>
                <a:close/>
                <a:moveTo>
                  <a:pt x="205740" y="137160"/>
                </a:moveTo>
                <a:cubicBezTo>
                  <a:pt x="218361" y="137160"/>
                  <a:pt x="228600" y="126921"/>
                  <a:pt x="228600" y="114300"/>
                </a:cubicBezTo>
                <a:cubicBezTo>
                  <a:pt x="228600" y="101679"/>
                  <a:pt x="218361" y="91440"/>
                  <a:pt x="205740" y="91440"/>
                </a:cubicBezTo>
                <a:lnTo>
                  <a:pt x="205740" y="91440"/>
                </a:lnTo>
                <a:cubicBezTo>
                  <a:pt x="193119" y="91440"/>
                  <a:pt x="182880" y="101679"/>
                  <a:pt x="182880" y="114300"/>
                </a:cubicBezTo>
                <a:cubicBezTo>
                  <a:pt x="182880" y="126921"/>
                  <a:pt x="193119" y="137160"/>
                  <a:pt x="205740" y="137160"/>
                </a:cubicBezTo>
                <a:lnTo>
                  <a:pt x="205740" y="137160"/>
                </a:lnTo>
                <a:close/>
                <a:moveTo>
                  <a:pt x="238658" y="182880"/>
                </a:moveTo>
                <a:lnTo>
                  <a:pt x="66142" y="182880"/>
                </a:lnTo>
                <a:cubicBezTo>
                  <a:pt x="79038" y="218770"/>
                  <a:pt x="112776" y="243973"/>
                  <a:pt x="152400" y="243973"/>
                </a:cubicBezTo>
                <a:cubicBezTo>
                  <a:pt x="192024" y="243973"/>
                  <a:pt x="225762" y="218770"/>
                  <a:pt x="238458" y="183518"/>
                </a:cubicBezTo>
                <a:lnTo>
                  <a:pt x="238658" y="18288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4944051" y="5862988"/>
            <a:ext cx="411257" cy="411257"/>
          </a:xfrm>
          <a:custGeom>
            <a:rect l="l" t="t" r="r" b="b"/>
            <a:pathLst>
              <a:path w="304800" h="304800">
                <a:moveTo>
                  <a:pt x="152400" y="0"/>
                </a:moveTo>
                <a:cubicBezTo>
                  <a:pt x="68237" y="0"/>
                  <a:pt x="0" y="68237"/>
                  <a:pt x="0" y="152400"/>
                </a:cubicBezTo>
                <a:cubicBezTo>
                  <a:pt x="0" y="236563"/>
                  <a:pt x="68237" y="304800"/>
                  <a:pt x="152400" y="304800"/>
                </a:cubicBezTo>
                <a:cubicBezTo>
                  <a:pt x="236563" y="304800"/>
                  <a:pt x="304800" y="236563"/>
                  <a:pt x="304800" y="152400"/>
                </a:cubicBezTo>
                <a:cubicBezTo>
                  <a:pt x="304800" y="68237"/>
                  <a:pt x="236563" y="0"/>
                  <a:pt x="152400" y="0"/>
                </a:cubicBezTo>
                <a:close/>
                <a:moveTo>
                  <a:pt x="128778" y="222723"/>
                </a:moveTo>
                <a:lnTo>
                  <a:pt x="58655" y="152591"/>
                </a:lnTo>
                <a:lnTo>
                  <a:pt x="85592" y="125654"/>
                </a:lnTo>
                <a:lnTo>
                  <a:pt x="128768" y="168850"/>
                </a:lnTo>
                <a:lnTo>
                  <a:pt x="220370" y="77248"/>
                </a:lnTo>
                <a:lnTo>
                  <a:pt x="247307" y="104184"/>
                </a:lnTo>
                <a:lnTo>
                  <a:pt x="128778" y="222723"/>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7160112" y="5465972"/>
            <a:ext cx="421401" cy="421401"/>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9431121" y="4890685"/>
            <a:ext cx="393189" cy="393189"/>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829278" y="3169358"/>
            <a:ext cx="2095500" cy="1627035"/>
            <a:chOff x="829278" y="3169358"/>
            <a:chExt cx="2095500" cy="1627035"/>
          </a:xfrm>
        </p:grpSpPr>
        <p:sp>
          <p:nvSpPr>
            <p:cNvPr id="22" name="TextBox 22"/>
            <p:cNvSpPr txBox="1"/>
            <p:nvPr/>
          </p:nvSpPr>
          <p:spPr>
            <a:xfrm>
              <a:off x="829278" y="3169358"/>
              <a:ext cx="2095500" cy="342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500" b="1">
                  <a:solidFill>
                    <a:schemeClr val="accent1">
                      <a:alpha val="100000"/>
                    </a:schemeClr>
                  </a:solidFill>
                  <a:latin typeface="Microsoft Yahei"/>
                  <a:ea typeface="Microsoft Yahei"/>
                  <a:cs typeface="Microsoft Yahei"/>
                </a:rPr>
                <a:t>先秦文学</a:t>
              </a:r>
            </a:p>
          </p:txBody>
        </p:sp>
        <p:sp>
          <p:nvSpPr>
            <p:cNvPr id="23" name="TextBox 23"/>
            <p:cNvSpPr txBox="1"/>
            <p:nvPr/>
          </p:nvSpPr>
          <p:spPr>
            <a:xfrm>
              <a:off x="829278" y="3539093"/>
              <a:ext cx="1971675"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以《诗经》、《楚辞》为代表，奠定了中国文学的基础。</a:t>
              </a:r>
            </a:p>
          </p:txBody>
        </p:sp>
      </p:grpSp>
      <p:grpSp>
        <p:nvGrpSpPr>
          <p:cNvPr id="24" name="Group 24"/>
          <p:cNvGrpSpPr/>
          <p:nvPr/>
        </p:nvGrpSpPr>
        <p:grpSpPr>
          <a:xfrm>
            <a:off x="2993796" y="2858559"/>
            <a:ext cx="2095500" cy="1627035"/>
            <a:chOff x="2993796" y="2858559"/>
            <a:chExt cx="2095500" cy="1627035"/>
          </a:xfrm>
        </p:grpSpPr>
        <p:sp>
          <p:nvSpPr>
            <p:cNvPr id="25" name="TextBox 25"/>
            <p:cNvSpPr txBox="1"/>
            <p:nvPr/>
          </p:nvSpPr>
          <p:spPr>
            <a:xfrm>
              <a:off x="2993796" y="2858559"/>
              <a:ext cx="2095500" cy="342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500" b="1">
                  <a:solidFill>
                    <a:schemeClr val="accent1">
                      <a:alpha val="100000"/>
                    </a:schemeClr>
                  </a:solidFill>
                  <a:latin typeface="Microsoft Yahei"/>
                  <a:ea typeface="Microsoft Yahei"/>
                  <a:cs typeface="Microsoft Yahei"/>
                </a:rPr>
                <a:t>秦汉文学</a:t>
              </a:r>
            </a:p>
          </p:txBody>
        </p:sp>
        <p:sp>
          <p:nvSpPr>
            <p:cNvPr id="26" name="TextBox 26"/>
            <p:cNvSpPr txBox="1"/>
            <p:nvPr/>
          </p:nvSpPr>
          <p:spPr>
            <a:xfrm>
              <a:off x="2993796" y="3228294"/>
              <a:ext cx="1971675"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汉赋、乐府诗等体裁逐渐发展成熟，丰富了文学表达形式。</a:t>
              </a:r>
            </a:p>
          </p:txBody>
        </p:sp>
      </p:grpSp>
      <p:grpSp>
        <p:nvGrpSpPr>
          <p:cNvPr id="27" name="Group 27"/>
          <p:cNvGrpSpPr/>
          <p:nvPr/>
        </p:nvGrpSpPr>
        <p:grpSpPr>
          <a:xfrm>
            <a:off x="7443964" y="1853208"/>
            <a:ext cx="2095500" cy="1627035"/>
            <a:chOff x="7443964" y="1853208"/>
            <a:chExt cx="2095500" cy="1627035"/>
          </a:xfrm>
        </p:grpSpPr>
        <p:sp>
          <p:nvSpPr>
            <p:cNvPr id="28" name="TextBox 28"/>
            <p:cNvSpPr txBox="1"/>
            <p:nvPr/>
          </p:nvSpPr>
          <p:spPr>
            <a:xfrm>
              <a:off x="7443964" y="1853208"/>
              <a:ext cx="2095500" cy="342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500" b="1">
                  <a:solidFill>
                    <a:schemeClr val="accent1">
                      <a:alpha val="100000"/>
                    </a:schemeClr>
                  </a:solidFill>
                  <a:latin typeface="Microsoft Yahei"/>
                  <a:ea typeface="Microsoft Yahei"/>
                  <a:cs typeface="Microsoft Yahei"/>
                </a:rPr>
                <a:t>唐宋文学</a:t>
              </a:r>
            </a:p>
          </p:txBody>
        </p:sp>
        <p:sp>
          <p:nvSpPr>
            <p:cNvPr id="29" name="TextBox 29"/>
            <p:cNvSpPr txBox="1"/>
            <p:nvPr/>
          </p:nvSpPr>
          <p:spPr>
            <a:xfrm>
              <a:off x="7443964" y="2222943"/>
              <a:ext cx="1971675"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唐诗、宋词成为古代文学的巅峰，涌现出李白、杜甫、苏轼等众多杰出作家。</a:t>
              </a:r>
            </a:p>
          </p:txBody>
        </p:sp>
      </p:grpSp>
      <p:grpSp>
        <p:nvGrpSpPr>
          <p:cNvPr id="30" name="Group 30"/>
          <p:cNvGrpSpPr/>
          <p:nvPr/>
        </p:nvGrpSpPr>
        <p:grpSpPr>
          <a:xfrm>
            <a:off x="9712443" y="988925"/>
            <a:ext cx="2095500" cy="1627034"/>
            <a:chOff x="9712443" y="988925"/>
            <a:chExt cx="2095500" cy="1627034"/>
          </a:xfrm>
        </p:grpSpPr>
        <p:sp>
          <p:nvSpPr>
            <p:cNvPr id="31" name="TextBox 31"/>
            <p:cNvSpPr txBox="1"/>
            <p:nvPr/>
          </p:nvSpPr>
          <p:spPr>
            <a:xfrm>
              <a:off x="9712443" y="988925"/>
              <a:ext cx="2095500" cy="342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500" b="1">
                  <a:solidFill>
                    <a:schemeClr val="accent1">
                      <a:alpha val="100000"/>
                    </a:schemeClr>
                  </a:solidFill>
                  <a:latin typeface="Microsoft Yahei"/>
                  <a:ea typeface="Microsoft Yahei"/>
                  <a:cs typeface="Microsoft Yahei"/>
                </a:rPr>
                <a:t>元明清文学</a:t>
              </a:r>
            </a:p>
          </p:txBody>
        </p:sp>
        <p:sp>
          <p:nvSpPr>
            <p:cNvPr id="32" name="TextBox 32"/>
            <p:cNvSpPr txBox="1"/>
            <p:nvPr/>
          </p:nvSpPr>
          <p:spPr>
            <a:xfrm>
              <a:off x="9712443" y="1358659"/>
              <a:ext cx="1971675"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戏曲、小说等叙事文学蓬勃发展，如《西厢记》、《红楼梦》等作品具有极高的艺术成就。</a:t>
              </a:r>
            </a:p>
          </p:txBody>
        </p:sp>
      </p:grpSp>
      <p:grpSp>
        <p:nvGrpSpPr>
          <p:cNvPr id="33" name="Group 33"/>
          <p:cNvGrpSpPr/>
          <p:nvPr/>
        </p:nvGrpSpPr>
        <p:grpSpPr>
          <a:xfrm>
            <a:off x="454963" y="93878"/>
            <a:ext cx="10641129" cy="914400"/>
            <a:chOff x="454963" y="93878"/>
            <a:chExt cx="10641129" cy="914400"/>
          </a:xfrm>
        </p:grpSpPr>
        <p:sp>
          <p:nvSpPr>
            <p:cNvPr id="34" name="AutoShape 3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TextBox 5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古代文学发展历程</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TextBox 2"/>
          <p:cNvSpPr txBox="1"/>
          <p:nvPr/>
        </p:nvSpPr>
        <p:spPr>
          <a:xfrm>
            <a:off x="8883977"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唐诗宋词</a:t>
            </a:r>
          </a:p>
        </p:txBody>
      </p:sp>
      <p:sp>
        <p:nvSpPr>
          <p:cNvPr id="3" name="TextBox 3"/>
          <p:cNvSpPr txBox="1"/>
          <p:nvPr/>
        </p:nvSpPr>
        <p:spPr>
          <a:xfrm>
            <a:off x="8883977" y="4727993"/>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以李白、杜甫、苏轼、辛弃疾等人的作品为代表，展现了古代诗歌的辉煌成就。</a:t>
            </a:r>
          </a:p>
        </p:txBody>
      </p:sp>
      <p:sp>
        <p:nvSpPr>
          <p:cNvPr id="4" name="Freeform 4"/>
          <p:cNvSpPr/>
          <p:nvPr/>
        </p:nvSpPr>
        <p:spPr>
          <a:xfrm>
            <a:off x="90957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138331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84110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0206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349434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3952140"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131648"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5605381"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606317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24268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77164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817420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935371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82744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285243"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6755784" y="1326066"/>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楚辞汉赋</a:t>
            </a:r>
          </a:p>
        </p:txBody>
      </p:sp>
      <p:sp>
        <p:nvSpPr>
          <p:cNvPr id="20" name="TextBox 20"/>
          <p:cNvSpPr txBox="1"/>
          <p:nvPr/>
        </p:nvSpPr>
        <p:spPr>
          <a:xfrm>
            <a:off x="6755784" y="1852616"/>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以屈原的《离骚》、司马相如的《子虚赋》等为代表，具有浓郁的浪漫主义色彩。</a:t>
            </a:r>
          </a:p>
        </p:txBody>
      </p:sp>
      <p:sp>
        <p:nvSpPr>
          <p:cNvPr id="21" name="TextBox 21"/>
          <p:cNvSpPr txBox="1"/>
          <p:nvPr/>
        </p:nvSpPr>
        <p:spPr>
          <a:xfrm>
            <a:off x="4585608"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法家学说</a:t>
            </a:r>
          </a:p>
        </p:txBody>
      </p:sp>
      <p:sp>
        <p:nvSpPr>
          <p:cNvPr id="22" name="TextBox 22"/>
          <p:cNvSpPr txBox="1"/>
          <p:nvPr/>
        </p:nvSpPr>
        <p:spPr>
          <a:xfrm>
            <a:off x="4585608"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以《韩非子》、《商君书》等为代表，强调法治、集权等政治观念。</a:t>
            </a:r>
          </a:p>
        </p:txBody>
      </p:sp>
      <p:sp>
        <p:nvSpPr>
          <p:cNvPr id="23" name="TextBox 23"/>
          <p:cNvSpPr txBox="1"/>
          <p:nvPr/>
        </p:nvSpPr>
        <p:spPr>
          <a:xfrm>
            <a:off x="413234"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儒家经典</a:t>
            </a:r>
          </a:p>
        </p:txBody>
      </p:sp>
      <p:sp>
        <p:nvSpPr>
          <p:cNvPr id="24" name="TextBox 24"/>
          <p:cNvSpPr txBox="1"/>
          <p:nvPr/>
        </p:nvSpPr>
        <p:spPr>
          <a:xfrm>
            <a:off x="413234"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以《论语》、《孟子》等为代表，强调仁爱、礼义等道德观念。</a:t>
            </a:r>
          </a:p>
        </p:txBody>
      </p:sp>
      <p:sp>
        <p:nvSpPr>
          <p:cNvPr id="25" name="TextBox 25"/>
          <p:cNvSpPr txBox="1"/>
          <p:nvPr/>
        </p:nvSpPr>
        <p:spPr>
          <a:xfrm>
            <a:off x="2488463" y="1338258"/>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道家思想</a:t>
            </a:r>
          </a:p>
        </p:txBody>
      </p:sp>
      <p:sp>
        <p:nvSpPr>
          <p:cNvPr id="26" name="TextBox 26"/>
          <p:cNvSpPr txBox="1"/>
          <p:nvPr/>
        </p:nvSpPr>
        <p:spPr>
          <a:xfrm>
            <a:off x="2488463" y="1852616"/>
            <a:ext cx="2733675" cy="1390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以《道德经》、《庄子》等为代表，主张自然、无为而治等哲学思想。</a:t>
            </a:r>
          </a:p>
        </p:txBody>
      </p:sp>
      <p:cxnSp>
        <p:nvCxnSpPr>
          <p:cNvPr id="27" name="Connector 27"/>
          <p:cNvCxnSpPr/>
          <p:nvPr/>
        </p:nvCxnSpPr>
        <p:spPr>
          <a:xfrm flipH="1" flipV="1">
            <a:off x="1820468" y="2574173"/>
            <a:ext cx="0" cy="970187"/>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28" name="AutoShape 28"/>
          <p:cNvSpPr/>
          <p:nvPr/>
        </p:nvSpPr>
        <p:spPr>
          <a:xfrm>
            <a:off x="1716131" y="3695836"/>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1777091" y="375679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1449074"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640033" y="2043387"/>
            <a:ext cx="356542" cy="35654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2" name="Connector 32"/>
          <p:cNvCxnSpPr/>
          <p:nvPr/>
        </p:nvCxnSpPr>
        <p:spPr>
          <a:xfrm flipH="1" flipV="1">
            <a:off x="6061516" y="2590940"/>
            <a:ext cx="0" cy="961926"/>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3" name="AutoShape 33"/>
          <p:cNvSpPr/>
          <p:nvPr/>
        </p:nvSpPr>
        <p:spPr>
          <a:xfrm>
            <a:off x="5957179" y="3676027"/>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018139" y="373698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5" name="Connector 35"/>
          <p:cNvCxnSpPr/>
          <p:nvPr/>
        </p:nvCxnSpPr>
        <p:spPr>
          <a:xfrm flipH="1" flipV="1">
            <a:off x="10265608" y="2571732"/>
            <a:ext cx="0" cy="961926"/>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6" name="AutoShape 36"/>
          <p:cNvSpPr/>
          <p:nvPr/>
        </p:nvSpPr>
        <p:spPr>
          <a:xfrm>
            <a:off x="10161272" y="3681204"/>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10222231" y="3742164"/>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07718"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9" name="Connector 39"/>
          <p:cNvCxnSpPr/>
          <p:nvPr/>
        </p:nvCxnSpPr>
        <p:spPr>
          <a:xfrm flipH="1" flipV="1">
            <a:off x="3943694" y="3835635"/>
            <a:ext cx="0" cy="1284763"/>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40" name="AutoShape 40"/>
          <p:cNvSpPr/>
          <p:nvPr/>
        </p:nvSpPr>
        <p:spPr>
          <a:xfrm>
            <a:off x="3833953"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3894913"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2" name="Connector 42"/>
          <p:cNvCxnSpPr/>
          <p:nvPr/>
        </p:nvCxnSpPr>
        <p:spPr>
          <a:xfrm flipH="1" flipV="1">
            <a:off x="8191601" y="3822284"/>
            <a:ext cx="0" cy="1284763"/>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43" name="AutoShape 43"/>
          <p:cNvSpPr/>
          <p:nvPr/>
        </p:nvSpPr>
        <p:spPr>
          <a:xfrm>
            <a:off x="8081859"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8142819"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3560108"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820207"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5856595" y="2003865"/>
            <a:ext cx="452190" cy="45219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900600"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10075821" y="2040441"/>
            <a:ext cx="383872" cy="38387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3785185" y="5283154"/>
            <a:ext cx="355388" cy="355388"/>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7917111" y="5228967"/>
            <a:ext cx="409575" cy="409575"/>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52" name="Group 52"/>
          <p:cNvGrpSpPr/>
          <p:nvPr/>
        </p:nvGrpSpPr>
        <p:grpSpPr>
          <a:xfrm>
            <a:off x="454963" y="93878"/>
            <a:ext cx="10641129" cy="914400"/>
            <a:chOff x="454963" y="93878"/>
            <a:chExt cx="10641129" cy="914400"/>
          </a:xfrm>
        </p:grpSpPr>
        <p:sp>
          <p:nvSpPr>
            <p:cNvPr id="53" name="AutoShape 5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TextBox 7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主要流派及代表作品</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l="-100" r="-100"/>
          </a:stretch>
        </a:blipFill>
      </p:bgPr>
    </p:bg>
    <p:spTree>
      <p:nvGrpSpPr>
        <p:cNvPr id="1" name=""/>
        <p:cNvGrpSpPr/>
        <p:nvPr/>
      </p:nvGrpSpPr>
      <p:grpSpPr>
        <a:xfrm>
          <a:off x="0" y="0"/>
          <a:ext cx="0" cy="0"/>
        </a:xfrm>
      </p:grpSpPr>
      <p:sp>
        <p:nvSpPr>
          <p:cNvPr id="2" name="AutoShape 2"/>
          <p:cNvSpPr/>
          <p:nvPr/>
        </p:nvSpPr>
        <p:spPr>
          <a:xfrm>
            <a:off x="1227369" y="2345863"/>
            <a:ext cx="2194560" cy="3169920"/>
          </a:xfrm>
          <a:prstGeom prst="rect">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901952" y="1923166"/>
            <a:ext cx="845393" cy="84539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43676" y="2345863"/>
            <a:ext cx="2194560" cy="3169920"/>
          </a:xfrm>
          <a:prstGeom prst="rect">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418259" y="1923166"/>
            <a:ext cx="845393" cy="84539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259860" y="2345863"/>
            <a:ext cx="2194560" cy="3169920"/>
          </a:xfrm>
          <a:prstGeom prst="rect">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934444" y="1923166"/>
            <a:ext cx="845393" cy="84539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8776167" y="2345863"/>
            <a:ext cx="2194560" cy="3169920"/>
          </a:xfrm>
          <a:prstGeom prst="rect">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9450750" y="1923166"/>
            <a:ext cx="845393" cy="84539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229505" y="2889069"/>
            <a:ext cx="2192423"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1800" b="1">
                <a:solidFill>
                  <a:schemeClr val="accent1">
                    <a:alpha val="100000"/>
                  </a:schemeClr>
                </a:solidFill>
                <a:latin typeface="Microsoft Yahei"/>
                <a:ea typeface="Microsoft Yahei"/>
                <a:cs typeface="Microsoft Yahei"/>
              </a:rPr>
              <a:t>政治制度演变</a:t>
            </a:r>
            <a:endParaRPr lang="en-US" sz="1100"/>
          </a:p>
        </p:txBody>
      </p:sp>
      <p:sp>
        <p:nvSpPr>
          <p:cNvPr id="11" name="AutoShape 11"/>
          <p:cNvSpPr/>
          <p:nvPr/>
        </p:nvSpPr>
        <p:spPr>
          <a:xfrm>
            <a:off x="1334659" y="3274531"/>
            <a:ext cx="1980224" cy="2003917"/>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从分封制到郡县制，再到中央集权制，政治制度的变化对文学创作产生了深远影响。</a:t>
            </a:r>
            <a:endParaRPr lang="en-US" sz="1100"/>
          </a:p>
        </p:txBody>
      </p:sp>
      <p:pic>
        <p:nvPicPr>
          <p:cNvPr id="12" name="Picture 12"/>
          <p:cNvPicPr>
            <a:picLocks noChangeAspect="1"/>
          </p:cNvPicPr>
          <p:nvPr/>
        </p:nvPicPr>
        <p:blipFill>
          <a:blip r:embed="rId2"/>
          <a:stretch>
            <a:fillRect/>
          </a:stretch>
        </p:blipFill>
        <p:spPr>
          <a:xfrm>
            <a:off x="2097609" y="2090166"/>
            <a:ext cx="454080" cy="511393"/>
          </a:xfrm>
          <a:prstGeom prst="rect">
            <a:avLst/>
          </a:prstGeom>
        </p:spPr>
      </p:pic>
      <p:pic>
        <p:nvPicPr>
          <p:cNvPr id="13" name="Picture 13"/>
          <p:cNvPicPr>
            <a:picLocks noChangeAspect="1"/>
          </p:cNvPicPr>
          <p:nvPr/>
        </p:nvPicPr>
        <p:blipFill>
          <a:blip r:embed="rId3"/>
          <a:stretch>
            <a:fillRect/>
          </a:stretch>
        </p:blipFill>
        <p:spPr>
          <a:xfrm>
            <a:off x="4542449" y="2130947"/>
            <a:ext cx="631897" cy="492528"/>
          </a:xfrm>
          <a:prstGeom prst="rect">
            <a:avLst/>
          </a:prstGeom>
        </p:spPr>
      </p:pic>
      <p:pic>
        <p:nvPicPr>
          <p:cNvPr id="14" name="Picture 14"/>
          <p:cNvPicPr>
            <a:picLocks noChangeAspect="1"/>
          </p:cNvPicPr>
          <p:nvPr/>
        </p:nvPicPr>
        <p:blipFill>
          <a:blip r:embed="rId4"/>
          <a:stretch>
            <a:fillRect/>
          </a:stretch>
        </p:blipFill>
        <p:spPr>
          <a:xfrm>
            <a:off x="7122968" y="2113811"/>
            <a:ext cx="468345" cy="464103"/>
          </a:xfrm>
          <a:prstGeom prst="rect">
            <a:avLst/>
          </a:prstGeom>
        </p:spPr>
      </p:pic>
      <p:pic>
        <p:nvPicPr>
          <p:cNvPr id="15" name="Picture 15"/>
          <p:cNvPicPr>
            <a:picLocks noChangeAspect="1"/>
          </p:cNvPicPr>
          <p:nvPr/>
        </p:nvPicPr>
        <p:blipFill>
          <a:blip r:embed="rId5"/>
          <a:stretch>
            <a:fillRect/>
          </a:stretch>
        </p:blipFill>
        <p:spPr>
          <a:xfrm>
            <a:off x="9587742" y="2159730"/>
            <a:ext cx="571411" cy="445417"/>
          </a:xfrm>
          <a:prstGeom prst="rect">
            <a:avLst/>
          </a:prstGeom>
        </p:spPr>
      </p:pic>
      <p:sp>
        <p:nvSpPr>
          <p:cNvPr id="16" name="AutoShape 16"/>
          <p:cNvSpPr/>
          <p:nvPr/>
        </p:nvSpPr>
        <p:spPr>
          <a:xfrm>
            <a:off x="3743676" y="2889069"/>
            <a:ext cx="2192423"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1800" b="1">
                <a:solidFill>
                  <a:schemeClr val="accent1">
                    <a:alpha val="100000"/>
                  </a:schemeClr>
                </a:solidFill>
                <a:latin typeface="Microsoft Yahei"/>
                <a:ea typeface="Microsoft Yahei"/>
                <a:cs typeface="Microsoft Yahei"/>
              </a:rPr>
              <a:t>经济发展状况</a:t>
            </a:r>
            <a:endParaRPr lang="en-US" sz="1100"/>
          </a:p>
        </p:txBody>
      </p:sp>
      <p:sp>
        <p:nvSpPr>
          <p:cNvPr id="17" name="AutoShape 17"/>
          <p:cNvSpPr/>
          <p:nvPr/>
        </p:nvSpPr>
        <p:spPr>
          <a:xfrm>
            <a:off x="3848829" y="3274531"/>
            <a:ext cx="1980224" cy="2003917"/>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古代社会的经济发展状况决定了文学创作的物质基础，如农业社会的田园诗、商业社会的市井小说等。</a:t>
            </a:r>
            <a:endParaRPr lang="en-US" sz="1100"/>
          </a:p>
        </p:txBody>
      </p:sp>
      <p:sp>
        <p:nvSpPr>
          <p:cNvPr id="18" name="AutoShape 18"/>
          <p:cNvSpPr/>
          <p:nvPr/>
        </p:nvSpPr>
        <p:spPr>
          <a:xfrm>
            <a:off x="6259860" y="2889069"/>
            <a:ext cx="2192423"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1800" b="1">
                <a:solidFill>
                  <a:schemeClr val="accent1">
                    <a:alpha val="100000"/>
                  </a:schemeClr>
                </a:solidFill>
                <a:latin typeface="Microsoft Yahei"/>
                <a:ea typeface="Microsoft Yahei"/>
                <a:cs typeface="Microsoft Yahei"/>
              </a:rPr>
              <a:t>思想文化变迁</a:t>
            </a:r>
            <a:endParaRPr lang="en-US" sz="1100"/>
          </a:p>
        </p:txBody>
      </p:sp>
      <p:sp>
        <p:nvSpPr>
          <p:cNvPr id="19" name="AutoShape 19"/>
          <p:cNvSpPr/>
          <p:nvPr/>
        </p:nvSpPr>
        <p:spPr>
          <a:xfrm>
            <a:off x="6365014" y="3274531"/>
            <a:ext cx="1980224" cy="2003917"/>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随着儒、道、法等思想流派的兴衰更替，文学创作的主题和风格也发生了变化。</a:t>
            </a:r>
            <a:endParaRPr lang="en-US" sz="1100"/>
          </a:p>
        </p:txBody>
      </p:sp>
      <p:sp>
        <p:nvSpPr>
          <p:cNvPr id="20" name="AutoShape 20"/>
          <p:cNvSpPr/>
          <p:nvPr/>
        </p:nvSpPr>
        <p:spPr>
          <a:xfrm>
            <a:off x="8776167" y="2889069"/>
            <a:ext cx="2192423"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1800" b="1">
                <a:solidFill>
                  <a:schemeClr val="accent1">
                    <a:alpha val="100000"/>
                  </a:schemeClr>
                </a:solidFill>
                <a:latin typeface="Microsoft Yahei"/>
                <a:ea typeface="Microsoft Yahei"/>
                <a:cs typeface="Microsoft Yahei"/>
              </a:rPr>
              <a:t>民族融合与交往</a:t>
            </a:r>
            <a:endParaRPr lang="en-US" sz="1100"/>
          </a:p>
        </p:txBody>
      </p:sp>
      <p:sp>
        <p:nvSpPr>
          <p:cNvPr id="21" name="AutoShape 21"/>
          <p:cNvSpPr/>
          <p:nvPr/>
        </p:nvSpPr>
        <p:spPr>
          <a:xfrm>
            <a:off x="8881321" y="3274531"/>
            <a:ext cx="1980224" cy="2003917"/>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古代中国的民族融合与对外交往促进了文化的交流与融合，为文学创作提供了丰富的素材和灵感。</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社会历史背景影响</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rot="2714886">
            <a:off x="5094176" y="2836252"/>
            <a:ext cx="2009746" cy="2009746"/>
          </a:xfrm>
          <a:prstGeom prst="rect">
            <a:avLst/>
          </a:prstGeom>
          <a:noFill/>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5669280" y="2019239"/>
            <a:ext cx="907085" cy="90708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308287" y="3403519"/>
            <a:ext cx="827715" cy="82771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669280" y="4551274"/>
            <a:ext cx="907085" cy="90708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062094" y="3403519"/>
            <a:ext cx="827715" cy="82771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24975" y="1688692"/>
            <a:ext cx="3241937"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375"/>
              </a:spcBef>
              <a:defRPr/>
            </a:pPr>
            <a:r>
              <a:rPr lang="en-US" sz="2025" b="1">
                <a:solidFill>
                  <a:schemeClr val="accent1">
                    <a:alpha val="100000"/>
                  </a:schemeClr>
                </a:solidFill>
                <a:latin typeface="Microsoft Yahei"/>
                <a:ea typeface="Microsoft Yahei"/>
                <a:cs typeface="Microsoft Yahei"/>
              </a:rPr>
              <a:t>传承历史文化</a:t>
            </a:r>
            <a:endParaRPr lang="en-US" sz="1100"/>
          </a:p>
        </p:txBody>
      </p:sp>
      <p:sp>
        <p:nvSpPr>
          <p:cNvPr id="8" name="AutoShape 8"/>
          <p:cNvSpPr/>
          <p:nvPr/>
        </p:nvSpPr>
        <p:spPr>
          <a:xfrm>
            <a:off x="724975" y="2014081"/>
            <a:ext cx="3241937" cy="1625801"/>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defRPr/>
            </a:pPr>
            <a:r>
              <a:rPr lang="en-US" sz="1500">
                <a:solidFill>
                  <a:schemeClr val="dk1">
                    <a:alpha val="100000"/>
                  </a:schemeClr>
                </a:solidFill>
                <a:latin typeface="Microsoft Yahei"/>
                <a:ea typeface="Microsoft Yahei"/>
                <a:cs typeface="Microsoft Yahei"/>
              </a:rPr>
              <a:t>古代文学是中华民族历史文化的重要组成部分，通过学习和研究古代文学，可以深入了解中华民族的历史文化传统。</a:t>
            </a:r>
            <a:endParaRPr lang="en-US" sz="1100"/>
          </a:p>
        </p:txBody>
      </p:sp>
      <p:sp>
        <p:nvSpPr>
          <p:cNvPr id="9" name="AutoShape 9"/>
          <p:cNvSpPr/>
          <p:nvPr/>
        </p:nvSpPr>
        <p:spPr>
          <a:xfrm>
            <a:off x="8231186" y="1658092"/>
            <a:ext cx="3241937"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弘扬人文精神</a:t>
            </a:r>
            <a:endParaRPr lang="en-US" sz="1100"/>
          </a:p>
        </p:txBody>
      </p:sp>
      <p:sp>
        <p:nvSpPr>
          <p:cNvPr id="10" name="AutoShape 10"/>
          <p:cNvSpPr/>
          <p:nvPr/>
        </p:nvSpPr>
        <p:spPr>
          <a:xfrm>
            <a:off x="8231186" y="1983478"/>
            <a:ext cx="3241937" cy="1647503"/>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古代文学作品蕴含着丰富的人文精神，如仁爱、礼义、诚信等，对于现代社会仍具有重要的启示意义。</a:t>
            </a:r>
            <a:endParaRPr lang="en-US" sz="1100"/>
          </a:p>
        </p:txBody>
      </p:sp>
      <p:sp>
        <p:nvSpPr>
          <p:cNvPr id="11" name="AutoShape 11"/>
          <p:cNvSpPr/>
          <p:nvPr/>
        </p:nvSpPr>
        <p:spPr>
          <a:xfrm>
            <a:off x="724975" y="3885433"/>
            <a:ext cx="3241937"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375"/>
              </a:spcBef>
              <a:defRPr/>
            </a:pPr>
            <a:r>
              <a:rPr lang="en-US" sz="2025" b="1">
                <a:solidFill>
                  <a:schemeClr val="accent1">
                    <a:alpha val="100000"/>
                  </a:schemeClr>
                </a:solidFill>
                <a:latin typeface="Microsoft Yahei"/>
                <a:ea typeface="Microsoft Yahei"/>
                <a:cs typeface="Microsoft Yahei"/>
              </a:rPr>
              <a:t>提高审美素养</a:t>
            </a:r>
            <a:endParaRPr lang="en-US" sz="1100"/>
          </a:p>
        </p:txBody>
      </p:sp>
      <p:sp>
        <p:nvSpPr>
          <p:cNvPr id="12" name="AutoShape 12"/>
          <p:cNvSpPr/>
          <p:nvPr/>
        </p:nvSpPr>
        <p:spPr>
          <a:xfrm>
            <a:off x="724975" y="4210824"/>
            <a:ext cx="3241937" cy="1638335"/>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defRPr/>
            </a:pPr>
            <a:r>
              <a:rPr lang="en-US" sz="1500">
                <a:solidFill>
                  <a:schemeClr val="dk1">
                    <a:alpha val="100000"/>
                  </a:schemeClr>
                </a:solidFill>
                <a:latin typeface="Microsoft Yahei"/>
                <a:ea typeface="Microsoft Yahei"/>
                <a:cs typeface="Microsoft Yahei"/>
              </a:rPr>
              <a:t>古代文学作品具有极高的艺术价值，学习和欣赏古代文学有助于提高人们的审美素养和文学艺术鉴赏能力。</a:t>
            </a:r>
            <a:endParaRPr lang="en-US" sz="1100"/>
          </a:p>
        </p:txBody>
      </p:sp>
      <p:sp>
        <p:nvSpPr>
          <p:cNvPr id="13" name="AutoShape 13"/>
          <p:cNvSpPr/>
          <p:nvPr/>
        </p:nvSpPr>
        <p:spPr>
          <a:xfrm>
            <a:off x="8231186" y="3854834"/>
            <a:ext cx="3241937"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促进文化交流</a:t>
            </a:r>
            <a:endParaRPr lang="en-US" sz="1100"/>
          </a:p>
        </p:txBody>
      </p:sp>
      <p:sp>
        <p:nvSpPr>
          <p:cNvPr id="14" name="AutoShape 14"/>
          <p:cNvSpPr/>
          <p:nvPr/>
        </p:nvSpPr>
        <p:spPr>
          <a:xfrm>
            <a:off x="8231186" y="4180220"/>
            <a:ext cx="3241937" cy="1668938"/>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古代文学作品作为中华文化的重要载体，对于促进中外文化交流、增强中华文化的影响力具有重要作用。</a:t>
            </a:r>
            <a:endParaRPr lang="en-US" sz="1100"/>
          </a:p>
        </p:txBody>
      </p:sp>
      <p:grpSp>
        <p:nvGrpSpPr>
          <p:cNvPr id="15" name="Group 15"/>
          <p:cNvGrpSpPr/>
          <p:nvPr/>
        </p:nvGrpSpPr>
        <p:grpSpPr>
          <a:xfrm>
            <a:off x="5835091" y="2197120"/>
            <a:ext cx="575584" cy="551200"/>
            <a:chOff x="5835091" y="2197120"/>
            <a:chExt cx="575584" cy="551200"/>
          </a:xfrm>
        </p:grpSpPr>
        <p:sp>
          <p:nvSpPr>
            <p:cNvPr id="16" name="Freeform 16"/>
            <p:cNvSpPr/>
            <p:nvPr/>
          </p:nvSpPr>
          <p:spPr>
            <a:xfrm>
              <a:off x="5835091" y="2197120"/>
              <a:ext cx="575584" cy="551200"/>
            </a:xfrm>
            <a:custGeom>
              <a:rect l="l" t="t" r="r" b="b"/>
              <a:pathLst>
                <a:path w="21600" h="21600">
                  <a:moveTo>
                    <a:pt x="18180" y="12132"/>
                  </a:moveTo>
                  <a:cubicBezTo>
                    <a:pt x="17710" y="12226"/>
                    <a:pt x="17327" y="12561"/>
                    <a:pt x="17170" y="13012"/>
                  </a:cubicBezTo>
                  <a:cubicBezTo>
                    <a:pt x="17083" y="13261"/>
                    <a:pt x="16981" y="13503"/>
                    <a:pt x="16868" y="13738"/>
                  </a:cubicBezTo>
                  <a:cubicBezTo>
                    <a:pt x="16658" y="14169"/>
                    <a:pt x="16694" y="14677"/>
                    <a:pt x="16959" y="15075"/>
                  </a:cubicBezTo>
                  <a:lnTo>
                    <a:pt x="18131" y="16833"/>
                  </a:lnTo>
                  <a:lnTo>
                    <a:pt x="16832" y="18132"/>
                  </a:lnTo>
                  <a:lnTo>
                    <a:pt x="15075" y="16960"/>
                  </a:lnTo>
                  <a:cubicBezTo>
                    <a:pt x="14850" y="16810"/>
                    <a:pt x="14589" y="16733"/>
                    <a:pt x="14326" y="16733"/>
                  </a:cubicBezTo>
                  <a:cubicBezTo>
                    <a:pt x="14126" y="16733"/>
                    <a:pt x="13924" y="16778"/>
                    <a:pt x="13738" y="16868"/>
                  </a:cubicBezTo>
                  <a:cubicBezTo>
                    <a:pt x="13504" y="16981"/>
                    <a:pt x="13262" y="17083"/>
                    <a:pt x="13012" y="17170"/>
                  </a:cubicBezTo>
                  <a:cubicBezTo>
                    <a:pt x="12561" y="17327"/>
                    <a:pt x="12226" y="17712"/>
                    <a:pt x="12133" y="18180"/>
                  </a:cubicBezTo>
                  <a:lnTo>
                    <a:pt x="11717" y="20249"/>
                  </a:lnTo>
                  <a:lnTo>
                    <a:pt x="9881" y="20249"/>
                  </a:lnTo>
                  <a:lnTo>
                    <a:pt x="9467" y="18180"/>
                  </a:lnTo>
                  <a:cubicBezTo>
                    <a:pt x="9373" y="17712"/>
                    <a:pt x="9039" y="17327"/>
                    <a:pt x="8588" y="17170"/>
                  </a:cubicBezTo>
                  <a:cubicBezTo>
                    <a:pt x="8339" y="17083"/>
                    <a:pt x="8096" y="16983"/>
                    <a:pt x="7861" y="16869"/>
                  </a:cubicBezTo>
                  <a:cubicBezTo>
                    <a:pt x="7675" y="16778"/>
                    <a:pt x="7474" y="16733"/>
                    <a:pt x="7273" y="16733"/>
                  </a:cubicBezTo>
                  <a:cubicBezTo>
                    <a:pt x="7011" y="16733"/>
                    <a:pt x="6750" y="16810"/>
                    <a:pt x="6525" y="16960"/>
                  </a:cubicBezTo>
                  <a:lnTo>
                    <a:pt x="4767" y="18132"/>
                  </a:lnTo>
                  <a:lnTo>
                    <a:pt x="3468" y="16833"/>
                  </a:lnTo>
                  <a:lnTo>
                    <a:pt x="4639" y="15075"/>
                  </a:lnTo>
                  <a:cubicBezTo>
                    <a:pt x="4904" y="14677"/>
                    <a:pt x="4939" y="14169"/>
                    <a:pt x="4732" y="13738"/>
                  </a:cubicBezTo>
                  <a:cubicBezTo>
                    <a:pt x="4618" y="13504"/>
                    <a:pt x="4516" y="13263"/>
                    <a:pt x="4429" y="13013"/>
                  </a:cubicBezTo>
                  <a:cubicBezTo>
                    <a:pt x="4273" y="12561"/>
                    <a:pt x="3888" y="12227"/>
                    <a:pt x="3419" y="12133"/>
                  </a:cubicBezTo>
                  <a:lnTo>
                    <a:pt x="1350" y="11718"/>
                  </a:lnTo>
                  <a:lnTo>
                    <a:pt x="1349" y="9882"/>
                  </a:lnTo>
                  <a:lnTo>
                    <a:pt x="3419" y="9468"/>
                  </a:lnTo>
                  <a:cubicBezTo>
                    <a:pt x="3888" y="9374"/>
                    <a:pt x="4273" y="9039"/>
                    <a:pt x="4429" y="8588"/>
                  </a:cubicBezTo>
                  <a:cubicBezTo>
                    <a:pt x="4516" y="8338"/>
                    <a:pt x="4617" y="8096"/>
                    <a:pt x="4731" y="7862"/>
                  </a:cubicBezTo>
                  <a:cubicBezTo>
                    <a:pt x="4940" y="7431"/>
                    <a:pt x="4905" y="6923"/>
                    <a:pt x="4639" y="6524"/>
                  </a:cubicBezTo>
                  <a:lnTo>
                    <a:pt x="3468" y="4767"/>
                  </a:lnTo>
                  <a:lnTo>
                    <a:pt x="4767" y="3468"/>
                  </a:lnTo>
                  <a:lnTo>
                    <a:pt x="6525" y="4639"/>
                  </a:lnTo>
                  <a:cubicBezTo>
                    <a:pt x="6750" y="4790"/>
                    <a:pt x="7011" y="4866"/>
                    <a:pt x="7273" y="4866"/>
                  </a:cubicBezTo>
                  <a:cubicBezTo>
                    <a:pt x="7474" y="4866"/>
                    <a:pt x="7674" y="4822"/>
                    <a:pt x="7861" y="4732"/>
                  </a:cubicBezTo>
                  <a:cubicBezTo>
                    <a:pt x="8095" y="4619"/>
                    <a:pt x="8337" y="4517"/>
                    <a:pt x="8586" y="4430"/>
                  </a:cubicBezTo>
                  <a:cubicBezTo>
                    <a:pt x="9039" y="4272"/>
                    <a:pt x="9373" y="3888"/>
                    <a:pt x="9467" y="3420"/>
                  </a:cubicBezTo>
                  <a:lnTo>
                    <a:pt x="9881" y="1350"/>
                  </a:lnTo>
                  <a:lnTo>
                    <a:pt x="11717" y="1350"/>
                  </a:lnTo>
                  <a:lnTo>
                    <a:pt x="12131" y="3420"/>
                  </a:lnTo>
                  <a:cubicBezTo>
                    <a:pt x="12225" y="3888"/>
                    <a:pt x="12560" y="4272"/>
                    <a:pt x="13012" y="4430"/>
                  </a:cubicBezTo>
                  <a:cubicBezTo>
                    <a:pt x="13261" y="4517"/>
                    <a:pt x="13502" y="4617"/>
                    <a:pt x="13737" y="4731"/>
                  </a:cubicBezTo>
                  <a:cubicBezTo>
                    <a:pt x="13924" y="4822"/>
                    <a:pt x="14125" y="4866"/>
                    <a:pt x="14326" y="4866"/>
                  </a:cubicBezTo>
                  <a:cubicBezTo>
                    <a:pt x="14589" y="4866"/>
                    <a:pt x="14850" y="4790"/>
                    <a:pt x="15075" y="4639"/>
                  </a:cubicBezTo>
                  <a:lnTo>
                    <a:pt x="16832" y="3468"/>
                  </a:lnTo>
                  <a:lnTo>
                    <a:pt x="18131" y="4767"/>
                  </a:lnTo>
                  <a:lnTo>
                    <a:pt x="16959" y="6524"/>
                  </a:lnTo>
                  <a:cubicBezTo>
                    <a:pt x="16694" y="6923"/>
                    <a:pt x="16660" y="7431"/>
                    <a:pt x="16867" y="7861"/>
                  </a:cubicBezTo>
                  <a:cubicBezTo>
                    <a:pt x="16980" y="8096"/>
                    <a:pt x="17083" y="8337"/>
                    <a:pt x="17170" y="8587"/>
                  </a:cubicBezTo>
                  <a:cubicBezTo>
                    <a:pt x="17327" y="9039"/>
                    <a:pt x="17710" y="9373"/>
                    <a:pt x="18180" y="9467"/>
                  </a:cubicBezTo>
                  <a:lnTo>
                    <a:pt x="20248" y="9882"/>
                  </a:lnTo>
                  <a:lnTo>
                    <a:pt x="20250" y="11718"/>
                  </a:lnTo>
                  <a:cubicBezTo>
                    <a:pt x="20250" y="11718"/>
                    <a:pt x="18180" y="12132"/>
                    <a:pt x="18180" y="12132"/>
                  </a:cubicBezTo>
                  <a:close/>
                  <a:moveTo>
                    <a:pt x="20513" y="8558"/>
                  </a:moveTo>
                  <a:lnTo>
                    <a:pt x="18445" y="8143"/>
                  </a:lnTo>
                  <a:cubicBezTo>
                    <a:pt x="18341" y="7844"/>
                    <a:pt x="18218" y="7554"/>
                    <a:pt x="18082" y="7273"/>
                  </a:cubicBezTo>
                  <a:lnTo>
                    <a:pt x="19254" y="5516"/>
                  </a:lnTo>
                  <a:cubicBezTo>
                    <a:pt x="19611" y="4980"/>
                    <a:pt x="19540" y="4268"/>
                    <a:pt x="19085" y="3813"/>
                  </a:cubicBezTo>
                  <a:lnTo>
                    <a:pt x="17787" y="2514"/>
                  </a:lnTo>
                  <a:cubicBezTo>
                    <a:pt x="17526" y="2253"/>
                    <a:pt x="17181" y="2118"/>
                    <a:pt x="16831" y="2118"/>
                  </a:cubicBezTo>
                  <a:cubicBezTo>
                    <a:pt x="16573" y="2118"/>
                    <a:pt x="16312" y="2193"/>
                    <a:pt x="16084" y="2345"/>
                  </a:cubicBezTo>
                  <a:lnTo>
                    <a:pt x="14326" y="3516"/>
                  </a:lnTo>
                  <a:cubicBezTo>
                    <a:pt x="14044" y="3380"/>
                    <a:pt x="13754" y="3258"/>
                    <a:pt x="13455" y="3155"/>
                  </a:cubicBezTo>
                  <a:lnTo>
                    <a:pt x="13041" y="1085"/>
                  </a:lnTo>
                  <a:cubicBezTo>
                    <a:pt x="12916" y="454"/>
                    <a:pt x="12361" y="0"/>
                    <a:pt x="11717" y="0"/>
                  </a:cubicBezTo>
                  <a:lnTo>
                    <a:pt x="9881" y="0"/>
                  </a:lnTo>
                  <a:cubicBezTo>
                    <a:pt x="9238" y="0"/>
                    <a:pt x="8684" y="454"/>
                    <a:pt x="8557" y="1085"/>
                  </a:cubicBezTo>
                  <a:lnTo>
                    <a:pt x="8143" y="3155"/>
                  </a:lnTo>
                  <a:cubicBezTo>
                    <a:pt x="7843" y="3258"/>
                    <a:pt x="7554" y="3381"/>
                    <a:pt x="7273" y="3516"/>
                  </a:cubicBezTo>
                  <a:lnTo>
                    <a:pt x="5516" y="2345"/>
                  </a:lnTo>
                  <a:cubicBezTo>
                    <a:pt x="5287" y="2193"/>
                    <a:pt x="5026" y="2118"/>
                    <a:pt x="4767" y="2118"/>
                  </a:cubicBezTo>
                  <a:cubicBezTo>
                    <a:pt x="4419" y="2118"/>
                    <a:pt x="4073" y="2253"/>
                    <a:pt x="3812" y="2514"/>
                  </a:cubicBezTo>
                  <a:lnTo>
                    <a:pt x="2514" y="3813"/>
                  </a:lnTo>
                  <a:cubicBezTo>
                    <a:pt x="2059" y="4268"/>
                    <a:pt x="1988" y="4980"/>
                    <a:pt x="2345" y="5516"/>
                  </a:cubicBezTo>
                  <a:lnTo>
                    <a:pt x="3516" y="7273"/>
                  </a:lnTo>
                  <a:cubicBezTo>
                    <a:pt x="3380" y="7555"/>
                    <a:pt x="3258" y="7844"/>
                    <a:pt x="3154" y="8144"/>
                  </a:cubicBezTo>
                  <a:lnTo>
                    <a:pt x="1085" y="8558"/>
                  </a:lnTo>
                  <a:cubicBezTo>
                    <a:pt x="454" y="8684"/>
                    <a:pt x="0" y="9238"/>
                    <a:pt x="0" y="9882"/>
                  </a:cubicBezTo>
                  <a:lnTo>
                    <a:pt x="0" y="11718"/>
                  </a:lnTo>
                  <a:cubicBezTo>
                    <a:pt x="0" y="12361"/>
                    <a:pt x="454" y="12916"/>
                    <a:pt x="1085" y="13042"/>
                  </a:cubicBezTo>
                  <a:lnTo>
                    <a:pt x="3154" y="13456"/>
                  </a:lnTo>
                  <a:cubicBezTo>
                    <a:pt x="3258" y="13755"/>
                    <a:pt x="3380" y="14046"/>
                    <a:pt x="3516" y="14326"/>
                  </a:cubicBezTo>
                  <a:lnTo>
                    <a:pt x="2345" y="16083"/>
                  </a:lnTo>
                  <a:cubicBezTo>
                    <a:pt x="1988" y="16619"/>
                    <a:pt x="2059" y="17332"/>
                    <a:pt x="2514" y="17787"/>
                  </a:cubicBezTo>
                  <a:lnTo>
                    <a:pt x="3812" y="19086"/>
                  </a:lnTo>
                  <a:cubicBezTo>
                    <a:pt x="4073" y="19346"/>
                    <a:pt x="4419" y="19482"/>
                    <a:pt x="4767" y="19482"/>
                  </a:cubicBezTo>
                  <a:cubicBezTo>
                    <a:pt x="5026" y="19482"/>
                    <a:pt x="5287" y="19406"/>
                    <a:pt x="5516" y="19254"/>
                  </a:cubicBezTo>
                  <a:lnTo>
                    <a:pt x="7273" y="18083"/>
                  </a:lnTo>
                  <a:cubicBezTo>
                    <a:pt x="7554" y="18220"/>
                    <a:pt x="7843" y="18341"/>
                    <a:pt x="8143" y="18445"/>
                  </a:cubicBezTo>
                  <a:lnTo>
                    <a:pt x="8557" y="20514"/>
                  </a:lnTo>
                  <a:cubicBezTo>
                    <a:pt x="8684" y="21146"/>
                    <a:pt x="9238" y="21599"/>
                    <a:pt x="9881" y="21599"/>
                  </a:cubicBezTo>
                  <a:lnTo>
                    <a:pt x="11717" y="21599"/>
                  </a:lnTo>
                  <a:cubicBezTo>
                    <a:pt x="12361" y="21599"/>
                    <a:pt x="12916" y="21146"/>
                    <a:pt x="13041" y="20514"/>
                  </a:cubicBezTo>
                  <a:lnTo>
                    <a:pt x="13456" y="18445"/>
                  </a:lnTo>
                  <a:cubicBezTo>
                    <a:pt x="13755" y="18341"/>
                    <a:pt x="14046" y="18219"/>
                    <a:pt x="14326" y="18083"/>
                  </a:cubicBezTo>
                  <a:lnTo>
                    <a:pt x="16084" y="19254"/>
                  </a:lnTo>
                  <a:cubicBezTo>
                    <a:pt x="16312" y="19406"/>
                    <a:pt x="16573" y="19482"/>
                    <a:pt x="16831" y="19482"/>
                  </a:cubicBezTo>
                  <a:cubicBezTo>
                    <a:pt x="17181" y="19482"/>
                    <a:pt x="17526" y="19346"/>
                    <a:pt x="17787" y="19086"/>
                  </a:cubicBezTo>
                  <a:lnTo>
                    <a:pt x="19085" y="17787"/>
                  </a:lnTo>
                  <a:cubicBezTo>
                    <a:pt x="19540" y="17332"/>
                    <a:pt x="19611" y="16619"/>
                    <a:pt x="19254" y="16083"/>
                  </a:cubicBezTo>
                  <a:lnTo>
                    <a:pt x="18082" y="14326"/>
                  </a:lnTo>
                  <a:cubicBezTo>
                    <a:pt x="18219" y="14045"/>
                    <a:pt x="18341" y="13755"/>
                    <a:pt x="18445" y="13456"/>
                  </a:cubicBezTo>
                  <a:lnTo>
                    <a:pt x="20513" y="13042"/>
                  </a:lnTo>
                  <a:cubicBezTo>
                    <a:pt x="21145" y="12916"/>
                    <a:pt x="21599" y="12361"/>
                    <a:pt x="21599" y="11718"/>
                  </a:cubicBezTo>
                  <a:lnTo>
                    <a:pt x="21599" y="9882"/>
                  </a:lnTo>
                  <a:cubicBezTo>
                    <a:pt x="21599" y="9238"/>
                    <a:pt x="21145" y="8684"/>
                    <a:pt x="20513" y="8558"/>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5997366" y="2351715"/>
              <a:ext cx="251887" cy="241158"/>
            </a:xfrm>
            <a:custGeom>
              <a:rect l="l" t="t" r="r" b="b"/>
              <a:pathLst>
                <a:path w="21600" h="21600">
                  <a:moveTo>
                    <a:pt x="10800" y="20250"/>
                  </a:moveTo>
                  <a:cubicBezTo>
                    <a:pt x="5580" y="20250"/>
                    <a:pt x="1350" y="16017"/>
                    <a:pt x="1350" y="10800"/>
                  </a:cubicBezTo>
                  <a:cubicBezTo>
                    <a:pt x="1350" y="5582"/>
                    <a:pt x="5580" y="1349"/>
                    <a:pt x="10800" y="1349"/>
                  </a:cubicBezTo>
                  <a:cubicBezTo>
                    <a:pt x="16016" y="1349"/>
                    <a:pt x="20250" y="5582"/>
                    <a:pt x="20250" y="10800"/>
                  </a:cubicBezTo>
                  <a:cubicBezTo>
                    <a:pt x="20250" y="16017"/>
                    <a:pt x="16016" y="20250"/>
                    <a:pt x="10800" y="20250"/>
                  </a:cubicBezTo>
                  <a:moveTo>
                    <a:pt x="10800" y="0"/>
                  </a:moveTo>
                  <a:cubicBezTo>
                    <a:pt x="4836" y="0"/>
                    <a:pt x="0" y="4836"/>
                    <a:pt x="0" y="10800"/>
                  </a:cubicBezTo>
                  <a:cubicBezTo>
                    <a:pt x="0" y="16763"/>
                    <a:pt x="4836" y="21600"/>
                    <a:pt x="10800" y="21600"/>
                  </a:cubicBezTo>
                  <a:cubicBezTo>
                    <a:pt x="16763" y="21600"/>
                    <a:pt x="21599" y="16763"/>
                    <a:pt x="21599" y="10800"/>
                  </a:cubicBezTo>
                  <a:cubicBezTo>
                    <a:pt x="21599" y="4836"/>
                    <a:pt x="16763" y="0"/>
                    <a:pt x="10800" y="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6050524" y="2403531"/>
              <a:ext cx="144597" cy="138501"/>
            </a:xfrm>
            <a:custGeom>
              <a:rect l="l" t="t" r="r" b="b"/>
              <a:pathLst>
                <a:path w="21600" h="21600">
                  <a:moveTo>
                    <a:pt x="10800" y="18900"/>
                  </a:moveTo>
                  <a:cubicBezTo>
                    <a:pt x="6328" y="18900"/>
                    <a:pt x="2699" y="15271"/>
                    <a:pt x="2699" y="10800"/>
                  </a:cubicBezTo>
                  <a:cubicBezTo>
                    <a:pt x="2699" y="6329"/>
                    <a:pt x="6328" y="2700"/>
                    <a:pt x="10800" y="2700"/>
                  </a:cubicBezTo>
                  <a:cubicBezTo>
                    <a:pt x="15271" y="2700"/>
                    <a:pt x="18899" y="6329"/>
                    <a:pt x="18899" y="10800"/>
                  </a:cubicBezTo>
                  <a:cubicBezTo>
                    <a:pt x="18899" y="15271"/>
                    <a:pt x="15271" y="18900"/>
                    <a:pt x="10800" y="18900"/>
                  </a:cubicBezTo>
                  <a:moveTo>
                    <a:pt x="10800" y="0"/>
                  </a:moveTo>
                  <a:cubicBezTo>
                    <a:pt x="4830" y="0"/>
                    <a:pt x="0" y="4833"/>
                    <a:pt x="0" y="10800"/>
                  </a:cubicBezTo>
                  <a:cubicBezTo>
                    <a:pt x="0" y="16766"/>
                    <a:pt x="4830" y="21599"/>
                    <a:pt x="10800" y="21599"/>
                  </a:cubicBezTo>
                  <a:cubicBezTo>
                    <a:pt x="16764" y="21599"/>
                    <a:pt x="21600" y="16766"/>
                    <a:pt x="21600" y="10800"/>
                  </a:cubicBezTo>
                  <a:cubicBezTo>
                    <a:pt x="21600" y="4833"/>
                    <a:pt x="16764" y="0"/>
                    <a:pt x="10800" y="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9" name="Freeform 19"/>
          <p:cNvSpPr/>
          <p:nvPr/>
        </p:nvSpPr>
        <p:spPr>
          <a:xfrm>
            <a:off x="4521769" y="3583229"/>
            <a:ext cx="400751" cy="515722"/>
          </a:xfrm>
          <a:custGeom>
            <a:rect l="l" t="t" r="r" b="b"/>
            <a:pathLst>
              <a:path w="21600" h="21600">
                <a:moveTo>
                  <a:pt x="15386" y="14175"/>
                </a:moveTo>
                <a:lnTo>
                  <a:pt x="6223" y="14175"/>
                </a:lnTo>
                <a:cubicBezTo>
                  <a:pt x="5734" y="13446"/>
                  <a:pt x="5147" y="12716"/>
                  <a:pt x="4568" y="12003"/>
                </a:cubicBezTo>
                <a:cubicBezTo>
                  <a:pt x="3287" y="10427"/>
                  <a:pt x="1963" y="8797"/>
                  <a:pt x="1963" y="7425"/>
                </a:cubicBezTo>
                <a:cubicBezTo>
                  <a:pt x="1963" y="4075"/>
                  <a:pt x="5927" y="1350"/>
                  <a:pt x="10800" y="1350"/>
                </a:cubicBezTo>
                <a:cubicBezTo>
                  <a:pt x="15672" y="1350"/>
                  <a:pt x="19636" y="4075"/>
                  <a:pt x="19636" y="7425"/>
                </a:cubicBezTo>
                <a:cubicBezTo>
                  <a:pt x="19636" y="8787"/>
                  <a:pt x="18312" y="10425"/>
                  <a:pt x="17029" y="12011"/>
                </a:cubicBezTo>
                <a:cubicBezTo>
                  <a:pt x="16455" y="12723"/>
                  <a:pt x="15873" y="13449"/>
                  <a:pt x="15386" y="14175"/>
                </a:cubicBezTo>
                <a:moveTo>
                  <a:pt x="10800" y="20249"/>
                </a:moveTo>
                <a:cubicBezTo>
                  <a:pt x="9805" y="20249"/>
                  <a:pt x="9347" y="20171"/>
                  <a:pt x="8839" y="19406"/>
                </a:cubicBezTo>
                <a:lnTo>
                  <a:pt x="13000" y="19048"/>
                </a:lnTo>
                <a:cubicBezTo>
                  <a:pt x="12398" y="20164"/>
                  <a:pt x="11959" y="20249"/>
                  <a:pt x="10800" y="20249"/>
                </a:cubicBezTo>
                <a:moveTo>
                  <a:pt x="7595" y="16813"/>
                </a:moveTo>
                <a:cubicBezTo>
                  <a:pt x="7417" y="16407"/>
                  <a:pt x="7215" y="15978"/>
                  <a:pt x="6991" y="15525"/>
                </a:cubicBezTo>
                <a:lnTo>
                  <a:pt x="14616" y="15525"/>
                </a:lnTo>
                <a:cubicBezTo>
                  <a:pt x="14496" y="15767"/>
                  <a:pt x="14375" y="16010"/>
                  <a:pt x="14270" y="16239"/>
                </a:cubicBezTo>
                <a:cubicBezTo>
                  <a:pt x="14270" y="16239"/>
                  <a:pt x="7595" y="16813"/>
                  <a:pt x="7595" y="16813"/>
                </a:cubicBezTo>
                <a:close/>
                <a:moveTo>
                  <a:pt x="13345" y="18343"/>
                </a:moveTo>
                <a:lnTo>
                  <a:pt x="8476" y="18762"/>
                </a:lnTo>
                <a:cubicBezTo>
                  <a:pt x="8303" y="18416"/>
                  <a:pt x="8116" y="18011"/>
                  <a:pt x="7890" y="17483"/>
                </a:cubicBezTo>
                <a:cubicBezTo>
                  <a:pt x="7887" y="17477"/>
                  <a:pt x="7883" y="17469"/>
                  <a:pt x="7881" y="17462"/>
                </a:cubicBezTo>
                <a:lnTo>
                  <a:pt x="13957" y="16941"/>
                </a:lnTo>
                <a:cubicBezTo>
                  <a:pt x="13871" y="17140"/>
                  <a:pt x="13778" y="17350"/>
                  <a:pt x="13698" y="17537"/>
                </a:cubicBezTo>
                <a:cubicBezTo>
                  <a:pt x="13569" y="17841"/>
                  <a:pt x="13453" y="18104"/>
                  <a:pt x="13345" y="18343"/>
                </a:cubicBezTo>
                <a:moveTo>
                  <a:pt x="10800" y="0"/>
                </a:moveTo>
                <a:cubicBezTo>
                  <a:pt x="4835" y="0"/>
                  <a:pt x="0" y="3324"/>
                  <a:pt x="0" y="7425"/>
                </a:cubicBezTo>
                <a:cubicBezTo>
                  <a:pt x="0" y="10146"/>
                  <a:pt x="3621" y="13029"/>
                  <a:pt x="4939" y="15562"/>
                </a:cubicBezTo>
                <a:cubicBezTo>
                  <a:pt x="6906" y="19339"/>
                  <a:pt x="6688" y="21599"/>
                  <a:pt x="10800" y="21599"/>
                </a:cubicBezTo>
                <a:cubicBezTo>
                  <a:pt x="14972" y="21599"/>
                  <a:pt x="14692" y="19349"/>
                  <a:pt x="16660" y="15577"/>
                </a:cubicBezTo>
                <a:cubicBezTo>
                  <a:pt x="17983" y="13039"/>
                  <a:pt x="21600" y="10124"/>
                  <a:pt x="21600" y="7425"/>
                </a:cubicBezTo>
                <a:cubicBezTo>
                  <a:pt x="21600" y="3324"/>
                  <a:pt x="16764" y="0"/>
                  <a:pt x="10800" y="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7254083" y="3590222"/>
            <a:ext cx="480270" cy="477455"/>
          </a:xfrm>
          <a:custGeom>
            <a:rect l="l" t="t" r="r" b="b"/>
            <a:pathLst>
              <a:path w="21020" h="21600">
                <a:moveTo>
                  <a:pt x="18846" y="7946"/>
                </a:moveTo>
                <a:lnTo>
                  <a:pt x="17740" y="9091"/>
                </a:lnTo>
                <a:cubicBezTo>
                  <a:pt x="17740" y="8939"/>
                  <a:pt x="17758" y="8792"/>
                  <a:pt x="17744" y="8636"/>
                </a:cubicBezTo>
                <a:cubicBezTo>
                  <a:pt x="17629" y="7331"/>
                  <a:pt x="17036" y="6068"/>
                  <a:pt x="16074" y="5080"/>
                </a:cubicBezTo>
                <a:cubicBezTo>
                  <a:pt x="15004" y="3980"/>
                  <a:pt x="13585" y="3348"/>
                  <a:pt x="12180" y="3345"/>
                </a:cubicBezTo>
                <a:lnTo>
                  <a:pt x="13268" y="2218"/>
                </a:lnTo>
                <a:cubicBezTo>
                  <a:pt x="13812" y="1659"/>
                  <a:pt x="14572" y="1350"/>
                  <a:pt x="15403" y="1350"/>
                </a:cubicBezTo>
                <a:cubicBezTo>
                  <a:pt x="16460" y="1350"/>
                  <a:pt x="17546" y="1840"/>
                  <a:pt x="18381" y="2696"/>
                </a:cubicBezTo>
                <a:cubicBezTo>
                  <a:pt x="19165" y="3500"/>
                  <a:pt x="19631" y="4499"/>
                  <a:pt x="19698" y="5510"/>
                </a:cubicBezTo>
                <a:cubicBezTo>
                  <a:pt x="19760" y="6453"/>
                  <a:pt x="19457" y="7317"/>
                  <a:pt x="18846" y="7946"/>
                </a:cubicBezTo>
                <a:moveTo>
                  <a:pt x="5828" y="19329"/>
                </a:moveTo>
                <a:cubicBezTo>
                  <a:pt x="5813" y="18424"/>
                  <a:pt x="5454" y="17481"/>
                  <a:pt x="4730" y="16739"/>
                </a:cubicBezTo>
                <a:cubicBezTo>
                  <a:pt x="4046" y="16034"/>
                  <a:pt x="3150" y="15628"/>
                  <a:pt x="2257" y="15592"/>
                </a:cubicBezTo>
                <a:lnTo>
                  <a:pt x="2911" y="13157"/>
                </a:lnTo>
                <a:cubicBezTo>
                  <a:pt x="2959" y="12995"/>
                  <a:pt x="3052" y="12835"/>
                  <a:pt x="3168" y="12695"/>
                </a:cubicBezTo>
                <a:cubicBezTo>
                  <a:pt x="4485" y="11726"/>
                  <a:pt x="6512" y="12012"/>
                  <a:pt x="7920" y="13460"/>
                </a:cubicBezTo>
                <a:cubicBezTo>
                  <a:pt x="9409" y="14990"/>
                  <a:pt x="9639" y="17230"/>
                  <a:pt x="8492" y="18568"/>
                </a:cubicBezTo>
                <a:cubicBezTo>
                  <a:pt x="8416" y="18609"/>
                  <a:pt x="8339" y="18648"/>
                  <a:pt x="8256" y="18675"/>
                </a:cubicBezTo>
                <a:cubicBezTo>
                  <a:pt x="8256" y="18675"/>
                  <a:pt x="5828" y="19329"/>
                  <a:pt x="5828" y="19329"/>
                </a:cubicBezTo>
                <a:close/>
                <a:moveTo>
                  <a:pt x="2737" y="20164"/>
                </a:moveTo>
                <a:cubicBezTo>
                  <a:pt x="2665" y="20181"/>
                  <a:pt x="2443" y="20239"/>
                  <a:pt x="2291" y="20249"/>
                </a:cubicBezTo>
                <a:cubicBezTo>
                  <a:pt x="1751" y="20244"/>
                  <a:pt x="1313" y="19792"/>
                  <a:pt x="1313" y="19237"/>
                </a:cubicBezTo>
                <a:cubicBezTo>
                  <a:pt x="1321" y="19124"/>
                  <a:pt x="1365" y="18929"/>
                  <a:pt x="1380" y="18857"/>
                </a:cubicBezTo>
                <a:lnTo>
                  <a:pt x="2071" y="16283"/>
                </a:lnTo>
                <a:cubicBezTo>
                  <a:pt x="2822" y="16261"/>
                  <a:pt x="3630" y="16562"/>
                  <a:pt x="4265" y="17215"/>
                </a:cubicBezTo>
                <a:cubicBezTo>
                  <a:pt x="4911" y="17878"/>
                  <a:pt x="5214" y="18725"/>
                  <a:pt x="5181" y="19504"/>
                </a:cubicBezTo>
                <a:cubicBezTo>
                  <a:pt x="5181" y="19504"/>
                  <a:pt x="2737" y="20164"/>
                  <a:pt x="2737" y="20164"/>
                </a:cubicBezTo>
                <a:close/>
                <a:moveTo>
                  <a:pt x="6888" y="11179"/>
                </a:moveTo>
                <a:cubicBezTo>
                  <a:pt x="6280" y="10927"/>
                  <a:pt x="5642" y="10783"/>
                  <a:pt x="5004" y="10774"/>
                </a:cubicBezTo>
                <a:lnTo>
                  <a:pt x="10063" y="5536"/>
                </a:lnTo>
                <a:cubicBezTo>
                  <a:pt x="10838" y="4759"/>
                  <a:pt x="11966" y="4536"/>
                  <a:pt x="13077" y="4819"/>
                </a:cubicBezTo>
                <a:cubicBezTo>
                  <a:pt x="13077" y="4819"/>
                  <a:pt x="6888" y="11179"/>
                  <a:pt x="6888" y="11179"/>
                </a:cubicBezTo>
                <a:close/>
                <a:moveTo>
                  <a:pt x="9717" y="13672"/>
                </a:moveTo>
                <a:cubicBezTo>
                  <a:pt x="9473" y="13258"/>
                  <a:pt x="9194" y="12859"/>
                  <a:pt x="8848" y="12505"/>
                </a:cubicBezTo>
                <a:cubicBezTo>
                  <a:pt x="8447" y="12093"/>
                  <a:pt x="7986" y="11770"/>
                  <a:pt x="7507" y="11498"/>
                </a:cubicBezTo>
                <a:lnTo>
                  <a:pt x="13767" y="5064"/>
                </a:lnTo>
                <a:cubicBezTo>
                  <a:pt x="14259" y="5288"/>
                  <a:pt x="14729" y="5607"/>
                  <a:pt x="15145" y="6035"/>
                </a:cubicBezTo>
                <a:cubicBezTo>
                  <a:pt x="15500" y="6398"/>
                  <a:pt x="15775" y="6806"/>
                  <a:pt x="15987" y="7229"/>
                </a:cubicBezTo>
                <a:cubicBezTo>
                  <a:pt x="15987" y="7229"/>
                  <a:pt x="9717" y="13672"/>
                  <a:pt x="9717" y="13672"/>
                </a:cubicBezTo>
                <a:close/>
                <a:moveTo>
                  <a:pt x="10519" y="16061"/>
                </a:moveTo>
                <a:cubicBezTo>
                  <a:pt x="10465" y="15452"/>
                  <a:pt x="10298" y="14854"/>
                  <a:pt x="10047" y="14288"/>
                </a:cubicBezTo>
                <a:lnTo>
                  <a:pt x="16257" y="7906"/>
                </a:lnTo>
                <a:cubicBezTo>
                  <a:pt x="16637" y="9140"/>
                  <a:pt x="16442" y="10429"/>
                  <a:pt x="15610" y="11284"/>
                </a:cubicBezTo>
                <a:cubicBezTo>
                  <a:pt x="15604" y="11290"/>
                  <a:pt x="15598" y="11293"/>
                  <a:pt x="15593" y="11298"/>
                </a:cubicBezTo>
                <a:lnTo>
                  <a:pt x="15602" y="11306"/>
                </a:lnTo>
                <a:lnTo>
                  <a:pt x="10525" y="16565"/>
                </a:lnTo>
                <a:cubicBezTo>
                  <a:pt x="10527" y="16397"/>
                  <a:pt x="10534" y="16232"/>
                  <a:pt x="10519" y="16061"/>
                </a:cubicBezTo>
                <a:moveTo>
                  <a:pt x="19308" y="1741"/>
                </a:moveTo>
                <a:cubicBezTo>
                  <a:pt x="18228" y="632"/>
                  <a:pt x="16805" y="0"/>
                  <a:pt x="15403" y="0"/>
                </a:cubicBezTo>
                <a:cubicBezTo>
                  <a:pt x="14220" y="0"/>
                  <a:pt x="13131" y="450"/>
                  <a:pt x="12335" y="1266"/>
                </a:cubicBezTo>
                <a:lnTo>
                  <a:pt x="9138" y="4577"/>
                </a:lnTo>
                <a:cubicBezTo>
                  <a:pt x="9129" y="4585"/>
                  <a:pt x="9118" y="4592"/>
                  <a:pt x="9108" y="4602"/>
                </a:cubicBezTo>
                <a:cubicBezTo>
                  <a:pt x="9103" y="4608"/>
                  <a:pt x="9100" y="4614"/>
                  <a:pt x="9095" y="4620"/>
                </a:cubicBezTo>
                <a:lnTo>
                  <a:pt x="9096" y="4621"/>
                </a:lnTo>
                <a:lnTo>
                  <a:pt x="2310" y="11647"/>
                </a:lnTo>
                <a:cubicBezTo>
                  <a:pt x="1998" y="11966"/>
                  <a:pt x="1771" y="12364"/>
                  <a:pt x="1645" y="12797"/>
                </a:cubicBezTo>
                <a:lnTo>
                  <a:pt x="102" y="18541"/>
                </a:lnTo>
                <a:cubicBezTo>
                  <a:pt x="100" y="18557"/>
                  <a:pt x="0" y="19008"/>
                  <a:pt x="0" y="19237"/>
                </a:cubicBezTo>
                <a:cubicBezTo>
                  <a:pt x="0" y="20541"/>
                  <a:pt x="1030" y="21599"/>
                  <a:pt x="2302" y="21599"/>
                </a:cubicBezTo>
                <a:cubicBezTo>
                  <a:pt x="2554" y="21599"/>
                  <a:pt x="3044" y="21475"/>
                  <a:pt x="3062" y="21473"/>
                </a:cubicBezTo>
                <a:lnTo>
                  <a:pt x="8630" y="19969"/>
                </a:lnTo>
                <a:cubicBezTo>
                  <a:pt x="9054" y="19839"/>
                  <a:pt x="9439" y="19604"/>
                  <a:pt x="9750" y="19283"/>
                </a:cubicBezTo>
                <a:lnTo>
                  <a:pt x="19776" y="8899"/>
                </a:lnTo>
                <a:cubicBezTo>
                  <a:pt x="21600" y="7023"/>
                  <a:pt x="21394" y="3881"/>
                  <a:pt x="19308" y="1741"/>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5877641" y="4747565"/>
            <a:ext cx="490362" cy="514624"/>
            <a:chOff x="5877641" y="4747565"/>
            <a:chExt cx="490362" cy="514624"/>
          </a:xfrm>
        </p:grpSpPr>
        <p:sp>
          <p:nvSpPr>
            <p:cNvPr id="22" name="Freeform 22"/>
            <p:cNvSpPr/>
            <p:nvPr/>
          </p:nvSpPr>
          <p:spPr>
            <a:xfrm>
              <a:off x="5877641" y="4747565"/>
              <a:ext cx="490362" cy="514624"/>
            </a:xfrm>
            <a:custGeom>
              <a:rect l="l" t="t" r="r" b="b"/>
              <a:pathLst>
                <a:path w="21600" h="21600">
                  <a:moveTo>
                    <a:pt x="13499" y="14850"/>
                  </a:moveTo>
                  <a:cubicBezTo>
                    <a:pt x="9772" y="14850"/>
                    <a:pt x="6749" y="11827"/>
                    <a:pt x="6749" y="8100"/>
                  </a:cubicBezTo>
                  <a:cubicBezTo>
                    <a:pt x="6749" y="4372"/>
                    <a:pt x="9772" y="1350"/>
                    <a:pt x="13499" y="1350"/>
                  </a:cubicBezTo>
                  <a:cubicBezTo>
                    <a:pt x="17227" y="1350"/>
                    <a:pt x="20249" y="4372"/>
                    <a:pt x="20249" y="8100"/>
                  </a:cubicBezTo>
                  <a:cubicBezTo>
                    <a:pt x="20249" y="11827"/>
                    <a:pt x="17227" y="14850"/>
                    <a:pt x="13499" y="14850"/>
                  </a:cubicBezTo>
                  <a:moveTo>
                    <a:pt x="3236" y="20042"/>
                  </a:moveTo>
                  <a:cubicBezTo>
                    <a:pt x="3019" y="20266"/>
                    <a:pt x="2718" y="20408"/>
                    <a:pt x="2382" y="20408"/>
                  </a:cubicBezTo>
                  <a:cubicBezTo>
                    <a:pt x="1724" y="20408"/>
                    <a:pt x="1191" y="19875"/>
                    <a:pt x="1191" y="19218"/>
                  </a:cubicBezTo>
                  <a:cubicBezTo>
                    <a:pt x="1191" y="18881"/>
                    <a:pt x="1332" y="18580"/>
                    <a:pt x="1557" y="18363"/>
                  </a:cubicBezTo>
                  <a:lnTo>
                    <a:pt x="1551" y="18358"/>
                  </a:lnTo>
                  <a:lnTo>
                    <a:pt x="6996" y="12913"/>
                  </a:lnTo>
                  <a:cubicBezTo>
                    <a:pt x="7472" y="13555"/>
                    <a:pt x="8039" y="14122"/>
                    <a:pt x="8680" y="14599"/>
                  </a:cubicBezTo>
                  <a:cubicBezTo>
                    <a:pt x="8680" y="14599"/>
                    <a:pt x="3236" y="20042"/>
                    <a:pt x="3236" y="20042"/>
                  </a:cubicBezTo>
                  <a:close/>
                  <a:moveTo>
                    <a:pt x="13499" y="0"/>
                  </a:moveTo>
                  <a:cubicBezTo>
                    <a:pt x="9026" y="0"/>
                    <a:pt x="5399" y="3626"/>
                    <a:pt x="5399" y="8100"/>
                  </a:cubicBezTo>
                  <a:cubicBezTo>
                    <a:pt x="5399" y="9467"/>
                    <a:pt x="5742" y="10754"/>
                    <a:pt x="6341" y="11884"/>
                  </a:cubicBezTo>
                  <a:lnTo>
                    <a:pt x="709" y="17515"/>
                  </a:lnTo>
                  <a:lnTo>
                    <a:pt x="713" y="17520"/>
                  </a:lnTo>
                  <a:cubicBezTo>
                    <a:pt x="274" y="17953"/>
                    <a:pt x="0" y="18552"/>
                    <a:pt x="0" y="19218"/>
                  </a:cubicBezTo>
                  <a:cubicBezTo>
                    <a:pt x="0" y="20533"/>
                    <a:pt x="1066" y="21599"/>
                    <a:pt x="2382" y="21599"/>
                  </a:cubicBezTo>
                  <a:cubicBezTo>
                    <a:pt x="3047" y="21599"/>
                    <a:pt x="3647" y="21326"/>
                    <a:pt x="4079" y="20885"/>
                  </a:cubicBezTo>
                  <a:lnTo>
                    <a:pt x="4078" y="20884"/>
                  </a:lnTo>
                  <a:lnTo>
                    <a:pt x="9708" y="15255"/>
                  </a:lnTo>
                  <a:cubicBezTo>
                    <a:pt x="10839" y="15856"/>
                    <a:pt x="12128" y="16200"/>
                    <a:pt x="13499" y="16200"/>
                  </a:cubicBezTo>
                  <a:cubicBezTo>
                    <a:pt x="17973" y="16200"/>
                    <a:pt x="21600" y="12573"/>
                    <a:pt x="21600" y="8100"/>
                  </a:cubicBezTo>
                  <a:cubicBezTo>
                    <a:pt x="21600" y="3626"/>
                    <a:pt x="17973" y="0"/>
                    <a:pt x="13499" y="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6076371" y="4827666"/>
              <a:ext cx="115580" cy="120457"/>
            </a:xfrm>
            <a:custGeom>
              <a:rect l="l" t="t" r="r" b="b"/>
              <a:pathLst>
                <a:path w="21600" h="21600">
                  <a:moveTo>
                    <a:pt x="20160" y="0"/>
                  </a:moveTo>
                  <a:cubicBezTo>
                    <a:pt x="9025" y="0"/>
                    <a:pt x="0" y="9025"/>
                    <a:pt x="0" y="20160"/>
                  </a:cubicBezTo>
                  <a:cubicBezTo>
                    <a:pt x="0" y="20954"/>
                    <a:pt x="644" y="21600"/>
                    <a:pt x="1440" y="21600"/>
                  </a:cubicBezTo>
                  <a:cubicBezTo>
                    <a:pt x="2235" y="21600"/>
                    <a:pt x="2880" y="20954"/>
                    <a:pt x="2880" y="20160"/>
                  </a:cubicBezTo>
                  <a:cubicBezTo>
                    <a:pt x="2880" y="10618"/>
                    <a:pt x="10617" y="2880"/>
                    <a:pt x="20160" y="2880"/>
                  </a:cubicBezTo>
                  <a:cubicBezTo>
                    <a:pt x="20955" y="2880"/>
                    <a:pt x="21599" y="2234"/>
                    <a:pt x="21599" y="1440"/>
                  </a:cubicBezTo>
                  <a:cubicBezTo>
                    <a:pt x="21599" y="645"/>
                    <a:pt x="20955" y="0"/>
                    <a:pt x="20160" y="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文学价值与现实意义</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a:noFill/>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现实问题在古代文学中体现</a:t>
            </a:r>
            <a:endParaRPr lang="en-US" sz="1100"/>
          </a:p>
        </p:txBody>
      </p:sp>
      <p:sp>
        <p:nvSpPr>
          <p:cNvPr id="3" name="TextBox 3"/>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5775"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329" b="16329"/>
          <a:stretch>
            <a:fillRect/>
          </a:stretch>
        </p:blipFill>
        <p:spPr>
          <a:xfrm>
            <a:off x="1040081" y="1665908"/>
            <a:ext cx="5058967" cy="2163307"/>
          </a:xfrm>
          <a:prstGeom prst="rect">
            <a:avLst/>
          </a:prstGeom>
        </p:spPr>
      </p:pic>
      <p:pic>
        <p:nvPicPr>
          <p:cNvPr id="3" name="Picture 3"/>
          <p:cNvPicPr>
            <a:picLocks noChangeAspect="1"/>
          </p:cNvPicPr>
          <p:nvPr/>
        </p:nvPicPr>
        <p:blipFill>
          <a:blip r:embed="rId3"/>
          <a:srcRect t="17929" b="17929"/>
          <a:stretch>
            <a:fillRect/>
          </a:stretch>
        </p:blipFill>
        <p:spPr>
          <a:xfrm>
            <a:off x="6099049" y="3829217"/>
            <a:ext cx="5058967" cy="2163307"/>
          </a:xfrm>
          <a:prstGeom prst="rect">
            <a:avLst/>
          </a:prstGeom>
        </p:spPr>
      </p:pic>
      <p:sp>
        <p:nvSpPr>
          <p:cNvPr id="4" name="AutoShape 4"/>
          <p:cNvSpPr/>
          <p:nvPr/>
        </p:nvSpPr>
        <p:spPr>
          <a:xfrm>
            <a:off x="6099048" y="1666037"/>
            <a:ext cx="5058949" cy="2163348"/>
          </a:xfrm>
          <a:prstGeom prst="rect">
            <a:avLst/>
          </a:prstGeom>
          <a:solidFill>
            <a:srgbClr val="828181">
              <a:alpha val="4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040100" y="3829263"/>
            <a:ext cx="5058949" cy="2163348"/>
          </a:xfrm>
          <a:prstGeom prst="rect">
            <a:avLst/>
          </a:prstGeom>
          <a:solidFill>
            <a:srgbClr val="828181">
              <a:alpha val="4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1199338" y="4126665"/>
            <a:ext cx="4740456" cy="161028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通过古代文学作品中的道德评价和人物形象塑造，可以窥见古代社会对于道德伦理的重视程度以及道德标准的变化。</a:t>
            </a:r>
            <a:endParaRPr lang="en-US" sz="1100"/>
          </a:p>
        </p:txBody>
      </p:sp>
      <p:sp>
        <p:nvSpPr>
          <p:cNvPr id="7" name="AutoShape 7"/>
          <p:cNvSpPr/>
          <p:nvPr/>
        </p:nvSpPr>
        <p:spPr>
          <a:xfrm>
            <a:off x="6258305" y="1926781"/>
            <a:ext cx="4740456" cy="161028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古代文学作品中对于家庭伦理、忠孝观念、婚姻制度等方面的描绘，反映了当时社会道德伦理观念的特点和演变过程。</a:t>
            </a:r>
            <a:endParaRPr lang="en-US" sz="1100"/>
          </a:p>
        </p:txBody>
      </p:sp>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社会道德伦理观念演变</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100" r="-100"/>
          </a:stretch>
        </a:blipFill>
      </p:bgPr>
    </p:bg>
    <p:spTree>
      <p:nvGrpSpPr>
        <p:cNvPr id="1" name=""/>
        <p:cNvGrpSpPr/>
        <p:nvPr/>
      </p:nvGrpSpPr>
      <p:grpSpPr>
        <a:xfrm>
          <a:off x="0" y="0"/>
          <a:ext cx="0" cy="0"/>
        </a:xfrm>
      </p:grpSpPr>
      <p:sp>
        <p:nvSpPr>
          <p:cNvPr id="2" name="AutoShape 2"/>
          <p:cNvSpPr/>
          <p:nvPr/>
        </p:nvSpPr>
        <p:spPr>
          <a:xfrm>
            <a:off x="1036424" y="1665910"/>
            <a:ext cx="5058967" cy="4264973"/>
          </a:xfrm>
          <a:prstGeom prst="rect">
            <a:avLst/>
          </a:prstGeom>
          <a:solidFill>
            <a:schemeClr val="accent1">
              <a:alpha val="11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srcRect l="10618" r="10618"/>
          <a:stretch>
            <a:fillRect/>
          </a:stretch>
        </p:blipFill>
        <p:spPr>
          <a:xfrm>
            <a:off x="6099052" y="1665911"/>
            <a:ext cx="5058969" cy="4260571"/>
          </a:xfrm>
          <a:prstGeom prst="rect">
            <a:avLst/>
          </a:prstGeom>
        </p:spPr>
      </p:pic>
      <p:sp>
        <p:nvSpPr>
          <p:cNvPr id="4" name="AutoShape 4"/>
          <p:cNvSpPr/>
          <p:nvPr/>
        </p:nvSpPr>
        <p:spPr>
          <a:xfrm>
            <a:off x="1352702" y="5392034"/>
            <a:ext cx="382463" cy="382463"/>
          </a:xfrm>
          <a:prstGeom prst="ellipse">
            <a:avLst/>
          </a:prstGeom>
          <a:noFill/>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5" name="AutoShape 5"/>
          <p:cNvSpPr/>
          <p:nvPr/>
        </p:nvSpPr>
        <p:spPr>
          <a:xfrm>
            <a:off x="2204679" y="5392034"/>
            <a:ext cx="382463" cy="382463"/>
          </a:xfrm>
          <a:prstGeom prst="ellipse">
            <a:avLst/>
          </a:prstGeom>
          <a:noFill/>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6" name="AutoShape 6"/>
          <p:cNvSpPr/>
          <p:nvPr/>
        </p:nvSpPr>
        <p:spPr>
          <a:xfrm>
            <a:off x="3056534" y="5392034"/>
            <a:ext cx="382463" cy="382463"/>
          </a:xfrm>
          <a:prstGeom prst="ellipse">
            <a:avLst/>
          </a:prstGeom>
          <a:noFill/>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7" name="AutoShape 7"/>
          <p:cNvSpPr/>
          <p:nvPr/>
        </p:nvSpPr>
        <p:spPr>
          <a:xfrm>
            <a:off x="3908511" y="5392034"/>
            <a:ext cx="382463" cy="382463"/>
          </a:xfrm>
          <a:prstGeom prst="ellipse">
            <a:avLst/>
          </a:prstGeom>
          <a:noFill/>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8" name="AutoShape 8"/>
          <p:cNvSpPr/>
          <p:nvPr/>
        </p:nvSpPr>
        <p:spPr>
          <a:xfrm>
            <a:off x="1352704" y="1933035"/>
            <a:ext cx="4276714" cy="1597135"/>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古代文学作品中对政治制度、官僚体制、统治思想等方面的描述，揭示了当时政治制度的变革和对社会的影响。</a:t>
            </a:r>
            <a:endParaRPr lang="en-US" sz="1100"/>
          </a:p>
        </p:txBody>
      </p:sp>
      <p:sp>
        <p:nvSpPr>
          <p:cNvPr id="9" name="AutoShape 9"/>
          <p:cNvSpPr/>
          <p:nvPr/>
        </p:nvSpPr>
        <p:spPr>
          <a:xfrm>
            <a:off x="1352704" y="3640012"/>
            <a:ext cx="4276714" cy="1561578"/>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通过对古代文学作品中政治斗争、权力争夺等情节的解读，可以深入了解古代政治制度的运作方式和变革动力。</a:t>
            </a:r>
            <a:endParaRPr lang="en-US" sz="1100"/>
          </a:p>
        </p:txBody>
      </p:sp>
      <p:sp>
        <p:nvSpPr>
          <p:cNvPr id="10" name="Freeform 10"/>
          <p:cNvSpPr/>
          <p:nvPr/>
        </p:nvSpPr>
        <p:spPr>
          <a:xfrm>
            <a:off x="1422013" y="5461304"/>
            <a:ext cx="243840" cy="243840"/>
          </a:xfrm>
          <a:custGeom>
            <a:rect l="l" t="t" r="r" b="b"/>
            <a:pathLst>
              <a:path w="304800" h="304800">
                <a:moveTo>
                  <a:pt x="242888" y="85725"/>
                </a:moveTo>
                <a:cubicBezTo>
                  <a:pt x="240078" y="85725"/>
                  <a:pt x="237363" y="86077"/>
                  <a:pt x="234725" y="86649"/>
                </a:cubicBezTo>
                <a:cubicBezTo>
                  <a:pt x="233553" y="69304"/>
                  <a:pt x="219256" y="55559"/>
                  <a:pt x="201616" y="55559"/>
                </a:cubicBezTo>
                <a:cubicBezTo>
                  <a:pt x="197663" y="55559"/>
                  <a:pt x="193919" y="56369"/>
                  <a:pt x="190405" y="57636"/>
                </a:cubicBezTo>
                <a:cubicBezTo>
                  <a:pt x="179451" y="40224"/>
                  <a:pt x="160191" y="28575"/>
                  <a:pt x="138113" y="28575"/>
                </a:cubicBezTo>
                <a:cubicBezTo>
                  <a:pt x="104565" y="28575"/>
                  <a:pt x="77410" y="55312"/>
                  <a:pt x="76391" y="88611"/>
                </a:cubicBezTo>
                <a:cubicBezTo>
                  <a:pt x="71923" y="86773"/>
                  <a:pt x="67046" y="85725"/>
                  <a:pt x="61913" y="85725"/>
                </a:cubicBezTo>
                <a:cubicBezTo>
                  <a:pt x="40872" y="85725"/>
                  <a:pt x="23813" y="102784"/>
                  <a:pt x="23813" y="123825"/>
                </a:cubicBezTo>
                <a:cubicBezTo>
                  <a:pt x="23813" y="144323"/>
                  <a:pt x="40034" y="160915"/>
                  <a:pt x="60322" y="161754"/>
                </a:cubicBezTo>
                <a:lnTo>
                  <a:pt x="75600" y="146475"/>
                </a:lnTo>
                <a:lnTo>
                  <a:pt x="91049" y="161925"/>
                </a:lnTo>
                <a:lnTo>
                  <a:pt x="98269" y="161925"/>
                </a:lnTo>
                <a:lnTo>
                  <a:pt x="113709" y="146475"/>
                </a:lnTo>
                <a:lnTo>
                  <a:pt x="129149" y="161925"/>
                </a:lnTo>
                <a:lnTo>
                  <a:pt x="136369" y="161925"/>
                </a:lnTo>
                <a:lnTo>
                  <a:pt x="151809" y="146475"/>
                </a:lnTo>
                <a:lnTo>
                  <a:pt x="167249" y="161925"/>
                </a:lnTo>
                <a:lnTo>
                  <a:pt x="174469" y="161925"/>
                </a:lnTo>
                <a:lnTo>
                  <a:pt x="189909" y="146475"/>
                </a:lnTo>
                <a:lnTo>
                  <a:pt x="205349" y="161925"/>
                </a:lnTo>
                <a:lnTo>
                  <a:pt x="212569" y="161925"/>
                </a:lnTo>
                <a:lnTo>
                  <a:pt x="228009" y="146475"/>
                </a:lnTo>
                <a:lnTo>
                  <a:pt x="243402" y="161868"/>
                </a:lnTo>
                <a:cubicBezTo>
                  <a:pt x="264195" y="161592"/>
                  <a:pt x="280988" y="144694"/>
                  <a:pt x="280988" y="123825"/>
                </a:cubicBezTo>
                <a:cubicBezTo>
                  <a:pt x="280988" y="102784"/>
                  <a:pt x="263928" y="85725"/>
                  <a:pt x="242888" y="85725"/>
                </a:cubicBezTo>
                <a:close/>
                <a:moveTo>
                  <a:pt x="228600" y="157791"/>
                </a:moveTo>
                <a:lnTo>
                  <a:pt x="214941" y="171450"/>
                </a:lnTo>
                <a:lnTo>
                  <a:pt x="202959" y="171450"/>
                </a:lnTo>
                <a:lnTo>
                  <a:pt x="189900" y="158391"/>
                </a:lnTo>
                <a:lnTo>
                  <a:pt x="176841" y="171450"/>
                </a:lnTo>
                <a:lnTo>
                  <a:pt x="164859" y="171450"/>
                </a:lnTo>
                <a:lnTo>
                  <a:pt x="151800" y="158391"/>
                </a:lnTo>
                <a:lnTo>
                  <a:pt x="138741" y="171450"/>
                </a:lnTo>
                <a:lnTo>
                  <a:pt x="126759" y="171450"/>
                </a:lnTo>
                <a:lnTo>
                  <a:pt x="113700" y="158391"/>
                </a:lnTo>
                <a:lnTo>
                  <a:pt x="100641" y="171450"/>
                </a:lnTo>
                <a:lnTo>
                  <a:pt x="88668" y="171450"/>
                </a:lnTo>
                <a:lnTo>
                  <a:pt x="75609" y="158391"/>
                </a:lnTo>
                <a:lnTo>
                  <a:pt x="62541" y="171450"/>
                </a:lnTo>
                <a:lnTo>
                  <a:pt x="61913" y="171450"/>
                </a:lnTo>
                <a:lnTo>
                  <a:pt x="87154" y="276225"/>
                </a:lnTo>
                <a:lnTo>
                  <a:pt x="216932" y="276225"/>
                </a:lnTo>
                <a:lnTo>
                  <a:pt x="242888" y="171450"/>
                </a:lnTo>
                <a:lnTo>
                  <a:pt x="242259" y="171450"/>
                </a:lnTo>
                <a:lnTo>
                  <a:pt x="228600" y="157791"/>
                </a:lnTo>
                <a:close/>
                <a:moveTo>
                  <a:pt x="109538" y="266700"/>
                </a:moveTo>
                <a:lnTo>
                  <a:pt x="89697" y="180975"/>
                </a:lnTo>
                <a:lnTo>
                  <a:pt x="99222" y="180975"/>
                </a:lnTo>
                <a:lnTo>
                  <a:pt x="119063" y="266700"/>
                </a:lnTo>
                <a:lnTo>
                  <a:pt x="109538" y="266700"/>
                </a:lnTo>
                <a:close/>
                <a:moveTo>
                  <a:pt x="128588" y="266700"/>
                </a:moveTo>
                <a:lnTo>
                  <a:pt x="118472" y="180975"/>
                </a:lnTo>
                <a:lnTo>
                  <a:pt x="127997" y="180975"/>
                </a:lnTo>
                <a:lnTo>
                  <a:pt x="138113" y="266700"/>
                </a:lnTo>
                <a:lnTo>
                  <a:pt x="128588" y="266700"/>
                </a:lnTo>
                <a:close/>
                <a:moveTo>
                  <a:pt x="157163" y="266700"/>
                </a:moveTo>
                <a:lnTo>
                  <a:pt x="147638" y="266700"/>
                </a:lnTo>
                <a:lnTo>
                  <a:pt x="147638" y="180975"/>
                </a:lnTo>
                <a:lnTo>
                  <a:pt x="157163" y="180975"/>
                </a:lnTo>
                <a:lnTo>
                  <a:pt x="157163" y="266700"/>
                </a:lnTo>
                <a:close/>
                <a:moveTo>
                  <a:pt x="166688" y="266700"/>
                </a:moveTo>
                <a:lnTo>
                  <a:pt x="176803" y="180975"/>
                </a:lnTo>
                <a:lnTo>
                  <a:pt x="186328" y="180975"/>
                </a:lnTo>
                <a:lnTo>
                  <a:pt x="176213" y="266700"/>
                </a:lnTo>
                <a:lnTo>
                  <a:pt x="166688" y="266700"/>
                </a:lnTo>
                <a:close/>
                <a:moveTo>
                  <a:pt x="195263" y="266700"/>
                </a:moveTo>
                <a:lnTo>
                  <a:pt x="185738" y="266700"/>
                </a:lnTo>
                <a:lnTo>
                  <a:pt x="205378" y="180975"/>
                </a:lnTo>
                <a:lnTo>
                  <a:pt x="214903" y="180975"/>
                </a:lnTo>
                <a:lnTo>
                  <a:pt x="195263" y="2667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273990" y="5461304"/>
            <a:ext cx="243840" cy="243840"/>
          </a:xfrm>
          <a:custGeom>
            <a:rect l="l" t="t" r="r" b="b"/>
            <a:pathLst>
              <a:path w="304800" h="304800">
                <a:moveTo>
                  <a:pt x="20031" y="114795"/>
                </a:moveTo>
                <a:lnTo>
                  <a:pt x="147647" y="273187"/>
                </a:lnTo>
                <a:lnTo>
                  <a:pt x="96469" y="114795"/>
                </a:lnTo>
                <a:lnTo>
                  <a:pt x="20031" y="114795"/>
                </a:lnTo>
                <a:close/>
                <a:moveTo>
                  <a:pt x="110338" y="114795"/>
                </a:moveTo>
                <a:lnTo>
                  <a:pt x="155534" y="273510"/>
                </a:lnTo>
                <a:lnTo>
                  <a:pt x="194424" y="114795"/>
                </a:lnTo>
                <a:lnTo>
                  <a:pt x="110338" y="114795"/>
                </a:lnTo>
                <a:close/>
                <a:moveTo>
                  <a:pt x="162411" y="273187"/>
                </a:moveTo>
                <a:lnTo>
                  <a:pt x="285264" y="114795"/>
                </a:lnTo>
                <a:lnTo>
                  <a:pt x="209417" y="114795"/>
                </a:lnTo>
                <a:lnTo>
                  <a:pt x="162411" y="273187"/>
                </a:lnTo>
                <a:close/>
                <a:moveTo>
                  <a:pt x="285550" y="104432"/>
                </a:moveTo>
                <a:lnTo>
                  <a:pt x="248717" y="41453"/>
                </a:lnTo>
                <a:lnTo>
                  <a:pt x="211865" y="104432"/>
                </a:lnTo>
                <a:lnTo>
                  <a:pt x="285550" y="104432"/>
                </a:lnTo>
                <a:close/>
                <a:moveTo>
                  <a:pt x="237134" y="37843"/>
                </a:moveTo>
                <a:lnTo>
                  <a:pt x="163449" y="37843"/>
                </a:lnTo>
                <a:lnTo>
                  <a:pt x="200282" y="102984"/>
                </a:lnTo>
                <a:lnTo>
                  <a:pt x="237134" y="37843"/>
                </a:lnTo>
                <a:close/>
                <a:moveTo>
                  <a:pt x="188957" y="104432"/>
                </a:moveTo>
                <a:lnTo>
                  <a:pt x="152124" y="41453"/>
                </a:lnTo>
                <a:lnTo>
                  <a:pt x="115281" y="104432"/>
                </a:lnTo>
                <a:lnTo>
                  <a:pt x="188957" y="104432"/>
                </a:lnTo>
                <a:close/>
                <a:moveTo>
                  <a:pt x="141341" y="37843"/>
                </a:moveTo>
                <a:lnTo>
                  <a:pt x="67666" y="37843"/>
                </a:lnTo>
                <a:lnTo>
                  <a:pt x="104508" y="102984"/>
                </a:lnTo>
                <a:lnTo>
                  <a:pt x="141341" y="37843"/>
                </a:lnTo>
                <a:close/>
                <a:moveTo>
                  <a:pt x="56093" y="41453"/>
                </a:moveTo>
                <a:lnTo>
                  <a:pt x="19260" y="104432"/>
                </a:lnTo>
                <a:lnTo>
                  <a:pt x="92935" y="104432"/>
                </a:lnTo>
                <a:lnTo>
                  <a:pt x="56093" y="41453"/>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3089453" y="5461304"/>
            <a:ext cx="243840" cy="243840"/>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3977823" y="5461304"/>
            <a:ext cx="243840" cy="243840"/>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政治制度变革与反映</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1167764" y="1503105"/>
            <a:ext cx="9862567" cy="4097662"/>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127504" y="2151888"/>
            <a:ext cx="8135183" cy="1244966"/>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500">
                <a:solidFill>
                  <a:srgbClr val="FFFFFF">
                    <a:alpha val="100000"/>
                  </a:srgbClr>
                </a:solidFill>
                <a:latin typeface="Microsoft Yahei"/>
                <a:ea typeface="Microsoft Yahei"/>
                <a:cs typeface="Microsoft Yahei"/>
              </a:rPr>
              <a:t>古代文学作品中对人性的深刻描绘和对人物心理的细腻刻画，展现了人类情感的丰富性和复杂性。</a:t>
            </a:r>
            <a:endParaRPr lang="en-US" sz="1100"/>
          </a:p>
          <a:p>
            <a:pPr>
              <a:lnSpc>
                <a:spcPct val="150000"/>
              </a:lnSpc>
              <a:spcBef>
                <a:spcPts val="375"/>
              </a:spcBef>
            </a:pPr>
            <a:endParaRPr lang="en-US" sz="1500">
              <a:solidFill>
                <a:srgbClr val="FFFFFF">
                  <a:alpha val="100000"/>
                </a:srgbClr>
              </a:solidFill>
              <a:latin typeface="Microsoft Yahei"/>
              <a:ea typeface="Microsoft Yahei"/>
              <a:cs typeface="Microsoft Yahei"/>
            </a:endParaRPr>
          </a:p>
        </p:txBody>
      </p:sp>
      <p:sp>
        <p:nvSpPr>
          <p:cNvPr id="4" name="AutoShape 4"/>
          <p:cNvSpPr/>
          <p:nvPr/>
        </p:nvSpPr>
        <p:spPr>
          <a:xfrm>
            <a:off x="2127391" y="3840884"/>
            <a:ext cx="8135183" cy="1133298"/>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450"/>
              </a:spcBef>
              <a:defRPr/>
            </a:pPr>
            <a:r>
              <a:rPr lang="en-US" sz="1500">
                <a:solidFill>
                  <a:srgbClr val="FFFFFF">
                    <a:alpha val="100000"/>
                  </a:srgbClr>
                </a:solidFill>
                <a:latin typeface="Microsoft Yahei"/>
                <a:ea typeface="Microsoft Yahei"/>
                <a:cs typeface="Microsoft Yahei"/>
              </a:rPr>
              <a:t>通过古代文学作品中的心理描写和人性探讨，可以引发对现实世界中人性问题的思考和探讨，如善恶、爱恨、欲望等。</a:t>
            </a:r>
            <a:endParaRPr lang="en-US" sz="1100"/>
          </a:p>
          <a:p>
            <a:endParaRPr lang="en-US" sz="1500">
              <a:solidFill>
                <a:srgbClr val="FFFFFF">
                  <a:alpha val="100000"/>
                </a:srgbClr>
              </a:solidFill>
              <a:latin typeface="Microsoft Yahei"/>
              <a:ea typeface="Microsoft Yahei"/>
              <a:cs typeface="Microsoft Yahei"/>
            </a:endParaRPr>
          </a:p>
          <a:p>
            <a:pPr>
              <a:lnSpc>
                <a:spcPct val="150000"/>
              </a:lnSpc>
              <a:spcBef>
                <a:spcPts val="375"/>
              </a:spcBef>
            </a:pPr>
            <a:endParaRPr lang="en-US" sz="1500">
              <a:solidFill>
                <a:srgbClr val="FFFFFF">
                  <a:alpha val="100000"/>
                </a:srgbClr>
              </a:solidFill>
              <a:latin typeface="Microsoft Yahei"/>
              <a:ea typeface="Microsoft Yahei"/>
              <a:cs typeface="Microsoft Yahei"/>
            </a:endParaRPr>
          </a:p>
        </p:txBody>
      </p:sp>
      <p:grpSp>
        <p:nvGrpSpPr>
          <p:cNvPr id="5" name="Group 5"/>
          <p:cNvGrpSpPr/>
          <p:nvPr/>
        </p:nvGrpSpPr>
        <p:grpSpPr>
          <a:xfrm>
            <a:off x="8927447" y="1138342"/>
            <a:ext cx="5386942" cy="5386942"/>
            <a:chOff x="8927447" y="1138342"/>
            <a:chExt cx="5386942" cy="5386942"/>
          </a:xfrm>
        </p:grpSpPr>
        <p:sp>
          <p:nvSpPr>
            <p:cNvPr id="6" name="AutoShape 6"/>
            <p:cNvSpPr/>
            <p:nvPr/>
          </p:nvSpPr>
          <p:spPr>
            <a:xfrm>
              <a:off x="11148379" y="3359274"/>
              <a:ext cx="945078" cy="945078"/>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0926285" y="3137181"/>
              <a:ext cx="1389264" cy="1389264"/>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0704193" y="2915088"/>
              <a:ext cx="1833451" cy="1833451"/>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0482100" y="2692994"/>
              <a:ext cx="2277637" cy="2277637"/>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0260006" y="2470901"/>
              <a:ext cx="2721823" cy="2721823"/>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037913" y="2248808"/>
              <a:ext cx="3166010" cy="3166010"/>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815819" y="2026715"/>
              <a:ext cx="3610196" cy="3610196"/>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593727" y="1804622"/>
              <a:ext cx="4054383" cy="4054383"/>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371633" y="1582528"/>
              <a:ext cx="4498569" cy="4498569"/>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149540" y="1360435"/>
              <a:ext cx="4942756" cy="4942756"/>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8927447" y="1138342"/>
              <a:ext cx="5386942" cy="5386942"/>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人性探索及心理剖析</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生态环境意识觉醒</a:t>
              </a:r>
            </a:p>
          </p:txBody>
        </p:sp>
      </p:grpSp>
      <p:sp>
        <p:nvSpPr>
          <p:cNvPr id="43" name="TextBox 43"/>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古代文学作品中对于自然环境的描绘和对人与自然关系的思考，反映了当时人们对生态环境的认识和态度。</a:t>
            </a:r>
          </a:p>
        </p:txBody>
      </p:sp>
      <p:sp>
        <p:nvSpPr>
          <p:cNvPr id="44" name="TextBox 44"/>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通过古代文学作品中的生态意识和环保思想的挖掘，可以启发当代人对生态环境保护的重视和行动。</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a:noFill/>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古代文学对现实问题启示作用</a:t>
            </a:r>
            <a:endParaRPr lang="en-US" sz="1100"/>
          </a:p>
        </p:txBody>
      </p:sp>
      <p:sp>
        <p:nvSpPr>
          <p:cNvPr id="3" name="TextBox 3"/>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577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7929" b="17929"/>
          <a:stretch>
            <a:fillRect/>
          </a:stretch>
        </p:blipFill>
        <p:spPr>
          <a:xfrm>
            <a:off x="6230112" y="1739062"/>
            <a:ext cx="5058969" cy="2163307"/>
          </a:xfrm>
          <a:prstGeom prst="rect">
            <a:avLst/>
          </a:prstGeom>
          <a:ln w="19050">
            <a:solidFill>
              <a:schemeClr val="accent1">
                <a:lumMod val="50000"/>
              </a:schemeClr>
            </a:solidFill>
          </a:ln>
        </p:spPr>
      </p:pic>
      <p:pic>
        <p:nvPicPr>
          <p:cNvPr id="3" name="Picture 3"/>
          <p:cNvPicPr>
            <a:picLocks noChangeAspect="1"/>
          </p:cNvPicPr>
          <p:nvPr/>
        </p:nvPicPr>
        <p:blipFill>
          <a:blip r:embed="rId3"/>
          <a:srcRect t="17022" b="17022"/>
          <a:stretch>
            <a:fillRect/>
          </a:stretch>
        </p:blipFill>
        <p:spPr>
          <a:xfrm>
            <a:off x="6233164" y="3914561"/>
            <a:ext cx="5058969" cy="2163307"/>
          </a:xfrm>
          <a:prstGeom prst="rect">
            <a:avLst/>
          </a:prstGeom>
          <a:ln w="19050">
            <a:solidFill>
              <a:schemeClr val="accent1">
                <a:lumMod val="50000"/>
              </a:schemeClr>
            </a:solidFill>
          </a:ln>
        </p:spPr>
      </p:pic>
      <p:sp>
        <p:nvSpPr>
          <p:cNvPr id="4" name="AutoShape 4"/>
          <p:cNvSpPr/>
          <p:nvPr/>
        </p:nvSpPr>
        <p:spPr>
          <a:xfrm>
            <a:off x="763829" y="1409026"/>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763829" y="1494370"/>
            <a:ext cx="390525"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01</a:t>
            </a:r>
          </a:p>
        </p:txBody>
      </p:sp>
      <p:sp>
        <p:nvSpPr>
          <p:cNvPr id="6" name="AutoShape 6"/>
          <p:cNvSpPr/>
          <p:nvPr/>
        </p:nvSpPr>
        <p:spPr>
          <a:xfrm>
            <a:off x="1306341" y="1382445"/>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弘扬民族精神</a:t>
            </a:r>
            <a:endParaRPr lang="en-US" sz="1100"/>
          </a:p>
        </p:txBody>
      </p:sp>
      <p:sp>
        <p:nvSpPr>
          <p:cNvPr id="7" name="AutoShape 7"/>
          <p:cNvSpPr/>
          <p:nvPr/>
        </p:nvSpPr>
        <p:spPr>
          <a:xfrm>
            <a:off x="1306341" y="1734252"/>
            <a:ext cx="4276714" cy="1212169"/>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古代文学作品中蕴含的爱国主义、民族精神等思想，对于激发民族自豪感和凝聚力具有重要作用。</a:t>
            </a:r>
            <a:endParaRPr lang="en-US" sz="1100"/>
          </a:p>
        </p:txBody>
      </p:sp>
      <p:sp>
        <p:nvSpPr>
          <p:cNvPr id="8" name="AutoShape 8"/>
          <p:cNvSpPr/>
          <p:nvPr/>
        </p:nvSpPr>
        <p:spPr>
          <a:xfrm>
            <a:off x="763829" y="3104812"/>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763829" y="3198934"/>
            <a:ext cx="419100"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02</a:t>
            </a:r>
          </a:p>
        </p:txBody>
      </p:sp>
      <p:sp>
        <p:nvSpPr>
          <p:cNvPr id="10" name="AutoShape 10"/>
          <p:cNvSpPr/>
          <p:nvPr/>
        </p:nvSpPr>
        <p:spPr>
          <a:xfrm>
            <a:off x="1306341" y="3074046"/>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传承道德伦理</a:t>
            </a:r>
            <a:endParaRPr lang="en-US" sz="1100"/>
          </a:p>
        </p:txBody>
      </p:sp>
      <p:sp>
        <p:nvSpPr>
          <p:cNvPr id="11" name="AutoShape 11"/>
          <p:cNvSpPr/>
          <p:nvPr/>
        </p:nvSpPr>
        <p:spPr>
          <a:xfrm>
            <a:off x="1306341" y="3486814"/>
            <a:ext cx="4276714" cy="1212169"/>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古代文学中的道德伦理观念，如诚信、孝道、礼仪等，对于现实生活中的道德建设具有积极意义。</a:t>
            </a:r>
            <a:endParaRPr lang="en-US" sz="1100"/>
          </a:p>
        </p:txBody>
      </p:sp>
      <p:sp>
        <p:nvSpPr>
          <p:cNvPr id="12" name="AutoShape 12"/>
          <p:cNvSpPr/>
          <p:nvPr/>
        </p:nvSpPr>
        <p:spPr>
          <a:xfrm>
            <a:off x="763829" y="4902278"/>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763829" y="4996400"/>
            <a:ext cx="438150"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03</a:t>
            </a:r>
          </a:p>
        </p:txBody>
      </p:sp>
      <p:sp>
        <p:nvSpPr>
          <p:cNvPr id="14" name="AutoShape 14"/>
          <p:cNvSpPr/>
          <p:nvPr/>
        </p:nvSpPr>
        <p:spPr>
          <a:xfrm>
            <a:off x="1306341" y="4870494"/>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继承艺术传统</a:t>
            </a:r>
            <a:endParaRPr lang="en-US" sz="1100"/>
          </a:p>
        </p:txBody>
      </p:sp>
      <p:sp>
        <p:nvSpPr>
          <p:cNvPr id="15" name="AutoShape 15"/>
          <p:cNvSpPr/>
          <p:nvPr/>
        </p:nvSpPr>
        <p:spPr>
          <a:xfrm>
            <a:off x="1306341" y="5222301"/>
            <a:ext cx="4276714" cy="119999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古代文学的艺术风格和传统，如诗词、曲赋、小说等，为现代文学和艺术创作提供了丰富的资源和灵感。</a:t>
            </a:r>
            <a:endParaRPr lang="en-US" sz="1100"/>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传承优秀传统文化精髓</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6907441" y="1806607"/>
            <a:ext cx="4502196" cy="4061765"/>
          </a:xfrm>
          <a:prstGeom prst="rect">
            <a:avLst/>
          </a:prstGeom>
        </p:spPr>
      </p:pic>
      <p:pic>
        <p:nvPicPr>
          <p:cNvPr id="3" name="Picture 3"/>
          <p:cNvPicPr>
            <a:picLocks noChangeAspect="1"/>
          </p:cNvPicPr>
          <p:nvPr/>
        </p:nvPicPr>
        <p:blipFill>
          <a:blip r:embed="rId3"/>
          <a:srcRect t="4478" b="4478"/>
          <a:stretch>
            <a:fillRect/>
          </a:stretch>
        </p:blipFill>
        <p:spPr>
          <a:xfrm>
            <a:off x="6907441" y="1792193"/>
            <a:ext cx="4502196" cy="2732628"/>
          </a:xfrm>
          <a:prstGeom prst="rect">
            <a:avLst/>
          </a:prstGeom>
        </p:spPr>
      </p:pic>
      <p:grpSp>
        <p:nvGrpSpPr>
          <p:cNvPr id="4" name="Group 4"/>
          <p:cNvGrpSpPr/>
          <p:nvPr/>
        </p:nvGrpSpPr>
        <p:grpSpPr>
          <a:xfrm>
            <a:off x="-2693471" y="4060468"/>
            <a:ext cx="5386942" cy="5386942"/>
            <a:chOff x="-2693471" y="4060468"/>
            <a:chExt cx="5386942" cy="5386942"/>
          </a:xfrm>
        </p:grpSpPr>
        <p:sp>
          <p:nvSpPr>
            <p:cNvPr id="5" name="AutoShape 5"/>
            <p:cNvSpPr/>
            <p:nvPr/>
          </p:nvSpPr>
          <p:spPr>
            <a:xfrm>
              <a:off x="-472539" y="6281401"/>
              <a:ext cx="945078" cy="945078"/>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94632" y="6059307"/>
              <a:ext cx="1389264" cy="1389264"/>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16725" y="5837215"/>
              <a:ext cx="1833451" cy="1833451"/>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38818" y="5615121"/>
              <a:ext cx="2277637" cy="2277637"/>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360912" y="5393028"/>
              <a:ext cx="2721823" cy="2721823"/>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583005" y="5170935"/>
              <a:ext cx="3166010" cy="3166010"/>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805098" y="4948842"/>
              <a:ext cx="3610196" cy="3610196"/>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2027191" y="4726748"/>
              <a:ext cx="4054383" cy="4054383"/>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249285" y="4504655"/>
              <a:ext cx="4498569" cy="4498569"/>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2471378" y="4282562"/>
              <a:ext cx="4942756" cy="4942756"/>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2693471" y="4060468"/>
              <a:ext cx="5386942" cy="5386942"/>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1804696" y="1372731"/>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提高文学素养</a:t>
            </a:r>
            <a:endParaRPr lang="en-US" sz="1100"/>
          </a:p>
        </p:txBody>
      </p:sp>
      <p:sp>
        <p:nvSpPr>
          <p:cNvPr id="17" name="AutoShape 17"/>
          <p:cNvSpPr/>
          <p:nvPr/>
        </p:nvSpPr>
        <p:spPr>
          <a:xfrm>
            <a:off x="1262116" y="1488887"/>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1262116" y="1570452"/>
            <a:ext cx="438150" cy="30480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500">
                <a:solidFill>
                  <a:srgbClr val="FFFFFF">
                    <a:alpha val="100000"/>
                  </a:srgbClr>
                </a:solidFill>
                <a:latin typeface="Microsoft Yahei"/>
                <a:ea typeface="Microsoft Yahei"/>
                <a:cs typeface="Microsoft Yahei"/>
              </a:rPr>
              <a:t>01</a:t>
            </a:r>
          </a:p>
        </p:txBody>
      </p:sp>
      <p:sp>
        <p:nvSpPr>
          <p:cNvPr id="19" name="AutoShape 19"/>
          <p:cNvSpPr/>
          <p:nvPr/>
        </p:nvSpPr>
        <p:spPr>
          <a:xfrm>
            <a:off x="1804696" y="1724535"/>
            <a:ext cx="4276714" cy="119999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阅读古代文学作品，可以丰富个人的文学知识，提高文学素养和阅读理解能力。</a:t>
            </a:r>
            <a:endParaRPr lang="en-US" sz="1100"/>
          </a:p>
        </p:txBody>
      </p:sp>
      <p:sp>
        <p:nvSpPr>
          <p:cNvPr id="20" name="AutoShape 20"/>
          <p:cNvSpPr/>
          <p:nvPr/>
        </p:nvSpPr>
        <p:spPr>
          <a:xfrm>
            <a:off x="1262116" y="3256475"/>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1272601" y="3332919"/>
            <a:ext cx="416357" cy="27813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500">
                <a:solidFill>
                  <a:srgbClr val="FFFFFF">
                    <a:alpha val="100000"/>
                  </a:srgbClr>
                </a:solidFill>
                <a:latin typeface="Microsoft Yahei"/>
                <a:ea typeface="Microsoft Yahei"/>
                <a:cs typeface="Microsoft Yahei"/>
              </a:rPr>
              <a:t>02</a:t>
            </a:r>
          </a:p>
        </p:txBody>
      </p:sp>
      <p:sp>
        <p:nvSpPr>
          <p:cNvPr id="22" name="AutoShape 22"/>
          <p:cNvSpPr/>
          <p:nvPr/>
        </p:nvSpPr>
        <p:spPr>
          <a:xfrm>
            <a:off x="1804696" y="3127969"/>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培养审美情趣</a:t>
            </a:r>
            <a:endParaRPr lang="en-US" sz="1100"/>
          </a:p>
        </p:txBody>
      </p:sp>
      <p:sp>
        <p:nvSpPr>
          <p:cNvPr id="23" name="AutoShape 23"/>
          <p:cNvSpPr/>
          <p:nvPr/>
        </p:nvSpPr>
        <p:spPr>
          <a:xfrm>
            <a:off x="1804696" y="3479774"/>
            <a:ext cx="4276714" cy="1212169"/>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古代文学作品中的美学思想和艺术韵味，有助于培养个人的审美情趣和审美能力。</a:t>
            </a:r>
            <a:endParaRPr lang="en-US" sz="1100"/>
          </a:p>
        </p:txBody>
      </p:sp>
      <p:sp>
        <p:nvSpPr>
          <p:cNvPr id="24" name="AutoShape 24"/>
          <p:cNvSpPr/>
          <p:nvPr/>
        </p:nvSpPr>
        <p:spPr>
          <a:xfrm>
            <a:off x="1262116" y="5030785"/>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1271991" y="5124907"/>
            <a:ext cx="441594" cy="27813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1500">
                <a:solidFill>
                  <a:srgbClr val="FFFFFF">
                    <a:alpha val="100000"/>
                  </a:srgbClr>
                </a:solidFill>
                <a:latin typeface="Microsoft Yahei"/>
                <a:ea typeface="Microsoft Yahei"/>
                <a:cs typeface="Microsoft Yahei"/>
              </a:rPr>
              <a:t>03</a:t>
            </a:r>
          </a:p>
        </p:txBody>
      </p:sp>
      <p:sp>
        <p:nvSpPr>
          <p:cNvPr id="26" name="AutoShape 26"/>
          <p:cNvSpPr/>
          <p:nvPr/>
        </p:nvSpPr>
        <p:spPr>
          <a:xfrm>
            <a:off x="1822337" y="4895384"/>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塑造人文精神</a:t>
            </a:r>
            <a:endParaRPr lang="en-US" sz="1100"/>
          </a:p>
        </p:txBody>
      </p:sp>
      <p:sp>
        <p:nvSpPr>
          <p:cNvPr id="27" name="AutoShape 27"/>
          <p:cNvSpPr/>
          <p:nvPr/>
        </p:nvSpPr>
        <p:spPr>
          <a:xfrm>
            <a:off x="1804696" y="5247188"/>
            <a:ext cx="4276714" cy="119999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古代文学中的人文关怀和人文精神，对于塑造个人的品格和气质具有重要作用。</a:t>
            </a:r>
            <a:endParaRPr lang="en-US" sz="1100"/>
          </a:p>
        </p:txBody>
      </p:sp>
      <p:grpSp>
        <p:nvGrpSpPr>
          <p:cNvPr id="28" name="Group 28"/>
          <p:cNvGrpSpPr/>
          <p:nvPr/>
        </p:nvGrpSpPr>
        <p:grpSpPr>
          <a:xfrm>
            <a:off x="454963" y="93878"/>
            <a:ext cx="10641129" cy="914400"/>
            <a:chOff x="454963" y="93878"/>
            <a:chExt cx="10641129" cy="914400"/>
          </a:xfrm>
        </p:grpSpPr>
        <p:sp>
          <p:nvSpPr>
            <p:cNvPr id="29" name="AutoShape 2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TextBox 4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提升个人素养和审美能力</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l="-100" r="-100"/>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古代文学作品中的多元思维方式和深刻见解，有助于拓展个人的思维空间和认知范围。</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拓展思维方式</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古代文学作品中的精湛表达技巧和语言艺术，对于提高个人的写作和口语表达能力具有借鉴意义。</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学习表达技巧</a:t>
            </a:r>
          </a:p>
        </p:txBody>
      </p:sp>
      <p:pic>
        <p:nvPicPr>
          <p:cNvPr id="10" name="Picture 10"/>
          <p:cNvPicPr>
            <a:picLocks noChangeAspect="1"/>
          </p:cNvPicPr>
          <p:nvPr/>
        </p:nvPicPr>
        <p:blipFill>
          <a:blip r:embed="rId3"/>
          <a:srcRect l="19542" r="19542"/>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2964" r="12964"/>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通过对古代文学的学习和研究，可以激发个人的创新思维和创造力，为现实问题的解决提供新的思路和方法。</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增强创新能力</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拓展思维方式和表达技巧</a:t>
              </a:r>
            </a:p>
          </p:txBody>
        </p:sp>
      </p:gr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https://d.book118.com/406113151111010045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97</Paragraphs>
  <Slides>18</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18</vt:i4>
      </vt:variant>
    </vt:vector>
  </HeadingPairs>
  <TitlesOfParts>
    <vt:vector baseType="lpstr" size="22">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2024-09-14T04:15:28.124</cp:lastPrinted>
  <dcterms:created xsi:type="dcterms:W3CDTF">2024-09-13T20:15:28Z</dcterms:created>
  <dcterms:modified xsi:type="dcterms:W3CDTF">2024-09-13T20:15:30Z</dcterms:modified>
</cp:coreProperties>
</file>