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E5DC5-4EF6-409D-B837-EE128FA78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4A651-9021-483D-A76A-0F369F2A5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ED8A2-654A-4935-BC76-7DA9A797A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9FE47-B089-465A-A2B9-8ECE6967B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566FFB-7E22-4C6A-BAF5-9E5E13739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80E725-530E-448A-B4E8-9DFB4C36F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FF8320-A3E8-40E8-B848-936080039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50C1C-2518-4610-98FA-4942CA90D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14C5E-FD34-44D9-A979-8447E5E58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093B7-7AF5-4C16-B01E-8DEA0A64C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83FA6-8CCE-4F44-9946-852A227D0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51922" y="2882374"/>
            <a:ext cx="10314305" cy="9855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7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686031" y="1795583"/>
            <a:ext cx="3625850" cy="37903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254000" y="2818458"/>
            <a:ext cx="9026525" cy="2508250"/>
          </a:xfrm>
          <a:custGeom>
            <a:rect l="l" t="t" r="r" b="b"/>
            <a:pathLst>
              <a:path w="9026525" h="2508250">
                <a:moveTo>
                  <a:pt x="0" y="2508250"/>
                </a:moveTo>
                <a:lnTo>
                  <a:pt x="9026373" y="2508250"/>
                </a:lnTo>
                <a:lnTo>
                  <a:pt x="9026373" y="0"/>
                </a:lnTo>
                <a:lnTo>
                  <a:pt x="0" y="0"/>
                </a:lnTo>
                <a:lnTo>
                  <a:pt x="0" y="2508250"/>
                </a:lnTo>
                <a:close/>
              </a:path>
            </a:pathLst>
          </a:custGeom>
          <a:solidFill>
            <a:srgbClr val="002A2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0" y="0"/>
            <a:ext cx="3940810" cy="6858000"/>
          </a:xfrm>
          <a:custGeom>
            <a:rect l="l" t="t" r="r" b="b"/>
            <a:pathLst>
              <a:path w="3940810" h="6858000">
                <a:moveTo>
                  <a:pt x="3940476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40476" y="0"/>
                </a:lnTo>
                <a:lnTo>
                  <a:pt x="3940476" y="6858000"/>
                </a:lnTo>
                <a:close/>
              </a:path>
            </a:pathLst>
          </a:custGeom>
          <a:solidFill>
            <a:srgbClr val="00BEA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0" y="0"/>
            <a:ext cx="3020060" cy="2880360"/>
          </a:xfrm>
          <a:custGeom>
            <a:rect l="l" t="t" r="r" b="b"/>
            <a:pathLst>
              <a:path w="3020060" h="2880360">
                <a:moveTo>
                  <a:pt x="264503" y="2880257"/>
                </a:moveTo>
                <a:lnTo>
                  <a:pt x="216040" y="2879839"/>
                </a:lnTo>
                <a:lnTo>
                  <a:pt x="167777" y="2878590"/>
                </a:lnTo>
                <a:lnTo>
                  <a:pt x="119725" y="2876518"/>
                </a:lnTo>
                <a:lnTo>
                  <a:pt x="71888" y="2873628"/>
                </a:lnTo>
                <a:lnTo>
                  <a:pt x="24274" y="2869928"/>
                </a:lnTo>
                <a:lnTo>
                  <a:pt x="0" y="2867621"/>
                </a:lnTo>
                <a:lnTo>
                  <a:pt x="0" y="0"/>
                </a:lnTo>
                <a:lnTo>
                  <a:pt x="3016826" y="0"/>
                </a:lnTo>
                <a:lnTo>
                  <a:pt x="3018047" y="28317"/>
                </a:lnTo>
                <a:lnTo>
                  <a:pt x="3019296" y="76580"/>
                </a:lnTo>
                <a:lnTo>
                  <a:pt x="3019713" y="125046"/>
                </a:lnTo>
                <a:lnTo>
                  <a:pt x="3019296" y="173511"/>
                </a:lnTo>
                <a:lnTo>
                  <a:pt x="3018047" y="221773"/>
                </a:lnTo>
                <a:lnTo>
                  <a:pt x="3015975" y="269826"/>
                </a:lnTo>
                <a:lnTo>
                  <a:pt x="3013085" y="317662"/>
                </a:lnTo>
                <a:lnTo>
                  <a:pt x="3009385" y="365276"/>
                </a:lnTo>
                <a:lnTo>
                  <a:pt x="3004882" y="412660"/>
                </a:lnTo>
                <a:lnTo>
                  <a:pt x="2999582" y="459808"/>
                </a:lnTo>
                <a:lnTo>
                  <a:pt x="2993492" y="506712"/>
                </a:lnTo>
                <a:lnTo>
                  <a:pt x="2986619" y="553365"/>
                </a:lnTo>
                <a:lnTo>
                  <a:pt x="2978970" y="599762"/>
                </a:lnTo>
                <a:lnTo>
                  <a:pt x="2970552" y="645895"/>
                </a:lnTo>
                <a:lnTo>
                  <a:pt x="2961371" y="691757"/>
                </a:lnTo>
                <a:lnTo>
                  <a:pt x="2951435" y="737341"/>
                </a:lnTo>
                <a:lnTo>
                  <a:pt x="2940749" y="782641"/>
                </a:lnTo>
                <a:lnTo>
                  <a:pt x="2929322" y="827649"/>
                </a:lnTo>
                <a:lnTo>
                  <a:pt x="2917159" y="872360"/>
                </a:lnTo>
                <a:lnTo>
                  <a:pt x="2904268" y="916766"/>
                </a:lnTo>
                <a:lnTo>
                  <a:pt x="2890656" y="960859"/>
                </a:lnTo>
                <a:lnTo>
                  <a:pt x="2876329" y="1004635"/>
                </a:lnTo>
                <a:lnTo>
                  <a:pt x="2861294" y="1048085"/>
                </a:lnTo>
                <a:lnTo>
                  <a:pt x="2845558" y="1091202"/>
                </a:lnTo>
                <a:lnTo>
                  <a:pt x="2829127" y="1133981"/>
                </a:lnTo>
                <a:lnTo>
                  <a:pt x="2812010" y="1176414"/>
                </a:lnTo>
                <a:lnTo>
                  <a:pt x="2794212" y="1218494"/>
                </a:lnTo>
                <a:lnTo>
                  <a:pt x="2775740" y="1260214"/>
                </a:lnTo>
                <a:lnTo>
                  <a:pt x="2756601" y="1301568"/>
                </a:lnTo>
                <a:lnTo>
                  <a:pt x="2736802" y="1342549"/>
                </a:lnTo>
                <a:lnTo>
                  <a:pt x="2716350" y="1383150"/>
                </a:lnTo>
                <a:lnTo>
                  <a:pt x="2695252" y="1423364"/>
                </a:lnTo>
                <a:lnTo>
                  <a:pt x="2673514" y="1463184"/>
                </a:lnTo>
                <a:lnTo>
                  <a:pt x="2651143" y="1502604"/>
                </a:lnTo>
                <a:lnTo>
                  <a:pt x="2628146" y="1541616"/>
                </a:lnTo>
                <a:lnTo>
                  <a:pt x="2604530" y="1580214"/>
                </a:lnTo>
                <a:lnTo>
                  <a:pt x="2580302" y="1618391"/>
                </a:lnTo>
                <a:lnTo>
                  <a:pt x="2555469" y="1656141"/>
                </a:lnTo>
                <a:lnTo>
                  <a:pt x="2530037" y="1693455"/>
                </a:lnTo>
                <a:lnTo>
                  <a:pt x="2504013" y="1730328"/>
                </a:lnTo>
                <a:lnTo>
                  <a:pt x="2477404" y="1766753"/>
                </a:lnTo>
                <a:lnTo>
                  <a:pt x="2450218" y="1802723"/>
                </a:lnTo>
                <a:lnTo>
                  <a:pt x="2422460" y="1838230"/>
                </a:lnTo>
                <a:lnTo>
                  <a:pt x="2394137" y="1873269"/>
                </a:lnTo>
                <a:lnTo>
                  <a:pt x="2365257" y="1907832"/>
                </a:lnTo>
                <a:lnTo>
                  <a:pt x="2335826" y="1941913"/>
                </a:lnTo>
                <a:lnTo>
                  <a:pt x="2305851" y="1975504"/>
                </a:lnTo>
                <a:lnTo>
                  <a:pt x="2275339" y="2008599"/>
                </a:lnTo>
                <a:lnTo>
                  <a:pt x="2244297" y="2041192"/>
                </a:lnTo>
                <a:lnTo>
                  <a:pt x="2212731" y="2073274"/>
                </a:lnTo>
                <a:lnTo>
                  <a:pt x="2180649" y="2104840"/>
                </a:lnTo>
                <a:lnTo>
                  <a:pt x="2148056" y="2135882"/>
                </a:lnTo>
                <a:lnTo>
                  <a:pt x="2114961" y="2166394"/>
                </a:lnTo>
                <a:lnTo>
                  <a:pt x="2081370" y="2196369"/>
                </a:lnTo>
                <a:lnTo>
                  <a:pt x="2047289" y="2225800"/>
                </a:lnTo>
                <a:lnTo>
                  <a:pt x="2012726" y="2254680"/>
                </a:lnTo>
                <a:lnTo>
                  <a:pt x="1977687" y="2283003"/>
                </a:lnTo>
                <a:lnTo>
                  <a:pt x="1942180" y="2310761"/>
                </a:lnTo>
                <a:lnTo>
                  <a:pt x="1906210" y="2337948"/>
                </a:lnTo>
                <a:lnTo>
                  <a:pt x="1869785" y="2364556"/>
                </a:lnTo>
                <a:lnTo>
                  <a:pt x="1832912" y="2390580"/>
                </a:lnTo>
                <a:lnTo>
                  <a:pt x="1795598" y="2416012"/>
                </a:lnTo>
                <a:lnTo>
                  <a:pt x="1757848" y="2440845"/>
                </a:lnTo>
                <a:lnTo>
                  <a:pt x="1719671" y="2465074"/>
                </a:lnTo>
                <a:lnTo>
                  <a:pt x="1681073" y="2488689"/>
                </a:lnTo>
                <a:lnTo>
                  <a:pt x="1642061" y="2511686"/>
                </a:lnTo>
                <a:lnTo>
                  <a:pt x="1602641" y="2534057"/>
                </a:lnTo>
                <a:lnTo>
                  <a:pt x="1562821" y="2555795"/>
                </a:lnTo>
                <a:lnTo>
                  <a:pt x="1522607" y="2576893"/>
                </a:lnTo>
                <a:lnTo>
                  <a:pt x="1482006" y="2597345"/>
                </a:lnTo>
                <a:lnTo>
                  <a:pt x="1441025" y="2617144"/>
                </a:lnTo>
                <a:lnTo>
                  <a:pt x="1399671" y="2636283"/>
                </a:lnTo>
                <a:lnTo>
                  <a:pt x="1357951" y="2654755"/>
                </a:lnTo>
                <a:lnTo>
                  <a:pt x="1315871" y="2672553"/>
                </a:lnTo>
                <a:lnTo>
                  <a:pt x="1273438" y="2689671"/>
                </a:lnTo>
                <a:lnTo>
                  <a:pt x="1230659" y="2706101"/>
                </a:lnTo>
                <a:lnTo>
                  <a:pt x="1187542" y="2721837"/>
                </a:lnTo>
                <a:lnTo>
                  <a:pt x="1144092" y="2736872"/>
                </a:lnTo>
                <a:lnTo>
                  <a:pt x="1100317" y="2751199"/>
                </a:lnTo>
                <a:lnTo>
                  <a:pt x="1056223" y="2764812"/>
                </a:lnTo>
                <a:lnTo>
                  <a:pt x="1011817" y="2777702"/>
                </a:lnTo>
                <a:lnTo>
                  <a:pt x="967107" y="2789865"/>
                </a:lnTo>
                <a:lnTo>
                  <a:pt x="922098" y="2801292"/>
                </a:lnTo>
                <a:lnTo>
                  <a:pt x="876798" y="2811978"/>
                </a:lnTo>
                <a:lnTo>
                  <a:pt x="831214" y="2821914"/>
                </a:lnTo>
                <a:lnTo>
                  <a:pt x="785352" y="2831095"/>
                </a:lnTo>
                <a:lnTo>
                  <a:pt x="739219" y="2839514"/>
                </a:lnTo>
                <a:lnTo>
                  <a:pt x="692823" y="2847163"/>
                </a:lnTo>
                <a:lnTo>
                  <a:pt x="646169" y="2854035"/>
                </a:lnTo>
                <a:lnTo>
                  <a:pt x="599265" y="2860125"/>
                </a:lnTo>
                <a:lnTo>
                  <a:pt x="552117" y="2865425"/>
                </a:lnTo>
                <a:lnTo>
                  <a:pt x="504733" y="2869929"/>
                </a:lnTo>
                <a:lnTo>
                  <a:pt x="457120" y="2873629"/>
                </a:lnTo>
                <a:lnTo>
                  <a:pt x="409283" y="2876518"/>
                </a:lnTo>
                <a:lnTo>
                  <a:pt x="361230" y="2878591"/>
                </a:lnTo>
                <a:lnTo>
                  <a:pt x="312968" y="2879839"/>
                </a:lnTo>
                <a:lnTo>
                  <a:pt x="264503" y="2880257"/>
                </a:lnTo>
                <a:close/>
              </a:path>
              <a:path w="3020060" h="2880360">
                <a:moveTo>
                  <a:pt x="3019714" y="125046"/>
                </a:moveTo>
                <a:close/>
              </a:path>
            </a:pathLst>
          </a:custGeom>
          <a:solidFill>
            <a:srgbClr val="B2EFFF">
              <a:alpha val="5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0" y="0"/>
            <a:ext cx="1899285" cy="1741805"/>
          </a:xfrm>
          <a:custGeom>
            <a:rect l="l" t="t" r="r" b="b"/>
            <a:pathLst>
              <a:path w="1899285" h="1741805">
                <a:moveTo>
                  <a:pt x="264504" y="1741739"/>
                </a:moveTo>
                <a:lnTo>
                  <a:pt x="216306" y="1741041"/>
                </a:lnTo>
                <a:lnTo>
                  <a:pt x="168454" y="1738963"/>
                </a:lnTo>
                <a:lnTo>
                  <a:pt x="120967" y="1735523"/>
                </a:lnTo>
                <a:lnTo>
                  <a:pt x="73864" y="1730741"/>
                </a:lnTo>
                <a:lnTo>
                  <a:pt x="27165" y="1724634"/>
                </a:lnTo>
                <a:lnTo>
                  <a:pt x="0" y="1720284"/>
                </a:lnTo>
                <a:lnTo>
                  <a:pt x="0" y="0"/>
                </a:lnTo>
                <a:lnTo>
                  <a:pt x="1895641" y="0"/>
                </a:lnTo>
                <a:lnTo>
                  <a:pt x="1896437" y="10979"/>
                </a:lnTo>
                <a:lnTo>
                  <a:pt x="1898515" y="58831"/>
                </a:lnTo>
                <a:lnTo>
                  <a:pt x="1899212" y="107031"/>
                </a:lnTo>
                <a:lnTo>
                  <a:pt x="1898515" y="155230"/>
                </a:lnTo>
                <a:lnTo>
                  <a:pt x="1896437" y="203083"/>
                </a:lnTo>
                <a:lnTo>
                  <a:pt x="1892997" y="250570"/>
                </a:lnTo>
                <a:lnTo>
                  <a:pt x="1888214" y="297673"/>
                </a:lnTo>
                <a:lnTo>
                  <a:pt x="1882107" y="344372"/>
                </a:lnTo>
                <a:lnTo>
                  <a:pt x="1874696" y="390648"/>
                </a:lnTo>
                <a:lnTo>
                  <a:pt x="1866000" y="436482"/>
                </a:lnTo>
                <a:lnTo>
                  <a:pt x="1856038" y="481855"/>
                </a:lnTo>
                <a:lnTo>
                  <a:pt x="1844829" y="526747"/>
                </a:lnTo>
                <a:lnTo>
                  <a:pt x="1832391" y="571140"/>
                </a:lnTo>
                <a:lnTo>
                  <a:pt x="1818746" y="615014"/>
                </a:lnTo>
                <a:lnTo>
                  <a:pt x="1803910" y="658351"/>
                </a:lnTo>
                <a:lnTo>
                  <a:pt x="1787905" y="701130"/>
                </a:lnTo>
                <a:lnTo>
                  <a:pt x="1770748" y="743333"/>
                </a:lnTo>
                <a:lnTo>
                  <a:pt x="1752460" y="784941"/>
                </a:lnTo>
                <a:lnTo>
                  <a:pt x="1733058" y="825934"/>
                </a:lnTo>
                <a:lnTo>
                  <a:pt x="1712563" y="866294"/>
                </a:lnTo>
                <a:lnTo>
                  <a:pt x="1690993" y="906000"/>
                </a:lnTo>
                <a:lnTo>
                  <a:pt x="1668369" y="945035"/>
                </a:lnTo>
                <a:lnTo>
                  <a:pt x="1644707" y="983378"/>
                </a:lnTo>
                <a:lnTo>
                  <a:pt x="1620029" y="1021012"/>
                </a:lnTo>
                <a:lnTo>
                  <a:pt x="1594353" y="1057915"/>
                </a:lnTo>
                <a:lnTo>
                  <a:pt x="1567699" y="1094070"/>
                </a:lnTo>
                <a:lnTo>
                  <a:pt x="1540085" y="1129457"/>
                </a:lnTo>
                <a:lnTo>
                  <a:pt x="1511530" y="1164057"/>
                </a:lnTo>
                <a:lnTo>
                  <a:pt x="1482055" y="1197851"/>
                </a:lnTo>
                <a:lnTo>
                  <a:pt x="1451677" y="1230820"/>
                </a:lnTo>
                <a:lnTo>
                  <a:pt x="1420417" y="1262944"/>
                </a:lnTo>
                <a:lnTo>
                  <a:pt x="1388293" y="1294204"/>
                </a:lnTo>
                <a:lnTo>
                  <a:pt x="1355324" y="1324582"/>
                </a:lnTo>
                <a:lnTo>
                  <a:pt x="1321531" y="1354057"/>
                </a:lnTo>
                <a:lnTo>
                  <a:pt x="1286930" y="1382612"/>
                </a:lnTo>
                <a:lnTo>
                  <a:pt x="1251543" y="1410226"/>
                </a:lnTo>
                <a:lnTo>
                  <a:pt x="1215388" y="1436880"/>
                </a:lnTo>
                <a:lnTo>
                  <a:pt x="1178485" y="1462556"/>
                </a:lnTo>
                <a:lnTo>
                  <a:pt x="1140852" y="1487234"/>
                </a:lnTo>
                <a:lnTo>
                  <a:pt x="1102508" y="1510895"/>
                </a:lnTo>
                <a:lnTo>
                  <a:pt x="1063474" y="1533520"/>
                </a:lnTo>
                <a:lnTo>
                  <a:pt x="1023767" y="1555090"/>
                </a:lnTo>
                <a:lnTo>
                  <a:pt x="983407" y="1575585"/>
                </a:lnTo>
                <a:lnTo>
                  <a:pt x="942414" y="1594986"/>
                </a:lnTo>
                <a:lnTo>
                  <a:pt x="900806" y="1613275"/>
                </a:lnTo>
                <a:lnTo>
                  <a:pt x="858603" y="1630432"/>
                </a:lnTo>
                <a:lnTo>
                  <a:pt x="815824" y="1646437"/>
                </a:lnTo>
                <a:lnTo>
                  <a:pt x="772487" y="1661273"/>
                </a:lnTo>
                <a:lnTo>
                  <a:pt x="728613" y="1674918"/>
                </a:lnTo>
                <a:lnTo>
                  <a:pt x="684220" y="1687355"/>
                </a:lnTo>
                <a:lnTo>
                  <a:pt x="639328" y="1698565"/>
                </a:lnTo>
                <a:lnTo>
                  <a:pt x="593955" y="1708527"/>
                </a:lnTo>
                <a:lnTo>
                  <a:pt x="548121" y="1717223"/>
                </a:lnTo>
                <a:lnTo>
                  <a:pt x="501845" y="1724634"/>
                </a:lnTo>
                <a:lnTo>
                  <a:pt x="455146" y="1730741"/>
                </a:lnTo>
                <a:lnTo>
                  <a:pt x="408043" y="1735523"/>
                </a:lnTo>
                <a:lnTo>
                  <a:pt x="360556" y="1738964"/>
                </a:lnTo>
                <a:lnTo>
                  <a:pt x="312703" y="1741042"/>
                </a:lnTo>
                <a:lnTo>
                  <a:pt x="264504" y="1741739"/>
                </a:lnTo>
                <a:close/>
              </a:path>
              <a:path w="1899285" h="1741805">
                <a:moveTo>
                  <a:pt x="1899212" y="107031"/>
                </a:moveTo>
                <a:close/>
              </a:path>
            </a:pathLst>
          </a:custGeom>
          <a:solidFill>
            <a:srgbClr val="00BEA8">
              <a:alpha val="6705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437819" y="1593357"/>
            <a:ext cx="4978400" cy="44792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1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16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3415012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253067" y="5173998"/>
            <a:ext cx="3251200" cy="613410"/>
          </a:xfrm>
          <a:custGeom>
            <a:rect l="l" t="t" r="r" b="b"/>
            <a:pathLst>
              <a:path w="3251200" h="613410">
                <a:moveTo>
                  <a:pt x="0" y="612806"/>
                </a:moveTo>
                <a:lnTo>
                  <a:pt x="3251199" y="612806"/>
                </a:lnTo>
                <a:lnTo>
                  <a:pt x="3251199" y="0"/>
                </a:lnTo>
                <a:lnTo>
                  <a:pt x="0" y="0"/>
                </a:lnTo>
                <a:lnTo>
                  <a:pt x="0" y="612806"/>
                </a:lnTo>
                <a:close/>
              </a:path>
            </a:pathLst>
          </a:custGeom>
          <a:solidFill>
            <a:srgbClr val="002A26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1049867" y="4442659"/>
            <a:ext cx="3454400" cy="613410"/>
            <a:chOff x="1049867" y="4442659"/>
            <a:chExt cx="3454400" cy="613410"/>
          </a:xfrm>
        </p:grpSpPr>
        <p:sp>
          <p:nvSpPr>
            <p:cNvPr id="5" name="object 5"/>
            <p:cNvSpPr/>
            <p:nvPr/>
          </p:nvSpPr>
          <p:spPr>
            <a:xfrm>
              <a:off x="1253067" y="4442659"/>
              <a:ext cx="3251200" cy="613410"/>
            </a:xfrm>
            <a:custGeom>
              <a:rect l="l" t="t" r="r" b="b"/>
              <a:pathLst>
                <a:path w="3251200" h="613410">
                  <a:moveTo>
                    <a:pt x="0" y="612806"/>
                  </a:moveTo>
                  <a:lnTo>
                    <a:pt x="3251199" y="612806"/>
                  </a:lnTo>
                  <a:lnTo>
                    <a:pt x="3251199" y="0"/>
                  </a:lnTo>
                  <a:lnTo>
                    <a:pt x="0" y="0"/>
                  </a:lnTo>
                  <a:lnTo>
                    <a:pt x="0" y="612806"/>
                  </a:lnTo>
                  <a:close/>
                </a:path>
              </a:pathLst>
            </a:custGeom>
            <a:solidFill>
              <a:srgbClr val="002A2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049867" y="4442659"/>
              <a:ext cx="203200" cy="613410"/>
            </a:xfrm>
            <a:custGeom>
              <a:rect l="l" t="t" r="r" b="b"/>
              <a:pathLst>
                <a:path w="203200" h="613410">
                  <a:moveTo>
                    <a:pt x="203200" y="612806"/>
                  </a:moveTo>
                  <a:lnTo>
                    <a:pt x="0" y="612806"/>
                  </a:lnTo>
                  <a:lnTo>
                    <a:pt x="0" y="0"/>
                  </a:lnTo>
                  <a:lnTo>
                    <a:pt x="203200" y="0"/>
                  </a:lnTo>
                  <a:lnTo>
                    <a:pt x="203200" y="612806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151466" y="1184723"/>
            <a:ext cx="659765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5">
                <a:solidFill>
                  <a:srgbClr val="FFFFFF"/>
                </a:solidFill>
              </a:rPr>
              <a:t>金属制品行业分析报告</a:t>
            </a:r>
            <a:endParaRPr sz="5150"/>
          </a:p>
        </p:txBody>
      </p:sp>
      <p:sp>
        <p:nvSpPr>
          <p:cNvPr id="8" name="object 8"/>
          <p:cNvSpPr/>
          <p:nvPr/>
        </p:nvSpPr>
        <p:spPr>
          <a:xfrm>
            <a:off x="1049867" y="5173998"/>
            <a:ext cx="203200" cy="613410"/>
          </a:xfrm>
          <a:custGeom>
            <a:rect l="l" t="t" r="r" b="b"/>
            <a:pathLst>
              <a:path w="203200" h="613410">
                <a:moveTo>
                  <a:pt x="203200" y="612806"/>
                </a:moveTo>
                <a:lnTo>
                  <a:pt x="0" y="612806"/>
                </a:lnTo>
                <a:lnTo>
                  <a:pt x="0" y="0"/>
                </a:lnTo>
                <a:lnTo>
                  <a:pt x="203200" y="0"/>
                </a:lnTo>
                <a:lnTo>
                  <a:pt x="203200" y="612806"/>
                </a:lnTo>
                <a:close/>
              </a:path>
            </a:pathLst>
          </a:custGeom>
          <a:solidFill>
            <a:srgbClr val="00BEA8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916425" y="1716077"/>
            <a:ext cx="2971800" cy="330898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00BEA8"/>
                </a:solidFill>
                <a:latin typeface="微软雅黑"/>
                <a:cs typeface="微软雅黑"/>
              </a:rPr>
              <a:t>行业概述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EA8"/>
                </a:solidFill>
                <a:latin typeface="微软雅黑"/>
                <a:cs typeface="微软雅黑"/>
              </a:rPr>
              <a:t>市场需求分析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EA8"/>
                </a:solidFill>
                <a:latin typeface="微软雅黑"/>
                <a:cs typeface="微软雅黑"/>
              </a:rPr>
              <a:t>竞争格局与主要企业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EA8"/>
                </a:solidFill>
                <a:latin typeface="微软雅黑"/>
                <a:cs typeface="微软雅黑"/>
              </a:rPr>
              <a:t>产品种类与技术水平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EA8"/>
                </a:solidFill>
                <a:latin typeface="微软雅黑"/>
                <a:cs typeface="微软雅黑"/>
              </a:rPr>
              <a:t>政策法规影响分析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EA8"/>
                </a:solidFill>
                <a:latin typeface="微软雅黑"/>
                <a:cs typeface="微软雅黑"/>
              </a:rPr>
              <a:t>未来发展趋势预测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30271" y="6114264"/>
            <a:ext cx="323151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10">
                <a:solidFill>
                  <a:srgbClr val="65E1FF"/>
                </a:solidFill>
                <a:latin typeface="微软雅黑"/>
                <a:cs typeface="微软雅黑"/>
              </a:rPr>
              <a:t>contents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76951" y="3551837"/>
            <a:ext cx="996950" cy="29400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sz="7650" b="1" spc="-50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76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12788" y="3344092"/>
            <a:ext cx="152781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solidFill>
                  <a:srgbClr val="00BEA8"/>
                </a:solidFill>
                <a:latin typeface="微软雅黑"/>
                <a:cs typeface="微软雅黑"/>
              </a:rPr>
              <a:t>01</a:t>
            </a:r>
            <a:endParaRPr sz="9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605919" y="3724355"/>
            <a:ext cx="2311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15">
                <a:solidFill>
                  <a:srgbClr val="FFFFFF"/>
                </a:solidFill>
              </a:rPr>
              <a:t>行业概述</a:t>
            </a:r>
            <a:endParaRPr sz="4500"/>
          </a:p>
        </p:txBody>
      </p:sp>
      <p:grpSp>
        <p:nvGrpSpPr>
          <p:cNvPr id="4" name="object 4"/>
          <p:cNvGrpSpPr/>
          <p:nvPr/>
        </p:nvGrpSpPr>
        <p:grpSpPr>
          <a:xfrm>
            <a:off x="0" y="2818458"/>
            <a:ext cx="12192000" cy="2508250"/>
            <a:chOff x="0" y="2818458"/>
            <a:chExt cx="12192000" cy="2508250"/>
          </a:xfrm>
        </p:grpSpPr>
        <p:sp>
          <p:nvSpPr>
            <p:cNvPr id="5" name="object 5"/>
            <p:cNvSpPr/>
            <p:nvPr/>
          </p:nvSpPr>
          <p:spPr>
            <a:xfrm>
              <a:off x="0" y="2818460"/>
              <a:ext cx="12192000" cy="2508250"/>
            </a:xfrm>
            <a:custGeom>
              <a:rect l="l" t="t" r="r" b="b"/>
              <a:pathLst>
                <a:path w="12192000" h="2508250">
                  <a:moveTo>
                    <a:pt x="254000" y="0"/>
                  </a:moveTo>
                  <a:lnTo>
                    <a:pt x="0" y="0"/>
                  </a:lnTo>
                  <a:lnTo>
                    <a:pt x="0" y="2508250"/>
                  </a:lnTo>
                  <a:lnTo>
                    <a:pt x="254000" y="2508250"/>
                  </a:lnTo>
                  <a:lnTo>
                    <a:pt x="254000" y="0"/>
                  </a:lnTo>
                  <a:close/>
                </a:path>
                <a:path w="12192000" h="2508250">
                  <a:moveTo>
                    <a:pt x="12192000" y="0"/>
                  </a:moveTo>
                  <a:lnTo>
                    <a:pt x="9280373" y="0"/>
                  </a:lnTo>
                  <a:lnTo>
                    <a:pt x="9280373" y="2508250"/>
                  </a:lnTo>
                  <a:lnTo>
                    <a:pt x="12192000" y="2508250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9675278" y="3534949"/>
              <a:ext cx="1075690" cy="1075690"/>
            </a:xfrm>
            <a:custGeom>
              <a:rect l="l" t="t" r="r" b="b"/>
              <a:pathLst>
                <a:path w="1075690" h="1075689">
                  <a:moveTo>
                    <a:pt x="3" y="537634"/>
                  </a:moveTo>
                  <a:lnTo>
                    <a:pt x="2201" y="488698"/>
                  </a:lnTo>
                  <a:lnTo>
                    <a:pt x="8665" y="440994"/>
                  </a:lnTo>
                  <a:lnTo>
                    <a:pt x="19208" y="394710"/>
                  </a:lnTo>
                  <a:lnTo>
                    <a:pt x="33639" y="350036"/>
                  </a:lnTo>
                  <a:lnTo>
                    <a:pt x="51768" y="307163"/>
                  </a:lnTo>
                  <a:lnTo>
                    <a:pt x="73406" y="266280"/>
                  </a:lnTo>
                  <a:lnTo>
                    <a:pt x="98362" y="227577"/>
                  </a:lnTo>
                  <a:lnTo>
                    <a:pt x="126448" y="191243"/>
                  </a:lnTo>
                  <a:lnTo>
                    <a:pt x="157472" y="157470"/>
                  </a:lnTo>
                  <a:lnTo>
                    <a:pt x="191246" y="126445"/>
                  </a:lnTo>
                  <a:lnTo>
                    <a:pt x="227580" y="98360"/>
                  </a:lnTo>
                  <a:lnTo>
                    <a:pt x="266283" y="73403"/>
                  </a:lnTo>
                  <a:lnTo>
                    <a:pt x="307166" y="51765"/>
                  </a:lnTo>
                  <a:lnTo>
                    <a:pt x="350039" y="33636"/>
                  </a:lnTo>
                  <a:lnTo>
                    <a:pt x="394712" y="19205"/>
                  </a:lnTo>
                  <a:lnTo>
                    <a:pt x="440996" y="8662"/>
                  </a:lnTo>
                  <a:lnTo>
                    <a:pt x="488701" y="2197"/>
                  </a:lnTo>
                  <a:lnTo>
                    <a:pt x="537636" y="0"/>
                  </a:lnTo>
                  <a:lnTo>
                    <a:pt x="586570" y="2197"/>
                  </a:lnTo>
                  <a:lnTo>
                    <a:pt x="634274" y="8661"/>
                  </a:lnTo>
                  <a:lnTo>
                    <a:pt x="680558" y="19204"/>
                  </a:lnTo>
                  <a:lnTo>
                    <a:pt x="725232" y="33635"/>
                  </a:lnTo>
                  <a:lnTo>
                    <a:pt x="768105" y="51764"/>
                  </a:lnTo>
                  <a:lnTo>
                    <a:pt x="808988" y="73402"/>
                  </a:lnTo>
                  <a:lnTo>
                    <a:pt x="847691" y="98358"/>
                  </a:lnTo>
                  <a:lnTo>
                    <a:pt x="884025" y="126444"/>
                  </a:lnTo>
                  <a:lnTo>
                    <a:pt x="917799" y="157468"/>
                  </a:lnTo>
                  <a:lnTo>
                    <a:pt x="948823" y="191242"/>
                  </a:lnTo>
                  <a:lnTo>
                    <a:pt x="976909" y="227575"/>
                  </a:lnTo>
                  <a:lnTo>
                    <a:pt x="1001865" y="266279"/>
                  </a:lnTo>
                  <a:lnTo>
                    <a:pt x="1023503" y="307162"/>
                  </a:lnTo>
                  <a:lnTo>
                    <a:pt x="1041633" y="350035"/>
                  </a:lnTo>
                  <a:lnTo>
                    <a:pt x="1056064" y="394708"/>
                  </a:lnTo>
                  <a:lnTo>
                    <a:pt x="1066607" y="440992"/>
                  </a:lnTo>
                  <a:lnTo>
                    <a:pt x="1073071" y="488697"/>
                  </a:lnTo>
                  <a:lnTo>
                    <a:pt x="1075269" y="537633"/>
                  </a:lnTo>
                  <a:lnTo>
                    <a:pt x="1073070" y="586569"/>
                  </a:lnTo>
                  <a:lnTo>
                    <a:pt x="1066605" y="634273"/>
                  </a:lnTo>
                  <a:lnTo>
                    <a:pt x="1056062" y="680557"/>
                  </a:lnTo>
                  <a:lnTo>
                    <a:pt x="1041631" y="725231"/>
                  </a:lnTo>
                  <a:lnTo>
                    <a:pt x="1023502" y="768104"/>
                  </a:lnTo>
                  <a:lnTo>
                    <a:pt x="1001864" y="808987"/>
                  </a:lnTo>
                  <a:lnTo>
                    <a:pt x="976908" y="847690"/>
                  </a:lnTo>
                  <a:lnTo>
                    <a:pt x="948822" y="884023"/>
                  </a:lnTo>
                  <a:lnTo>
                    <a:pt x="917798" y="917797"/>
                  </a:lnTo>
                  <a:lnTo>
                    <a:pt x="884024" y="948822"/>
                  </a:lnTo>
                  <a:lnTo>
                    <a:pt x="847691" y="976907"/>
                  </a:lnTo>
                  <a:lnTo>
                    <a:pt x="808988" y="1001864"/>
                  </a:lnTo>
                  <a:lnTo>
                    <a:pt x="768105" y="1023501"/>
                  </a:lnTo>
                  <a:lnTo>
                    <a:pt x="725232" y="1041631"/>
                  </a:lnTo>
                  <a:lnTo>
                    <a:pt x="680558" y="1056062"/>
                  </a:lnTo>
                  <a:lnTo>
                    <a:pt x="634274" y="1066604"/>
                  </a:lnTo>
                  <a:lnTo>
                    <a:pt x="586570" y="1073069"/>
                  </a:lnTo>
                  <a:lnTo>
                    <a:pt x="537634" y="1075266"/>
                  </a:lnTo>
                  <a:lnTo>
                    <a:pt x="488698" y="1073069"/>
                  </a:lnTo>
                  <a:lnTo>
                    <a:pt x="440993" y="1066604"/>
                  </a:lnTo>
                  <a:lnTo>
                    <a:pt x="394709" y="1056061"/>
                  </a:lnTo>
                  <a:lnTo>
                    <a:pt x="350036" y="1041631"/>
                  </a:lnTo>
                  <a:lnTo>
                    <a:pt x="307162" y="1023501"/>
                  </a:lnTo>
                  <a:lnTo>
                    <a:pt x="266279" y="1001864"/>
                  </a:lnTo>
                  <a:lnTo>
                    <a:pt x="227576" y="976907"/>
                  </a:lnTo>
                  <a:lnTo>
                    <a:pt x="191243" y="948822"/>
                  </a:lnTo>
                  <a:lnTo>
                    <a:pt x="157469" y="917797"/>
                  </a:lnTo>
                  <a:lnTo>
                    <a:pt x="126444" y="884023"/>
                  </a:lnTo>
                  <a:lnTo>
                    <a:pt x="98359" y="847690"/>
                  </a:lnTo>
                  <a:lnTo>
                    <a:pt x="73402" y="808987"/>
                  </a:lnTo>
                  <a:lnTo>
                    <a:pt x="51765" y="768104"/>
                  </a:lnTo>
                  <a:lnTo>
                    <a:pt x="33635" y="725231"/>
                  </a:lnTo>
                  <a:lnTo>
                    <a:pt x="19204" y="680557"/>
                  </a:lnTo>
                  <a:lnTo>
                    <a:pt x="8662" y="634273"/>
                  </a:lnTo>
                  <a:lnTo>
                    <a:pt x="2197" y="586569"/>
                  </a:lnTo>
                  <a:lnTo>
                    <a:pt x="0" y="537633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0020300" y="3827050"/>
              <a:ext cx="423545" cy="491490"/>
            </a:xfrm>
            <a:custGeom>
              <a:rect l="l" t="t" r="r" b="b"/>
              <a:pathLst>
                <a:path w="423545" h="491489">
                  <a:moveTo>
                    <a:pt x="254000" y="491066"/>
                  </a:moveTo>
                  <a:lnTo>
                    <a:pt x="0" y="491066"/>
                  </a:lnTo>
                  <a:lnTo>
                    <a:pt x="169333" y="245533"/>
                  </a:lnTo>
                  <a:lnTo>
                    <a:pt x="0" y="0"/>
                  </a:lnTo>
                  <a:lnTo>
                    <a:pt x="254000" y="0"/>
                  </a:lnTo>
                  <a:lnTo>
                    <a:pt x="423333" y="245533"/>
                  </a:lnTo>
                  <a:lnTo>
                    <a:pt x="254000" y="49106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金属制品行业定义与分类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509414"/>
            <a:ext cx="3317240" cy="448056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BEA8"/>
                </a:solidFill>
                <a:latin typeface="微软雅黑"/>
                <a:cs typeface="微软雅黑"/>
              </a:rPr>
              <a:t>定</a:t>
            </a:r>
            <a:r>
              <a:rPr sz="2000" b="1" spc="-50">
                <a:solidFill>
                  <a:srgbClr val="00BEA8"/>
                </a:solidFill>
                <a:latin typeface="微软雅黑"/>
                <a:cs typeface="微软雅黑"/>
              </a:rPr>
              <a:t>义</a:t>
            </a:r>
            <a:endParaRPr sz="2000">
              <a:latin typeface="微软雅黑"/>
              <a:cs typeface="微软雅黑"/>
            </a:endParaRPr>
          </a:p>
          <a:p>
            <a:pPr marL="65405" marR="195580" algn="just">
              <a:lnSpc>
                <a:spcPct val="187000"/>
              </a:lnSpc>
              <a:spcBef>
                <a:spcPts val="9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金属制品行业是指通过塑性加工、铸造、锻造、焊接、切削等加工工艺将金属材料加工成为各种形状、尺寸和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性能的制品的行业。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7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000" b="1">
                <a:solidFill>
                  <a:srgbClr val="00BEA8"/>
                </a:solidFill>
                <a:latin typeface="微软雅黑"/>
                <a:cs typeface="微软雅黑"/>
              </a:rPr>
              <a:t>分</a:t>
            </a:r>
            <a:r>
              <a:rPr sz="2000" b="1" spc="-50">
                <a:solidFill>
                  <a:srgbClr val="00BEA8"/>
                </a:solidFill>
                <a:latin typeface="微软雅黑"/>
                <a:cs typeface="微软雅黑"/>
              </a:rPr>
              <a:t>类</a:t>
            </a:r>
            <a:endParaRPr sz="2000">
              <a:latin typeface="微软雅黑"/>
              <a:cs typeface="微软雅黑"/>
            </a:endParaRPr>
          </a:p>
          <a:p>
            <a:pPr marL="65405" marR="5080">
              <a:lnSpc>
                <a:spcPct val="187000"/>
              </a:lnSpc>
              <a:spcBef>
                <a:spcPts val="9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根据产品种类和用途，金属制品行业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可分为结构性金属制品制造、金属工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具制造、集装箱及金属包装容器制造、不锈钢及类似日用金属制品制造等。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3" name="object 3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00BEA8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685818" y="1429485"/>
            <a:ext cx="7740650" cy="89281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00BEA8"/>
                </a:solidFill>
                <a:latin typeface="微软雅黑"/>
                <a:cs typeface="微软雅黑"/>
              </a:rPr>
              <a:t>发展历</a:t>
            </a:r>
            <a:r>
              <a:rPr sz="2300" b="1" spc="-50">
                <a:solidFill>
                  <a:srgbClr val="00BEA8"/>
                </a:solidFill>
                <a:latin typeface="微软雅黑"/>
                <a:cs typeface="微软雅黑"/>
              </a:rPr>
              <a:t>程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9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金属制品行业经历了手工制造、机械化生产、自动化生产等阶段，目前正向智能化、绿色化方向发展。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08379" y="3977612"/>
            <a:ext cx="7569200" cy="120142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00BEA8"/>
                </a:solidFill>
                <a:latin typeface="微软雅黑"/>
                <a:cs typeface="微软雅黑"/>
              </a:rPr>
              <a:t>现</a:t>
            </a:r>
            <a:r>
              <a:rPr sz="2300" b="1" spc="-50">
                <a:solidFill>
                  <a:srgbClr val="00BEA8"/>
                </a:solidFill>
                <a:latin typeface="微软雅黑"/>
                <a:cs typeface="微软雅黑"/>
              </a:rPr>
              <a:t>状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随着全球经济的复苏和下游行业的发展，金属制品行业市场需求持续增长，行业规模不断扩大，技术水平不断提高，新产品、新工艺不断涌现。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1" name="object 11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00BEA8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行业发展历程及现状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802636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上游产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业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金属制品行业的上游产业主要包括钢铁、有色金属等原材料供应商以及设备、零部件供应商。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570396" y="2105897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中游产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业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26924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金属制品行业的中游产业是金属制品制造企业，通过采购原材料和设备进行生产加工，最终生产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出各种金属制品。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9318400" y="2081513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下游产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业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2692400" cy="1739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金属制品行业的下游产业主要包括建筑、机械、汽车、电力、家电等各个领域，这些领域对金属制品的需求直接决定了金属制品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行业的发展。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行业产业链结构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12788" y="3344092"/>
            <a:ext cx="152781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spc="-25"/>
              <a:t>02</a:t>
            </a:r>
            <a:endParaRPr sz="9600"/>
          </a:p>
        </p:txBody>
      </p:sp>
      <p:sp>
        <p:nvSpPr>
          <p:cNvPr id="3" name="object 3"/>
          <p:cNvSpPr txBox="1"/>
          <p:nvPr/>
        </p:nvSpPr>
        <p:spPr>
          <a:xfrm>
            <a:off x="2605919" y="3724355"/>
            <a:ext cx="3454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b="1" spc="-10">
                <a:solidFill>
                  <a:srgbClr val="FFFFFF"/>
                </a:solidFill>
                <a:latin typeface="微软雅黑"/>
                <a:cs typeface="微软雅黑"/>
              </a:rPr>
              <a:t>市场需求分析</a:t>
            </a:r>
            <a:endParaRPr sz="45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0" y="2818458"/>
            <a:ext cx="12192000" cy="2508250"/>
            <a:chOff x="0" y="2818458"/>
            <a:chExt cx="12192000" cy="2508250"/>
          </a:xfrm>
        </p:grpSpPr>
        <p:sp>
          <p:nvSpPr>
            <p:cNvPr id="5" name="object 5"/>
            <p:cNvSpPr/>
            <p:nvPr/>
          </p:nvSpPr>
          <p:spPr>
            <a:xfrm>
              <a:off x="0" y="2818460"/>
              <a:ext cx="12192000" cy="2508250"/>
            </a:xfrm>
            <a:custGeom>
              <a:rect l="l" t="t" r="r" b="b"/>
              <a:pathLst>
                <a:path w="12192000" h="2508250">
                  <a:moveTo>
                    <a:pt x="254000" y="0"/>
                  </a:moveTo>
                  <a:lnTo>
                    <a:pt x="0" y="0"/>
                  </a:lnTo>
                  <a:lnTo>
                    <a:pt x="0" y="2508250"/>
                  </a:lnTo>
                  <a:lnTo>
                    <a:pt x="254000" y="2508250"/>
                  </a:lnTo>
                  <a:lnTo>
                    <a:pt x="254000" y="0"/>
                  </a:lnTo>
                  <a:close/>
                </a:path>
                <a:path w="12192000" h="2508250">
                  <a:moveTo>
                    <a:pt x="12192000" y="0"/>
                  </a:moveTo>
                  <a:lnTo>
                    <a:pt x="9280373" y="0"/>
                  </a:lnTo>
                  <a:lnTo>
                    <a:pt x="9280373" y="2508250"/>
                  </a:lnTo>
                  <a:lnTo>
                    <a:pt x="12192000" y="2508250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9675278" y="3534949"/>
              <a:ext cx="1075690" cy="1075690"/>
            </a:xfrm>
            <a:custGeom>
              <a:rect l="l" t="t" r="r" b="b"/>
              <a:pathLst>
                <a:path w="1075690" h="1075689">
                  <a:moveTo>
                    <a:pt x="3" y="537634"/>
                  </a:moveTo>
                  <a:lnTo>
                    <a:pt x="2201" y="488698"/>
                  </a:lnTo>
                  <a:lnTo>
                    <a:pt x="8665" y="440994"/>
                  </a:lnTo>
                  <a:lnTo>
                    <a:pt x="19208" y="394710"/>
                  </a:lnTo>
                  <a:lnTo>
                    <a:pt x="33639" y="350036"/>
                  </a:lnTo>
                  <a:lnTo>
                    <a:pt x="51768" y="307163"/>
                  </a:lnTo>
                  <a:lnTo>
                    <a:pt x="73406" y="266280"/>
                  </a:lnTo>
                  <a:lnTo>
                    <a:pt x="98362" y="227577"/>
                  </a:lnTo>
                  <a:lnTo>
                    <a:pt x="126448" y="191243"/>
                  </a:lnTo>
                  <a:lnTo>
                    <a:pt x="157472" y="157470"/>
                  </a:lnTo>
                  <a:lnTo>
                    <a:pt x="191246" y="126445"/>
                  </a:lnTo>
                  <a:lnTo>
                    <a:pt x="227580" y="98360"/>
                  </a:lnTo>
                  <a:lnTo>
                    <a:pt x="266283" y="73403"/>
                  </a:lnTo>
                  <a:lnTo>
                    <a:pt x="307166" y="51765"/>
                  </a:lnTo>
                  <a:lnTo>
                    <a:pt x="350039" y="33636"/>
                  </a:lnTo>
                  <a:lnTo>
                    <a:pt x="394712" y="19205"/>
                  </a:lnTo>
                  <a:lnTo>
                    <a:pt x="440996" y="8662"/>
                  </a:lnTo>
                  <a:lnTo>
                    <a:pt x="488701" y="2197"/>
                  </a:lnTo>
                  <a:lnTo>
                    <a:pt x="537636" y="0"/>
                  </a:lnTo>
                  <a:lnTo>
                    <a:pt x="586570" y="2197"/>
                  </a:lnTo>
                  <a:lnTo>
                    <a:pt x="634274" y="8661"/>
                  </a:lnTo>
                  <a:lnTo>
                    <a:pt x="680558" y="19204"/>
                  </a:lnTo>
                  <a:lnTo>
                    <a:pt x="725232" y="33635"/>
                  </a:lnTo>
                  <a:lnTo>
                    <a:pt x="768105" y="51764"/>
                  </a:lnTo>
                  <a:lnTo>
                    <a:pt x="808988" y="73402"/>
                  </a:lnTo>
                  <a:lnTo>
                    <a:pt x="847691" y="98358"/>
                  </a:lnTo>
                  <a:lnTo>
                    <a:pt x="884025" y="126444"/>
                  </a:lnTo>
                  <a:lnTo>
                    <a:pt x="917799" y="157468"/>
                  </a:lnTo>
                  <a:lnTo>
                    <a:pt x="948823" y="191242"/>
                  </a:lnTo>
                  <a:lnTo>
                    <a:pt x="976909" y="227575"/>
                  </a:lnTo>
                  <a:lnTo>
                    <a:pt x="1001865" y="266279"/>
                  </a:lnTo>
                  <a:lnTo>
                    <a:pt x="1023503" y="307162"/>
                  </a:lnTo>
                  <a:lnTo>
                    <a:pt x="1041633" y="350035"/>
                  </a:lnTo>
                  <a:lnTo>
                    <a:pt x="1056064" y="394708"/>
                  </a:lnTo>
                  <a:lnTo>
                    <a:pt x="1066607" y="440992"/>
                  </a:lnTo>
                  <a:lnTo>
                    <a:pt x="1073071" y="488697"/>
                  </a:lnTo>
                  <a:lnTo>
                    <a:pt x="1075269" y="537633"/>
                  </a:lnTo>
                  <a:lnTo>
                    <a:pt x="1073070" y="586569"/>
                  </a:lnTo>
                  <a:lnTo>
                    <a:pt x="1066605" y="634273"/>
                  </a:lnTo>
                  <a:lnTo>
                    <a:pt x="1056062" y="680557"/>
                  </a:lnTo>
                  <a:lnTo>
                    <a:pt x="1041631" y="725231"/>
                  </a:lnTo>
                  <a:lnTo>
                    <a:pt x="1023502" y="768104"/>
                  </a:lnTo>
                  <a:lnTo>
                    <a:pt x="1001864" y="808987"/>
                  </a:lnTo>
                  <a:lnTo>
                    <a:pt x="976908" y="847690"/>
                  </a:lnTo>
                  <a:lnTo>
                    <a:pt x="948822" y="884023"/>
                  </a:lnTo>
                  <a:lnTo>
                    <a:pt x="917798" y="917797"/>
                  </a:lnTo>
                  <a:lnTo>
                    <a:pt x="884024" y="948822"/>
                  </a:lnTo>
                  <a:lnTo>
                    <a:pt x="847691" y="976907"/>
                  </a:lnTo>
                  <a:lnTo>
                    <a:pt x="808988" y="1001864"/>
                  </a:lnTo>
                  <a:lnTo>
                    <a:pt x="768105" y="1023501"/>
                  </a:lnTo>
                  <a:lnTo>
                    <a:pt x="725232" y="1041631"/>
                  </a:lnTo>
                  <a:lnTo>
                    <a:pt x="680558" y="1056062"/>
                  </a:lnTo>
                  <a:lnTo>
                    <a:pt x="634274" y="1066604"/>
                  </a:lnTo>
                  <a:lnTo>
                    <a:pt x="586570" y="1073069"/>
                  </a:lnTo>
                  <a:lnTo>
                    <a:pt x="537634" y="1075266"/>
                  </a:lnTo>
                  <a:lnTo>
                    <a:pt x="488698" y="1073069"/>
                  </a:lnTo>
                  <a:lnTo>
                    <a:pt x="440993" y="1066604"/>
                  </a:lnTo>
                  <a:lnTo>
                    <a:pt x="394709" y="1056061"/>
                  </a:lnTo>
                  <a:lnTo>
                    <a:pt x="350036" y="1041631"/>
                  </a:lnTo>
                  <a:lnTo>
                    <a:pt x="307162" y="1023501"/>
                  </a:lnTo>
                  <a:lnTo>
                    <a:pt x="266279" y="1001864"/>
                  </a:lnTo>
                  <a:lnTo>
                    <a:pt x="227576" y="976907"/>
                  </a:lnTo>
                  <a:lnTo>
                    <a:pt x="191243" y="948822"/>
                  </a:lnTo>
                  <a:lnTo>
                    <a:pt x="157469" y="917797"/>
                  </a:lnTo>
                  <a:lnTo>
                    <a:pt x="126444" y="884023"/>
                  </a:lnTo>
                  <a:lnTo>
                    <a:pt x="98359" y="847690"/>
                  </a:lnTo>
                  <a:lnTo>
                    <a:pt x="73402" y="808987"/>
                  </a:lnTo>
                  <a:lnTo>
                    <a:pt x="51765" y="768104"/>
                  </a:lnTo>
                  <a:lnTo>
                    <a:pt x="33635" y="725231"/>
                  </a:lnTo>
                  <a:lnTo>
                    <a:pt x="19204" y="680557"/>
                  </a:lnTo>
                  <a:lnTo>
                    <a:pt x="8662" y="634273"/>
                  </a:lnTo>
                  <a:lnTo>
                    <a:pt x="2197" y="586569"/>
                  </a:lnTo>
                  <a:lnTo>
                    <a:pt x="0" y="537633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0020300" y="3827050"/>
              <a:ext cx="423545" cy="491490"/>
            </a:xfrm>
            <a:custGeom>
              <a:rect l="l" t="t" r="r" b="b"/>
              <a:pathLst>
                <a:path w="423545" h="491489">
                  <a:moveTo>
                    <a:pt x="254000" y="491066"/>
                  </a:moveTo>
                  <a:lnTo>
                    <a:pt x="0" y="491066"/>
                  </a:lnTo>
                  <a:lnTo>
                    <a:pt x="169333" y="245533"/>
                  </a:lnTo>
                  <a:lnTo>
                    <a:pt x="0" y="0"/>
                  </a:lnTo>
                  <a:lnTo>
                    <a:pt x="254000" y="0"/>
                  </a:lnTo>
                  <a:lnTo>
                    <a:pt x="423333" y="245533"/>
                  </a:lnTo>
                  <a:lnTo>
                    <a:pt x="254000" y="49106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1199" y="1591237"/>
            <a:ext cx="9359900" cy="13671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0">
                <a:solidFill>
                  <a:srgbClr val="FFFFFF"/>
                </a:solidFill>
                <a:latin typeface="微软雅黑"/>
                <a:cs typeface="微软雅黑"/>
              </a:rPr>
              <a:t>国内市场需求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14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随着国内经济的持续增长和工业化进程的加快，金属制品行业市场需求不断扩大。特别是在建筑、机械、汽车、电力等领域，金属制品的需求量持续增长。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BFFFF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9359900" cy="13423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0">
                <a:solidFill>
                  <a:srgbClr val="00BEA8"/>
                </a:solidFill>
                <a:latin typeface="微软雅黑"/>
                <a:cs typeface="微软雅黑"/>
              </a:rPr>
              <a:t>国际市场需求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3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005F54"/>
                </a:solidFill>
                <a:latin typeface="微软雅黑"/>
                <a:cs typeface="微软雅黑"/>
              </a:rPr>
              <a:t>国际市场对金属制品的需求也呈现出稳步增长的趋势。尤其是在发展中国家，随着其基础设施建设和工业化进程的推进，对金属制品的需求量不断增加。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35557" y="4791354"/>
            <a:ext cx="9258935" cy="76200"/>
          </a:xfrm>
          <a:custGeom>
            <a:rect l="l" t="t" r="r" b="b"/>
            <a:pathLst>
              <a:path w="9258935" h="76200">
                <a:moveTo>
                  <a:pt x="9258389" y="31750"/>
                </a:moveTo>
                <a:lnTo>
                  <a:pt x="74917" y="31750"/>
                </a:lnTo>
                <a:lnTo>
                  <a:pt x="73202" y="23279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79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49"/>
                </a:lnTo>
                <a:lnTo>
                  <a:pt x="23266" y="73215"/>
                </a:lnTo>
                <a:lnTo>
                  <a:pt x="38100" y="76200"/>
                </a:lnTo>
                <a:lnTo>
                  <a:pt x="52920" y="73215"/>
                </a:lnTo>
                <a:lnTo>
                  <a:pt x="65036" y="65049"/>
                </a:lnTo>
                <a:lnTo>
                  <a:pt x="73202" y="52933"/>
                </a:lnTo>
                <a:lnTo>
                  <a:pt x="74917" y="44450"/>
                </a:lnTo>
                <a:lnTo>
                  <a:pt x="9258389" y="44450"/>
                </a:lnTo>
                <a:lnTo>
                  <a:pt x="9258389" y="38100"/>
                </a:lnTo>
                <a:lnTo>
                  <a:pt x="9258389" y="31750"/>
                </a:lnTo>
                <a:close/>
              </a:path>
            </a:pathLst>
          </a:custGeom>
          <a:solidFill>
            <a:srgbClr val="00BEA8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1443277" y="2137685"/>
            <a:ext cx="9258935" cy="76200"/>
            <a:chOff x="1443277" y="2137685"/>
            <a:chExt cx="9258935" cy="76200"/>
          </a:xfrm>
        </p:grpSpPr>
        <p:sp>
          <p:nvSpPr>
            <p:cNvPr id="8" name="object 8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43277" y="2137685"/>
              <a:ext cx="9258935" cy="76200"/>
            </a:xfrm>
            <a:custGeom>
              <a:rect l="l" t="t" r="r" b="b"/>
              <a:pathLst>
                <a:path w="92589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635" y="31750"/>
                  </a:lnTo>
                  <a:lnTo>
                    <a:pt x="49635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9258935" h="76200">
                  <a:moveTo>
                    <a:pt x="74917" y="44450"/>
                  </a:moveTo>
                  <a:lnTo>
                    <a:pt x="49635" y="44450"/>
                  </a:lnTo>
                  <a:lnTo>
                    <a:pt x="49635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9258935" h="76200">
                  <a:moveTo>
                    <a:pt x="9258397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9258397" y="31750"/>
                  </a:lnTo>
                  <a:lnTo>
                    <a:pt x="9258397" y="44450"/>
                  </a:lnTo>
                  <a:close/>
                </a:path>
              </a:pathLst>
            </a:custGeom>
            <a:solidFill>
              <a:srgbClr val="BFFFF8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国内外市场需求对比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79390" y="1754943"/>
            <a:ext cx="638175" cy="1511300"/>
            <a:chOff x="779390" y="1754943"/>
            <a:chExt cx="638175" cy="1511300"/>
          </a:xfrm>
        </p:grpSpPr>
        <p:sp>
          <p:nvSpPr>
            <p:cNvPr id="3" name="object 3"/>
            <p:cNvSpPr/>
            <p:nvPr/>
          </p:nvSpPr>
          <p:spPr>
            <a:xfrm>
              <a:off x="779390" y="1754943"/>
              <a:ext cx="638175" cy="638175"/>
            </a:xfrm>
            <a:custGeom>
              <a:rect l="l" t="t" r="r" b="b"/>
              <a:pathLst>
                <a:path w="638175" h="638175">
                  <a:moveTo>
                    <a:pt x="319064" y="0"/>
                  </a:moveTo>
                  <a:close/>
                </a:path>
                <a:path w="638175" h="638175">
                  <a:moveTo>
                    <a:pt x="319065" y="638131"/>
                  </a:moveTo>
                  <a:lnTo>
                    <a:pt x="271915" y="634671"/>
                  </a:lnTo>
                  <a:lnTo>
                    <a:pt x="226914" y="624622"/>
                  </a:lnTo>
                  <a:lnTo>
                    <a:pt x="184554" y="608476"/>
                  </a:lnTo>
                  <a:lnTo>
                    <a:pt x="145330" y="586727"/>
                  </a:lnTo>
                  <a:lnTo>
                    <a:pt x="109734" y="559869"/>
                  </a:lnTo>
                  <a:lnTo>
                    <a:pt x="78260" y="528395"/>
                  </a:lnTo>
                  <a:lnTo>
                    <a:pt x="51402" y="492799"/>
                  </a:lnTo>
                  <a:lnTo>
                    <a:pt x="29654" y="453575"/>
                  </a:lnTo>
                  <a:lnTo>
                    <a:pt x="13508" y="411215"/>
                  </a:lnTo>
                  <a:lnTo>
                    <a:pt x="3459" y="366214"/>
                  </a:lnTo>
                  <a:lnTo>
                    <a:pt x="0" y="319065"/>
                  </a:lnTo>
                  <a:lnTo>
                    <a:pt x="3459" y="271916"/>
                  </a:lnTo>
                  <a:lnTo>
                    <a:pt x="13509" y="226914"/>
                  </a:lnTo>
                  <a:lnTo>
                    <a:pt x="29654" y="184555"/>
                  </a:lnTo>
                  <a:lnTo>
                    <a:pt x="51403" y="145330"/>
                  </a:lnTo>
                  <a:lnTo>
                    <a:pt x="78261" y="109734"/>
                  </a:lnTo>
                  <a:lnTo>
                    <a:pt x="109735" y="78261"/>
                  </a:lnTo>
                  <a:lnTo>
                    <a:pt x="145331" y="51403"/>
                  </a:lnTo>
                  <a:lnTo>
                    <a:pt x="184556" y="29654"/>
                  </a:lnTo>
                  <a:lnTo>
                    <a:pt x="226915" y="13508"/>
                  </a:lnTo>
                  <a:lnTo>
                    <a:pt x="271917" y="3459"/>
                  </a:lnTo>
                  <a:lnTo>
                    <a:pt x="319064" y="0"/>
                  </a:lnTo>
                  <a:lnTo>
                    <a:pt x="366214" y="3459"/>
                  </a:lnTo>
                  <a:lnTo>
                    <a:pt x="411215" y="13509"/>
                  </a:lnTo>
                  <a:lnTo>
                    <a:pt x="453575" y="29654"/>
                  </a:lnTo>
                  <a:lnTo>
                    <a:pt x="492799" y="51403"/>
                  </a:lnTo>
                  <a:lnTo>
                    <a:pt x="528395" y="78261"/>
                  </a:lnTo>
                  <a:lnTo>
                    <a:pt x="559869" y="109735"/>
                  </a:lnTo>
                  <a:lnTo>
                    <a:pt x="586727" y="145331"/>
                  </a:lnTo>
                  <a:lnTo>
                    <a:pt x="608475" y="184555"/>
                  </a:lnTo>
                  <a:lnTo>
                    <a:pt x="624621" y="226915"/>
                  </a:lnTo>
                  <a:lnTo>
                    <a:pt x="634671" y="271916"/>
                  </a:lnTo>
                  <a:lnTo>
                    <a:pt x="638130" y="319065"/>
                  </a:lnTo>
                  <a:lnTo>
                    <a:pt x="634670" y="366214"/>
                  </a:lnTo>
                  <a:lnTo>
                    <a:pt x="624621" y="411216"/>
                  </a:lnTo>
                  <a:lnTo>
                    <a:pt x="608475" y="453575"/>
                  </a:lnTo>
                  <a:lnTo>
                    <a:pt x="586726" y="492800"/>
                  </a:lnTo>
                  <a:lnTo>
                    <a:pt x="559868" y="528396"/>
                  </a:lnTo>
                  <a:lnTo>
                    <a:pt x="528395" y="559869"/>
                  </a:lnTo>
                  <a:lnTo>
                    <a:pt x="492799" y="586727"/>
                  </a:lnTo>
                  <a:lnTo>
                    <a:pt x="453574" y="608476"/>
                  </a:lnTo>
                  <a:lnTo>
                    <a:pt x="411214" y="624622"/>
                  </a:lnTo>
                  <a:lnTo>
                    <a:pt x="366213" y="634671"/>
                  </a:lnTo>
                  <a:lnTo>
                    <a:pt x="319065" y="638131"/>
                  </a:lnTo>
                  <a:close/>
                </a:path>
              </a:pathLst>
            </a:custGeom>
            <a:solidFill>
              <a:srgbClr val="00BEA8">
                <a:alpha val="1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914133" y="1889696"/>
              <a:ext cx="368935" cy="368935"/>
            </a:xfrm>
            <a:custGeom>
              <a:rect l="l" t="t" r="r" b="b"/>
              <a:pathLst>
                <a:path w="368934" h="368935">
                  <a:moveTo>
                    <a:pt x="368642" y="184315"/>
                  </a:moveTo>
                  <a:lnTo>
                    <a:pt x="362051" y="135318"/>
                  </a:lnTo>
                  <a:lnTo>
                    <a:pt x="343471" y="91287"/>
                  </a:lnTo>
                  <a:lnTo>
                    <a:pt x="314655" y="53987"/>
                  </a:lnTo>
                  <a:lnTo>
                    <a:pt x="277342" y="25158"/>
                  </a:lnTo>
                  <a:lnTo>
                    <a:pt x="233311" y="6578"/>
                  </a:lnTo>
                  <a:lnTo>
                    <a:pt x="184315" y="0"/>
                  </a:lnTo>
                  <a:lnTo>
                    <a:pt x="135318" y="6578"/>
                  </a:lnTo>
                  <a:lnTo>
                    <a:pt x="91287" y="25158"/>
                  </a:lnTo>
                  <a:lnTo>
                    <a:pt x="53987" y="53987"/>
                  </a:lnTo>
                  <a:lnTo>
                    <a:pt x="25158" y="91287"/>
                  </a:lnTo>
                  <a:lnTo>
                    <a:pt x="6578" y="135318"/>
                  </a:lnTo>
                  <a:lnTo>
                    <a:pt x="0" y="184315"/>
                  </a:lnTo>
                  <a:lnTo>
                    <a:pt x="6578" y="233324"/>
                  </a:lnTo>
                  <a:lnTo>
                    <a:pt x="25158" y="277342"/>
                  </a:lnTo>
                  <a:lnTo>
                    <a:pt x="53975" y="314655"/>
                  </a:lnTo>
                  <a:lnTo>
                    <a:pt x="91287" y="343471"/>
                  </a:lnTo>
                  <a:lnTo>
                    <a:pt x="135318" y="362051"/>
                  </a:lnTo>
                  <a:lnTo>
                    <a:pt x="184315" y="368642"/>
                  </a:lnTo>
                  <a:lnTo>
                    <a:pt x="233311" y="362051"/>
                  </a:lnTo>
                  <a:lnTo>
                    <a:pt x="277342" y="343471"/>
                  </a:lnTo>
                  <a:lnTo>
                    <a:pt x="314655" y="314655"/>
                  </a:lnTo>
                  <a:lnTo>
                    <a:pt x="343471" y="277355"/>
                  </a:lnTo>
                  <a:lnTo>
                    <a:pt x="362051" y="233324"/>
                  </a:lnTo>
                  <a:lnTo>
                    <a:pt x="368642" y="184315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1098456" y="2393075"/>
              <a:ext cx="0" cy="873125"/>
            </a:xfrm>
            <a:custGeom>
              <a:rect l="l" t="t" r="r" b="b"/>
              <a:pathLst>
                <a:path h="873125">
                  <a:moveTo>
                    <a:pt x="0" y="0"/>
                  </a:moveTo>
                  <a:lnTo>
                    <a:pt x="0" y="872548"/>
                  </a:lnTo>
                </a:path>
              </a:pathLst>
            </a:custGeom>
            <a:ln w="9525">
              <a:solidFill>
                <a:srgbClr val="00BEA8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779390" y="3803199"/>
            <a:ext cx="638175" cy="1511300"/>
            <a:chOff x="779390" y="3803199"/>
            <a:chExt cx="638175" cy="1511300"/>
          </a:xfrm>
        </p:grpSpPr>
        <p:sp>
          <p:nvSpPr>
            <p:cNvPr id="7" name="object 7"/>
            <p:cNvSpPr/>
            <p:nvPr/>
          </p:nvSpPr>
          <p:spPr>
            <a:xfrm>
              <a:off x="779390" y="3803199"/>
              <a:ext cx="638175" cy="638175"/>
            </a:xfrm>
            <a:custGeom>
              <a:rect l="l" t="t" r="r" b="b"/>
              <a:pathLst>
                <a:path w="638175" h="638175">
                  <a:moveTo>
                    <a:pt x="638130" y="319066"/>
                  </a:moveTo>
                  <a:lnTo>
                    <a:pt x="0" y="319066"/>
                  </a:lnTo>
                  <a:lnTo>
                    <a:pt x="3460" y="271916"/>
                  </a:lnTo>
                  <a:lnTo>
                    <a:pt x="13509" y="226915"/>
                  </a:lnTo>
                  <a:lnTo>
                    <a:pt x="29655" y="184555"/>
                  </a:lnTo>
                  <a:lnTo>
                    <a:pt x="51404" y="145330"/>
                  </a:lnTo>
                  <a:lnTo>
                    <a:pt x="78262" y="109734"/>
                  </a:lnTo>
                  <a:lnTo>
                    <a:pt x="109736" y="78261"/>
                  </a:lnTo>
                  <a:lnTo>
                    <a:pt x="145332" y="51403"/>
                  </a:lnTo>
                  <a:lnTo>
                    <a:pt x="184557" y="29654"/>
                  </a:lnTo>
                  <a:lnTo>
                    <a:pt x="226917" y="13508"/>
                  </a:lnTo>
                  <a:lnTo>
                    <a:pt x="271923" y="3459"/>
                  </a:lnTo>
                  <a:lnTo>
                    <a:pt x="319065" y="0"/>
                  </a:lnTo>
                  <a:lnTo>
                    <a:pt x="366216" y="3459"/>
                  </a:lnTo>
                  <a:lnTo>
                    <a:pt x="411216" y="13509"/>
                  </a:lnTo>
                  <a:lnTo>
                    <a:pt x="453576" y="29655"/>
                  </a:lnTo>
                  <a:lnTo>
                    <a:pt x="492800" y="51404"/>
                  </a:lnTo>
                  <a:lnTo>
                    <a:pt x="528396" y="78262"/>
                  </a:lnTo>
                  <a:lnTo>
                    <a:pt x="559869" y="109735"/>
                  </a:lnTo>
                  <a:lnTo>
                    <a:pt x="586727" y="145331"/>
                  </a:lnTo>
                  <a:lnTo>
                    <a:pt x="608476" y="184556"/>
                  </a:lnTo>
                  <a:lnTo>
                    <a:pt x="624622" y="226915"/>
                  </a:lnTo>
                  <a:lnTo>
                    <a:pt x="634671" y="271917"/>
                  </a:lnTo>
                  <a:lnTo>
                    <a:pt x="638130" y="319066"/>
                  </a:lnTo>
                  <a:close/>
                </a:path>
                <a:path w="638175" h="638175">
                  <a:moveTo>
                    <a:pt x="319065" y="638131"/>
                  </a:moveTo>
                  <a:lnTo>
                    <a:pt x="271916" y="634671"/>
                  </a:lnTo>
                  <a:lnTo>
                    <a:pt x="226914" y="624622"/>
                  </a:lnTo>
                  <a:lnTo>
                    <a:pt x="184555" y="608476"/>
                  </a:lnTo>
                  <a:lnTo>
                    <a:pt x="145330" y="586727"/>
                  </a:lnTo>
                  <a:lnTo>
                    <a:pt x="109735" y="559869"/>
                  </a:lnTo>
                  <a:lnTo>
                    <a:pt x="78261" y="528395"/>
                  </a:lnTo>
                  <a:lnTo>
                    <a:pt x="51403" y="492799"/>
                  </a:lnTo>
                  <a:lnTo>
                    <a:pt x="29654" y="453575"/>
                  </a:lnTo>
                  <a:lnTo>
                    <a:pt x="13508" y="411215"/>
                  </a:lnTo>
                  <a:lnTo>
                    <a:pt x="3459" y="366214"/>
                  </a:lnTo>
                  <a:lnTo>
                    <a:pt x="0" y="319065"/>
                  </a:lnTo>
                  <a:lnTo>
                    <a:pt x="638130" y="319066"/>
                  </a:lnTo>
                  <a:lnTo>
                    <a:pt x="634671" y="366214"/>
                  </a:lnTo>
                  <a:lnTo>
                    <a:pt x="624621" y="411216"/>
                  </a:lnTo>
                  <a:lnTo>
                    <a:pt x="608476" y="453575"/>
                  </a:lnTo>
                  <a:lnTo>
                    <a:pt x="586727" y="492800"/>
                  </a:lnTo>
                  <a:lnTo>
                    <a:pt x="559869" y="528396"/>
                  </a:lnTo>
                  <a:lnTo>
                    <a:pt x="528395" y="559869"/>
                  </a:lnTo>
                  <a:lnTo>
                    <a:pt x="492799" y="586727"/>
                  </a:lnTo>
                  <a:lnTo>
                    <a:pt x="453574" y="608476"/>
                  </a:lnTo>
                  <a:lnTo>
                    <a:pt x="411215" y="624622"/>
                  </a:lnTo>
                  <a:lnTo>
                    <a:pt x="366213" y="634671"/>
                  </a:lnTo>
                  <a:lnTo>
                    <a:pt x="319065" y="638131"/>
                  </a:lnTo>
                  <a:close/>
                </a:path>
              </a:pathLst>
            </a:custGeom>
            <a:solidFill>
              <a:srgbClr val="00BEA8">
                <a:alpha val="1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914133" y="3937952"/>
              <a:ext cx="368935" cy="368935"/>
            </a:xfrm>
            <a:custGeom>
              <a:rect l="l" t="t" r="r" b="b"/>
              <a:pathLst>
                <a:path w="368934" h="368935">
                  <a:moveTo>
                    <a:pt x="368642" y="184315"/>
                  </a:moveTo>
                  <a:lnTo>
                    <a:pt x="362051" y="135318"/>
                  </a:lnTo>
                  <a:lnTo>
                    <a:pt x="343471" y="91287"/>
                  </a:lnTo>
                  <a:lnTo>
                    <a:pt x="314655" y="53987"/>
                  </a:lnTo>
                  <a:lnTo>
                    <a:pt x="277342" y="25158"/>
                  </a:lnTo>
                  <a:lnTo>
                    <a:pt x="233311" y="6578"/>
                  </a:lnTo>
                  <a:lnTo>
                    <a:pt x="184315" y="0"/>
                  </a:lnTo>
                  <a:lnTo>
                    <a:pt x="135318" y="6578"/>
                  </a:lnTo>
                  <a:lnTo>
                    <a:pt x="91287" y="25158"/>
                  </a:lnTo>
                  <a:lnTo>
                    <a:pt x="53987" y="53987"/>
                  </a:lnTo>
                  <a:lnTo>
                    <a:pt x="25158" y="91287"/>
                  </a:lnTo>
                  <a:lnTo>
                    <a:pt x="6578" y="135318"/>
                  </a:lnTo>
                  <a:lnTo>
                    <a:pt x="0" y="184315"/>
                  </a:lnTo>
                  <a:lnTo>
                    <a:pt x="6578" y="233324"/>
                  </a:lnTo>
                  <a:lnTo>
                    <a:pt x="25158" y="277342"/>
                  </a:lnTo>
                  <a:lnTo>
                    <a:pt x="53975" y="314655"/>
                  </a:lnTo>
                  <a:lnTo>
                    <a:pt x="91287" y="343471"/>
                  </a:lnTo>
                  <a:lnTo>
                    <a:pt x="135318" y="362051"/>
                  </a:lnTo>
                  <a:lnTo>
                    <a:pt x="184315" y="368642"/>
                  </a:lnTo>
                  <a:lnTo>
                    <a:pt x="233311" y="362051"/>
                  </a:lnTo>
                  <a:lnTo>
                    <a:pt x="277342" y="343471"/>
                  </a:lnTo>
                  <a:lnTo>
                    <a:pt x="314655" y="314655"/>
                  </a:lnTo>
                  <a:lnTo>
                    <a:pt x="343471" y="277355"/>
                  </a:lnTo>
                  <a:lnTo>
                    <a:pt x="362051" y="233324"/>
                  </a:lnTo>
                  <a:lnTo>
                    <a:pt x="368642" y="184315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 flipH="1">
              <a:off x="1098456" y="4441330"/>
              <a:ext cx="0" cy="873125"/>
            </a:xfrm>
            <a:custGeom>
              <a:rect l="l" t="t" r="r" b="b"/>
              <a:pathLst>
                <a:path h="873125">
                  <a:moveTo>
                    <a:pt x="0" y="0"/>
                  </a:moveTo>
                  <a:lnTo>
                    <a:pt x="0" y="872548"/>
                  </a:lnTo>
                </a:path>
              </a:pathLst>
            </a:custGeom>
            <a:ln w="9525">
              <a:solidFill>
                <a:srgbClr val="00BEA8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6360328" y="1754943"/>
            <a:ext cx="638175" cy="1511300"/>
            <a:chOff x="6360328" y="1754943"/>
            <a:chExt cx="638175" cy="1511300"/>
          </a:xfrm>
        </p:grpSpPr>
        <p:sp>
          <p:nvSpPr>
            <p:cNvPr id="11" name="object 11"/>
            <p:cNvSpPr/>
            <p:nvPr/>
          </p:nvSpPr>
          <p:spPr>
            <a:xfrm>
              <a:off x="6360328" y="1754943"/>
              <a:ext cx="638175" cy="638175"/>
            </a:xfrm>
            <a:custGeom>
              <a:rect l="l" t="t" r="r" b="b"/>
              <a:pathLst>
                <a:path w="638175" h="638175">
                  <a:moveTo>
                    <a:pt x="319064" y="0"/>
                  </a:moveTo>
                  <a:close/>
                </a:path>
                <a:path w="638175" h="638175">
                  <a:moveTo>
                    <a:pt x="319064" y="638131"/>
                  </a:moveTo>
                  <a:lnTo>
                    <a:pt x="271914" y="634671"/>
                  </a:lnTo>
                  <a:lnTo>
                    <a:pt x="226913" y="624622"/>
                  </a:lnTo>
                  <a:lnTo>
                    <a:pt x="184554" y="608476"/>
                  </a:lnTo>
                  <a:lnTo>
                    <a:pt x="145329" y="586727"/>
                  </a:lnTo>
                  <a:lnTo>
                    <a:pt x="109733" y="559869"/>
                  </a:lnTo>
                  <a:lnTo>
                    <a:pt x="78260" y="528395"/>
                  </a:lnTo>
                  <a:lnTo>
                    <a:pt x="51402" y="492799"/>
                  </a:lnTo>
                  <a:lnTo>
                    <a:pt x="29653" y="453575"/>
                  </a:lnTo>
                  <a:lnTo>
                    <a:pt x="13507" y="411215"/>
                  </a:lnTo>
                  <a:lnTo>
                    <a:pt x="3457" y="366214"/>
                  </a:lnTo>
                  <a:lnTo>
                    <a:pt x="0" y="319065"/>
                  </a:lnTo>
                  <a:lnTo>
                    <a:pt x="3459" y="271916"/>
                  </a:lnTo>
                  <a:lnTo>
                    <a:pt x="13509" y="226914"/>
                  </a:lnTo>
                  <a:lnTo>
                    <a:pt x="29654" y="184555"/>
                  </a:lnTo>
                  <a:lnTo>
                    <a:pt x="51403" y="145330"/>
                  </a:lnTo>
                  <a:lnTo>
                    <a:pt x="78261" y="109734"/>
                  </a:lnTo>
                  <a:lnTo>
                    <a:pt x="109735" y="78261"/>
                  </a:lnTo>
                  <a:lnTo>
                    <a:pt x="145331" y="51403"/>
                  </a:lnTo>
                  <a:lnTo>
                    <a:pt x="184555" y="29654"/>
                  </a:lnTo>
                  <a:lnTo>
                    <a:pt x="226915" y="13508"/>
                  </a:lnTo>
                  <a:lnTo>
                    <a:pt x="271917" y="3459"/>
                  </a:lnTo>
                  <a:lnTo>
                    <a:pt x="319064" y="0"/>
                  </a:lnTo>
                  <a:lnTo>
                    <a:pt x="366213" y="3459"/>
                  </a:lnTo>
                  <a:lnTo>
                    <a:pt x="411215" y="13509"/>
                  </a:lnTo>
                  <a:lnTo>
                    <a:pt x="453574" y="29654"/>
                  </a:lnTo>
                  <a:lnTo>
                    <a:pt x="492799" y="51403"/>
                  </a:lnTo>
                  <a:lnTo>
                    <a:pt x="528395" y="78261"/>
                  </a:lnTo>
                  <a:lnTo>
                    <a:pt x="559868" y="109735"/>
                  </a:lnTo>
                  <a:lnTo>
                    <a:pt x="586726" y="145331"/>
                  </a:lnTo>
                  <a:lnTo>
                    <a:pt x="608475" y="184555"/>
                  </a:lnTo>
                  <a:lnTo>
                    <a:pt x="624621" y="226915"/>
                  </a:lnTo>
                  <a:lnTo>
                    <a:pt x="634670" y="271916"/>
                  </a:lnTo>
                  <a:lnTo>
                    <a:pt x="638129" y="319065"/>
                  </a:lnTo>
                  <a:lnTo>
                    <a:pt x="634669" y="366214"/>
                  </a:lnTo>
                  <a:lnTo>
                    <a:pt x="624620" y="411216"/>
                  </a:lnTo>
                  <a:lnTo>
                    <a:pt x="608474" y="453575"/>
                  </a:lnTo>
                  <a:lnTo>
                    <a:pt x="586725" y="492800"/>
                  </a:lnTo>
                  <a:lnTo>
                    <a:pt x="559867" y="528396"/>
                  </a:lnTo>
                  <a:lnTo>
                    <a:pt x="528394" y="559869"/>
                  </a:lnTo>
                  <a:lnTo>
                    <a:pt x="492798" y="586727"/>
                  </a:lnTo>
                  <a:lnTo>
                    <a:pt x="453573" y="608476"/>
                  </a:lnTo>
                  <a:lnTo>
                    <a:pt x="411214" y="624622"/>
                  </a:lnTo>
                  <a:lnTo>
                    <a:pt x="366212" y="634671"/>
                  </a:lnTo>
                  <a:lnTo>
                    <a:pt x="319064" y="638131"/>
                  </a:lnTo>
                  <a:close/>
                </a:path>
              </a:pathLst>
            </a:custGeom>
            <a:solidFill>
              <a:srgbClr val="00BEA8">
                <a:alpha val="1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495059" y="1889696"/>
              <a:ext cx="368935" cy="368935"/>
            </a:xfrm>
            <a:custGeom>
              <a:rect l="l" t="t" r="r" b="b"/>
              <a:pathLst>
                <a:path w="368934" h="368935">
                  <a:moveTo>
                    <a:pt x="368642" y="184315"/>
                  </a:moveTo>
                  <a:lnTo>
                    <a:pt x="362064" y="135318"/>
                  </a:lnTo>
                  <a:lnTo>
                    <a:pt x="343484" y="91287"/>
                  </a:lnTo>
                  <a:lnTo>
                    <a:pt x="314667" y="53987"/>
                  </a:lnTo>
                  <a:lnTo>
                    <a:pt x="277355" y="25158"/>
                  </a:lnTo>
                  <a:lnTo>
                    <a:pt x="233324" y="6578"/>
                  </a:lnTo>
                  <a:lnTo>
                    <a:pt x="184327" y="0"/>
                  </a:lnTo>
                  <a:lnTo>
                    <a:pt x="135331" y="6578"/>
                  </a:lnTo>
                  <a:lnTo>
                    <a:pt x="91300" y="25158"/>
                  </a:lnTo>
                  <a:lnTo>
                    <a:pt x="53987" y="53987"/>
                  </a:lnTo>
                  <a:lnTo>
                    <a:pt x="25171" y="91287"/>
                  </a:lnTo>
                  <a:lnTo>
                    <a:pt x="6591" y="135318"/>
                  </a:lnTo>
                  <a:lnTo>
                    <a:pt x="12" y="184315"/>
                  </a:lnTo>
                  <a:lnTo>
                    <a:pt x="6591" y="233324"/>
                  </a:lnTo>
                  <a:lnTo>
                    <a:pt x="25171" y="277342"/>
                  </a:lnTo>
                  <a:lnTo>
                    <a:pt x="53987" y="314655"/>
                  </a:lnTo>
                  <a:lnTo>
                    <a:pt x="91300" y="343471"/>
                  </a:lnTo>
                  <a:lnTo>
                    <a:pt x="135331" y="362051"/>
                  </a:lnTo>
                  <a:lnTo>
                    <a:pt x="184327" y="368642"/>
                  </a:lnTo>
                  <a:lnTo>
                    <a:pt x="233324" y="362051"/>
                  </a:lnTo>
                  <a:lnTo>
                    <a:pt x="277355" y="343471"/>
                  </a:lnTo>
                  <a:lnTo>
                    <a:pt x="314655" y="314655"/>
                  </a:lnTo>
                  <a:lnTo>
                    <a:pt x="343484" y="277355"/>
                  </a:lnTo>
                  <a:lnTo>
                    <a:pt x="362064" y="233324"/>
                  </a:lnTo>
                  <a:lnTo>
                    <a:pt x="368642" y="184315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 flipH="1">
              <a:off x="6679393" y="2393075"/>
              <a:ext cx="0" cy="873125"/>
            </a:xfrm>
            <a:custGeom>
              <a:rect l="l" t="t" r="r" b="b"/>
              <a:pathLst>
                <a:path h="873125">
                  <a:moveTo>
                    <a:pt x="0" y="0"/>
                  </a:moveTo>
                  <a:lnTo>
                    <a:pt x="0" y="872548"/>
                  </a:lnTo>
                </a:path>
              </a:pathLst>
            </a:custGeom>
            <a:ln w="9525">
              <a:solidFill>
                <a:srgbClr val="00BEA8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4" name="object 14"/>
          <p:cNvGrpSpPr/>
          <p:nvPr/>
        </p:nvGrpSpPr>
        <p:grpSpPr>
          <a:xfrm>
            <a:off x="6360326" y="3803199"/>
            <a:ext cx="638175" cy="1511300"/>
            <a:chOff x="6360326" y="3803199"/>
            <a:chExt cx="638175" cy="1511300"/>
          </a:xfrm>
        </p:grpSpPr>
        <p:sp>
          <p:nvSpPr>
            <p:cNvPr id="15" name="object 15"/>
            <p:cNvSpPr/>
            <p:nvPr/>
          </p:nvSpPr>
          <p:spPr>
            <a:xfrm>
              <a:off x="6360326" y="3803199"/>
              <a:ext cx="638175" cy="638175"/>
            </a:xfrm>
            <a:custGeom>
              <a:rect l="l" t="t" r="r" b="b"/>
              <a:pathLst>
                <a:path w="638175" h="638175">
                  <a:moveTo>
                    <a:pt x="638131" y="319066"/>
                  </a:moveTo>
                  <a:lnTo>
                    <a:pt x="1" y="319066"/>
                  </a:lnTo>
                  <a:lnTo>
                    <a:pt x="3461" y="271916"/>
                  </a:lnTo>
                  <a:lnTo>
                    <a:pt x="13510" y="226915"/>
                  </a:lnTo>
                  <a:lnTo>
                    <a:pt x="29656" y="184555"/>
                  </a:lnTo>
                  <a:lnTo>
                    <a:pt x="51405" y="145330"/>
                  </a:lnTo>
                  <a:lnTo>
                    <a:pt x="78263" y="109734"/>
                  </a:lnTo>
                  <a:lnTo>
                    <a:pt x="109737" y="78261"/>
                  </a:lnTo>
                  <a:lnTo>
                    <a:pt x="145333" y="51403"/>
                  </a:lnTo>
                  <a:lnTo>
                    <a:pt x="184558" y="29654"/>
                  </a:lnTo>
                  <a:lnTo>
                    <a:pt x="226919" y="13508"/>
                  </a:lnTo>
                  <a:lnTo>
                    <a:pt x="271924" y="3459"/>
                  </a:lnTo>
                  <a:lnTo>
                    <a:pt x="319066" y="0"/>
                  </a:lnTo>
                  <a:lnTo>
                    <a:pt x="366217" y="3459"/>
                  </a:lnTo>
                  <a:lnTo>
                    <a:pt x="411217" y="13509"/>
                  </a:lnTo>
                  <a:lnTo>
                    <a:pt x="453576" y="29655"/>
                  </a:lnTo>
                  <a:lnTo>
                    <a:pt x="492801" y="51404"/>
                  </a:lnTo>
                  <a:lnTo>
                    <a:pt x="528397" y="78262"/>
                  </a:lnTo>
                  <a:lnTo>
                    <a:pt x="559870" y="109735"/>
                  </a:lnTo>
                  <a:lnTo>
                    <a:pt x="586728" y="145331"/>
                  </a:lnTo>
                  <a:lnTo>
                    <a:pt x="608477" y="184556"/>
                  </a:lnTo>
                  <a:lnTo>
                    <a:pt x="624622" y="226915"/>
                  </a:lnTo>
                  <a:lnTo>
                    <a:pt x="634672" y="271917"/>
                  </a:lnTo>
                  <a:lnTo>
                    <a:pt x="638131" y="319066"/>
                  </a:lnTo>
                  <a:close/>
                </a:path>
                <a:path w="638175" h="638175">
                  <a:moveTo>
                    <a:pt x="319065" y="638131"/>
                  </a:moveTo>
                  <a:lnTo>
                    <a:pt x="271916" y="634671"/>
                  </a:lnTo>
                  <a:lnTo>
                    <a:pt x="226915" y="624622"/>
                  </a:lnTo>
                  <a:lnTo>
                    <a:pt x="184555" y="608476"/>
                  </a:lnTo>
                  <a:lnTo>
                    <a:pt x="145331" y="586727"/>
                  </a:lnTo>
                  <a:lnTo>
                    <a:pt x="109735" y="559869"/>
                  </a:lnTo>
                  <a:lnTo>
                    <a:pt x="78261" y="528395"/>
                  </a:lnTo>
                  <a:lnTo>
                    <a:pt x="51403" y="492799"/>
                  </a:lnTo>
                  <a:lnTo>
                    <a:pt x="29654" y="453575"/>
                  </a:lnTo>
                  <a:lnTo>
                    <a:pt x="13509" y="411215"/>
                  </a:lnTo>
                  <a:lnTo>
                    <a:pt x="3459" y="366214"/>
                  </a:lnTo>
                  <a:lnTo>
                    <a:pt x="0" y="319065"/>
                  </a:lnTo>
                  <a:lnTo>
                    <a:pt x="638131" y="319066"/>
                  </a:lnTo>
                  <a:lnTo>
                    <a:pt x="634671" y="366214"/>
                  </a:lnTo>
                  <a:lnTo>
                    <a:pt x="624621" y="411216"/>
                  </a:lnTo>
                  <a:lnTo>
                    <a:pt x="608476" y="453575"/>
                  </a:lnTo>
                  <a:lnTo>
                    <a:pt x="586727" y="492800"/>
                  </a:lnTo>
                  <a:lnTo>
                    <a:pt x="559869" y="528396"/>
                  </a:lnTo>
                  <a:lnTo>
                    <a:pt x="528395" y="559869"/>
                  </a:lnTo>
                  <a:lnTo>
                    <a:pt x="492799" y="586727"/>
                  </a:lnTo>
                  <a:lnTo>
                    <a:pt x="453575" y="608476"/>
                  </a:lnTo>
                  <a:lnTo>
                    <a:pt x="411215" y="624622"/>
                  </a:lnTo>
                  <a:lnTo>
                    <a:pt x="366213" y="634671"/>
                  </a:lnTo>
                  <a:lnTo>
                    <a:pt x="319065" y="638131"/>
                  </a:lnTo>
                  <a:close/>
                </a:path>
              </a:pathLst>
            </a:custGeom>
            <a:solidFill>
              <a:srgbClr val="00BEA8">
                <a:alpha val="1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6495059" y="3937952"/>
              <a:ext cx="368935" cy="368935"/>
            </a:xfrm>
            <a:custGeom>
              <a:rect l="l" t="t" r="r" b="b"/>
              <a:pathLst>
                <a:path w="368934" h="368935">
                  <a:moveTo>
                    <a:pt x="368642" y="184315"/>
                  </a:moveTo>
                  <a:lnTo>
                    <a:pt x="362064" y="135318"/>
                  </a:lnTo>
                  <a:lnTo>
                    <a:pt x="343484" y="91287"/>
                  </a:lnTo>
                  <a:lnTo>
                    <a:pt x="314667" y="53987"/>
                  </a:lnTo>
                  <a:lnTo>
                    <a:pt x="277355" y="25158"/>
                  </a:lnTo>
                  <a:lnTo>
                    <a:pt x="233324" y="6578"/>
                  </a:lnTo>
                  <a:lnTo>
                    <a:pt x="184327" y="0"/>
                  </a:lnTo>
                  <a:lnTo>
                    <a:pt x="135331" y="6578"/>
                  </a:lnTo>
                  <a:lnTo>
                    <a:pt x="91300" y="25158"/>
                  </a:lnTo>
                  <a:lnTo>
                    <a:pt x="53987" y="53987"/>
                  </a:lnTo>
                  <a:lnTo>
                    <a:pt x="25171" y="91287"/>
                  </a:lnTo>
                  <a:lnTo>
                    <a:pt x="6591" y="135318"/>
                  </a:lnTo>
                  <a:lnTo>
                    <a:pt x="12" y="184315"/>
                  </a:lnTo>
                  <a:lnTo>
                    <a:pt x="6591" y="233324"/>
                  </a:lnTo>
                  <a:lnTo>
                    <a:pt x="25171" y="277342"/>
                  </a:lnTo>
                  <a:lnTo>
                    <a:pt x="53987" y="314655"/>
                  </a:lnTo>
                  <a:lnTo>
                    <a:pt x="91300" y="343471"/>
                  </a:lnTo>
                  <a:lnTo>
                    <a:pt x="135331" y="362051"/>
                  </a:lnTo>
                  <a:lnTo>
                    <a:pt x="184327" y="368642"/>
                  </a:lnTo>
                  <a:lnTo>
                    <a:pt x="233324" y="362051"/>
                  </a:lnTo>
                  <a:lnTo>
                    <a:pt x="277355" y="343471"/>
                  </a:lnTo>
                  <a:lnTo>
                    <a:pt x="314655" y="314655"/>
                  </a:lnTo>
                  <a:lnTo>
                    <a:pt x="343484" y="277355"/>
                  </a:lnTo>
                  <a:lnTo>
                    <a:pt x="362064" y="233324"/>
                  </a:lnTo>
                  <a:lnTo>
                    <a:pt x="368642" y="184315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 flipH="1">
              <a:off x="6679393" y="4441330"/>
              <a:ext cx="0" cy="873125"/>
            </a:xfrm>
            <a:custGeom>
              <a:rect l="l" t="t" r="r" b="b"/>
              <a:pathLst>
                <a:path h="873125">
                  <a:moveTo>
                    <a:pt x="0" y="0"/>
                  </a:moveTo>
                  <a:lnTo>
                    <a:pt x="0" y="872548"/>
                  </a:lnTo>
                </a:path>
              </a:pathLst>
            </a:custGeom>
            <a:ln w="9525">
              <a:solidFill>
                <a:srgbClr val="00BEA8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/>
              <a:t>建筑领</a:t>
            </a:r>
            <a:r>
              <a:rPr spc="-50"/>
              <a:t>域</a:t>
            </a:r>
          </a:p>
          <a:p>
            <a:pPr marL="12700" marR="5080" algn="just">
              <a:lnSpc>
                <a:spcPct val="150000"/>
              </a:lnSpc>
              <a:spcBef>
                <a:spcPts val="1005"/>
              </a:spcBef>
            </a:pPr>
            <a:r>
              <a:rPr sz="1350" b="0" spc="-5">
                <a:solidFill>
                  <a:srgbClr val="FFFFFF"/>
                </a:solidFill>
                <a:latin typeface="微软雅黑"/>
                <a:cs typeface="微软雅黑"/>
              </a:rPr>
              <a:t>建筑领域是金属制品行业的主要需求领域之一，主要需求包括钢结构、钢筋、铝合金门窗等。该领域对金属制品的强度、耐腐蚀性和美观度要求</a:t>
            </a:r>
            <a:r>
              <a:rPr sz="1350" b="0" spc="-20">
                <a:solidFill>
                  <a:srgbClr val="FFFFFF"/>
                </a:solidFill>
                <a:latin typeface="微软雅黑"/>
                <a:cs typeface="微软雅黑"/>
              </a:rPr>
              <a:t>较高。</a:t>
            </a:r>
            <a:endParaRPr sz="135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/>
              <a:t>汽车领</a:t>
            </a:r>
            <a:r>
              <a:rPr spc="-50"/>
              <a:t>域</a:t>
            </a:r>
          </a:p>
          <a:p>
            <a:pPr marL="12700" marR="5080" algn="just">
              <a:lnSpc>
                <a:spcPct val="150000"/>
              </a:lnSpc>
              <a:spcBef>
                <a:spcPts val="1010"/>
              </a:spcBef>
            </a:pPr>
            <a:r>
              <a:rPr sz="1350" b="0" spc="-5">
                <a:solidFill>
                  <a:srgbClr val="FFFFFF"/>
                </a:solidFill>
                <a:latin typeface="微软雅黑"/>
                <a:cs typeface="微软雅黑"/>
              </a:rPr>
              <a:t>汽车领域是金属制品行业的重要需求领域之一，主要需求包括发动机零部件、车身结构件、轮毂等。该领域对金属制品的轻量化、耐腐蚀性和安</a:t>
            </a:r>
            <a:r>
              <a:rPr sz="1350" b="0" spc="-10">
                <a:solidFill>
                  <a:srgbClr val="FFFFFF"/>
                </a:solidFill>
                <a:latin typeface="微软雅黑"/>
                <a:cs typeface="微软雅黑"/>
              </a:rPr>
              <a:t>全性能要求较高。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349090" y="3843839"/>
            <a:ext cx="3625850" cy="143319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EA8"/>
                </a:solidFill>
                <a:latin typeface="微软雅黑"/>
                <a:cs typeface="微软雅黑"/>
              </a:rPr>
              <a:t>电力领</a:t>
            </a:r>
            <a:r>
              <a:rPr sz="2300" b="1" spc="-50">
                <a:solidFill>
                  <a:srgbClr val="00BEA8"/>
                </a:solidFill>
                <a:latin typeface="微软雅黑"/>
                <a:cs typeface="微软雅黑"/>
              </a:rPr>
              <a:t>域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00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电力领域对金属制品的导电性、耐腐蚀性和高温稳定性要求较高，主要需求包括电线电缆、变压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器零部件等。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426204" y="1795583"/>
            <a:ext cx="3625850" cy="143319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EA8"/>
                </a:solidFill>
                <a:latin typeface="微软雅黑"/>
                <a:cs typeface="微软雅黑"/>
              </a:rPr>
              <a:t>机械领</a:t>
            </a:r>
            <a:r>
              <a:rPr sz="2300" b="1" spc="-50">
                <a:solidFill>
                  <a:srgbClr val="00BEA8"/>
                </a:solidFill>
                <a:latin typeface="微软雅黑"/>
                <a:cs typeface="微软雅黑"/>
              </a:rPr>
              <a:t>域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00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机械领域对金属制品的精度、耐磨性和耐高温性能要求较高，主要需求包括轴承、齿轮、机床等</a:t>
            </a:r>
            <a:r>
              <a:rPr sz="1350" spc="-15">
                <a:solidFill>
                  <a:srgbClr val="FFFFFF"/>
                </a:solidFill>
                <a:latin typeface="微软雅黑"/>
                <a:cs typeface="微软雅黑"/>
              </a:rPr>
              <a:t>零部件。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不同领域需求特点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776917" y="3720617"/>
            <a:ext cx="4640580" cy="1971039"/>
            <a:chOff x="3776917" y="3720617"/>
            <a:chExt cx="4640580" cy="1971039"/>
          </a:xfrm>
        </p:grpSpPr>
        <p:sp>
          <p:nvSpPr>
            <p:cNvPr id="3" name="object 3"/>
            <p:cNvSpPr/>
            <p:nvPr/>
          </p:nvSpPr>
          <p:spPr>
            <a:xfrm>
              <a:off x="5012266" y="3720617"/>
              <a:ext cx="2167890" cy="1834514"/>
            </a:xfrm>
            <a:custGeom>
              <a:rect l="l" t="t" r="r" b="b"/>
              <a:pathLst>
                <a:path w="2167890" h="1834514">
                  <a:moveTo>
                    <a:pt x="1083733" y="1834100"/>
                  </a:moveTo>
                  <a:lnTo>
                    <a:pt x="0" y="0"/>
                  </a:lnTo>
                  <a:lnTo>
                    <a:pt x="2167466" y="0"/>
                  </a:lnTo>
                  <a:lnTo>
                    <a:pt x="1083733" y="1834100"/>
                  </a:lnTo>
                  <a:close/>
                </a:path>
              </a:pathLst>
            </a:custGeom>
            <a:solidFill>
              <a:srgbClr val="005F5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776916" y="3865016"/>
              <a:ext cx="4640580" cy="1826895"/>
            </a:xfrm>
            <a:custGeom>
              <a:rect l="l" t="t" r="r" b="b"/>
              <a:pathLst>
                <a:path w="4640580" h="1826895">
                  <a:moveTo>
                    <a:pt x="2167458" y="1826285"/>
                  </a:moveTo>
                  <a:lnTo>
                    <a:pt x="1083729" y="0"/>
                  </a:lnTo>
                  <a:lnTo>
                    <a:pt x="0" y="1826285"/>
                  </a:lnTo>
                  <a:lnTo>
                    <a:pt x="2167458" y="1826285"/>
                  </a:lnTo>
                  <a:close/>
                </a:path>
                <a:path w="4640580" h="1826895">
                  <a:moveTo>
                    <a:pt x="4640237" y="1826285"/>
                  </a:moveTo>
                  <a:lnTo>
                    <a:pt x="3556508" y="0"/>
                  </a:lnTo>
                  <a:lnTo>
                    <a:pt x="2472779" y="1826285"/>
                  </a:lnTo>
                  <a:lnTo>
                    <a:pt x="4640237" y="1826285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5012266" y="1711093"/>
            <a:ext cx="2167890" cy="1831975"/>
            <a:chOff x="5012266" y="1711093"/>
            <a:chExt cx="2167890" cy="1831975"/>
          </a:xfrm>
        </p:grpSpPr>
        <p:sp>
          <p:nvSpPr>
            <p:cNvPr id="6" name="object 6"/>
            <p:cNvSpPr/>
            <p:nvPr/>
          </p:nvSpPr>
          <p:spPr>
            <a:xfrm>
              <a:off x="5012266" y="1711093"/>
              <a:ext cx="2167890" cy="1826895"/>
            </a:xfrm>
            <a:custGeom>
              <a:rect l="l" t="t" r="r" b="b"/>
              <a:pathLst>
                <a:path w="2167890" h="1826895">
                  <a:moveTo>
                    <a:pt x="2167466" y="1826279"/>
                  </a:moveTo>
                  <a:lnTo>
                    <a:pt x="0" y="1826279"/>
                  </a:lnTo>
                  <a:lnTo>
                    <a:pt x="1083733" y="0"/>
                  </a:lnTo>
                  <a:lnTo>
                    <a:pt x="2167466" y="1826279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743787" y="3022600"/>
              <a:ext cx="704850" cy="520700"/>
            </a:xfrm>
            <a:custGeom>
              <a:rect l="l" t="t" r="r" b="b"/>
              <a:pathLst>
                <a:path w="704850" h="520700">
                  <a:moveTo>
                    <a:pt x="528320" y="520192"/>
                  </a:moveTo>
                  <a:lnTo>
                    <a:pt x="176106" y="520192"/>
                  </a:lnTo>
                  <a:lnTo>
                    <a:pt x="176106" y="260095"/>
                  </a:lnTo>
                  <a:lnTo>
                    <a:pt x="0" y="260095"/>
                  </a:lnTo>
                  <a:lnTo>
                    <a:pt x="352213" y="0"/>
                  </a:lnTo>
                  <a:lnTo>
                    <a:pt x="704427" y="260095"/>
                  </a:lnTo>
                  <a:lnTo>
                    <a:pt x="528320" y="260095"/>
                  </a:lnTo>
                  <a:lnTo>
                    <a:pt x="528320" y="520192"/>
                  </a:lnTo>
                  <a:close/>
                </a:path>
              </a:pathLst>
            </a:custGeom>
            <a:solidFill>
              <a:srgbClr val="002A2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/>
          <p:nvPr/>
        </p:nvSpPr>
        <p:spPr>
          <a:xfrm>
            <a:off x="6627667" y="4632503"/>
            <a:ext cx="537210" cy="604520"/>
          </a:xfrm>
          <a:custGeom>
            <a:rect l="l" t="t" r="r" b="b"/>
            <a:pathLst>
              <a:path w="537209" h="604520">
                <a:moveTo>
                  <a:pt x="0" y="319014"/>
                </a:moveTo>
                <a:lnTo>
                  <a:pt x="181333" y="17066"/>
                </a:lnTo>
                <a:lnTo>
                  <a:pt x="404310" y="150974"/>
                </a:lnTo>
                <a:lnTo>
                  <a:pt x="494977" y="0"/>
                </a:lnTo>
                <a:lnTo>
                  <a:pt x="536620" y="435855"/>
                </a:lnTo>
                <a:lnTo>
                  <a:pt x="132309" y="603896"/>
                </a:lnTo>
                <a:lnTo>
                  <a:pt x="222976" y="452921"/>
                </a:lnTo>
                <a:lnTo>
                  <a:pt x="0" y="319014"/>
                </a:lnTo>
                <a:close/>
              </a:path>
            </a:pathLst>
          </a:custGeom>
          <a:solidFill>
            <a:srgbClr val="002A2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038631" y="4614591"/>
            <a:ext cx="538480" cy="608330"/>
          </a:xfrm>
          <a:custGeom>
            <a:rect l="l" t="t" r="r" b="b"/>
            <a:pathLst>
              <a:path w="538479" h="608329">
                <a:moveTo>
                  <a:pt x="359898" y="20535"/>
                </a:moveTo>
                <a:lnTo>
                  <a:pt x="537880" y="324470"/>
                </a:lnTo>
                <a:lnTo>
                  <a:pt x="313435" y="455903"/>
                </a:lnTo>
                <a:lnTo>
                  <a:pt x="402426" y="607871"/>
                </a:lnTo>
                <a:lnTo>
                  <a:pt x="0" y="435368"/>
                </a:lnTo>
                <a:lnTo>
                  <a:pt x="46463" y="0"/>
                </a:lnTo>
                <a:lnTo>
                  <a:pt x="135454" y="151967"/>
                </a:lnTo>
                <a:lnTo>
                  <a:pt x="359898" y="20535"/>
                </a:lnTo>
                <a:close/>
              </a:path>
            </a:pathLst>
          </a:custGeom>
          <a:solidFill>
            <a:srgbClr val="002A26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0" name="object 10"/>
          <p:cNvGrpSpPr/>
          <p:nvPr/>
        </p:nvGrpSpPr>
        <p:grpSpPr>
          <a:xfrm>
            <a:off x="6818376" y="3216316"/>
            <a:ext cx="4231005" cy="151765"/>
            <a:chOff x="6818376" y="3216316"/>
            <a:chExt cx="4231005" cy="151765"/>
          </a:xfrm>
        </p:grpSpPr>
        <p:sp>
          <p:nvSpPr>
            <p:cNvPr id="11" name="object 11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00BEA8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897276" y="3216316"/>
              <a:ext cx="151723" cy="151722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7107448" y="1358390"/>
            <a:ext cx="15017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EA8"/>
                </a:solidFill>
                <a:latin typeface="微软雅黑"/>
                <a:cs typeface="微软雅黑"/>
              </a:rPr>
              <a:t>品质化需</a:t>
            </a:r>
            <a:r>
              <a:rPr sz="2300" b="1" spc="-50">
                <a:solidFill>
                  <a:srgbClr val="00BEA8"/>
                </a:solidFill>
                <a:latin typeface="微软雅黑"/>
                <a:cs typeface="微软雅黑"/>
              </a:rPr>
              <a:t>求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107449" y="2122200"/>
            <a:ext cx="37973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消费者对金属制品的品质要求越来越高，包括产品的精度、强度、耐磨性、耐腐蚀性等方面。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240458" y="3652519"/>
            <a:ext cx="15017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EA8"/>
                </a:solidFill>
                <a:latin typeface="微软雅黑"/>
                <a:cs typeface="微软雅黑"/>
              </a:rPr>
              <a:t>环保化需</a:t>
            </a:r>
            <a:r>
              <a:rPr sz="2300" b="1" spc="-50">
                <a:solidFill>
                  <a:srgbClr val="00BEA8"/>
                </a:solidFill>
                <a:latin typeface="微软雅黑"/>
                <a:cs typeface="微软雅黑"/>
              </a:rPr>
              <a:t>求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252651" y="4504372"/>
            <a:ext cx="32829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随着环保意识的提高，消费者对金属制品的环保性能要求也越来越高，包括产品的可回收性、低污染性等方面。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7345622" y="5559890"/>
            <a:ext cx="4231005" cy="151765"/>
            <a:chOff x="7345622" y="5559890"/>
            <a:chExt cx="4231005" cy="151765"/>
          </a:xfrm>
        </p:grpSpPr>
        <p:sp>
          <p:nvSpPr>
            <p:cNvPr id="19" name="object 19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00BEA8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424522" y="5559890"/>
              <a:ext cx="151723" cy="151722"/>
            </a:xfrm>
            <a:prstGeom prst="rect">
              <a:avLst/>
            </a:prstGeom>
          </p:spPr>
        </p:pic>
      </p:grpSp>
      <p:grpSp>
        <p:nvGrpSpPr>
          <p:cNvPr id="22" name="object 22"/>
          <p:cNvGrpSpPr/>
          <p:nvPr/>
        </p:nvGrpSpPr>
        <p:grpSpPr>
          <a:xfrm>
            <a:off x="904944" y="4510023"/>
            <a:ext cx="3793490" cy="151765"/>
            <a:chOff x="904944" y="4510023"/>
            <a:chExt cx="3793490" cy="151765"/>
          </a:xfrm>
        </p:grpSpPr>
        <p:sp>
          <p:nvSpPr>
            <p:cNvPr id="23" name="object 23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3793067" y="0"/>
                  </a:moveTo>
                  <a:lnTo>
                    <a:pt x="0" y="0"/>
                  </a:lnTo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0" y="0"/>
                  </a:moveTo>
                  <a:lnTo>
                    <a:pt x="3793067" y="0"/>
                  </a:lnTo>
                </a:path>
              </a:pathLst>
            </a:custGeom>
            <a:ln w="9525">
              <a:solidFill>
                <a:srgbClr val="00BEA8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5" name="object 2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04945" y="4510023"/>
              <a:ext cx="151722" cy="151722"/>
            </a:xfrm>
            <a:prstGeom prst="rect">
              <a:avLst/>
            </a:prstGeom>
          </p:spPr>
        </p:pic>
      </p:grpSp>
      <p:sp>
        <p:nvSpPr>
          <p:cNvPr id="26" name="object 26"/>
          <p:cNvSpPr txBox="1"/>
          <p:nvPr/>
        </p:nvSpPr>
        <p:spPr>
          <a:xfrm>
            <a:off x="980130" y="2446743"/>
            <a:ext cx="15017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EA8"/>
                </a:solidFill>
                <a:latin typeface="微软雅黑"/>
                <a:cs typeface="微软雅黑"/>
              </a:rPr>
              <a:t>个性化需</a:t>
            </a:r>
            <a:r>
              <a:rPr sz="2300" b="1" spc="-50">
                <a:solidFill>
                  <a:srgbClr val="00BEA8"/>
                </a:solidFill>
                <a:latin typeface="微软雅黑"/>
                <a:cs typeface="微软雅黑"/>
              </a:rPr>
              <a:t>求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980130" y="3298597"/>
            <a:ext cx="32829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随着消费者审美的多样化和个性化需求的增加，金属制品行业正朝着定制化、个性化的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方向发展。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5786411" y="4041306"/>
            <a:ext cx="662305" cy="579120"/>
          </a:xfrm>
          <a:custGeom>
            <a:rect l="l" t="t" r="r" b="b"/>
            <a:pathLst>
              <a:path w="662304" h="579120">
                <a:moveTo>
                  <a:pt x="330923" y="248176"/>
                </a:moveTo>
                <a:lnTo>
                  <a:pt x="0" y="165450"/>
                </a:lnTo>
                <a:lnTo>
                  <a:pt x="0" y="82725"/>
                </a:lnTo>
                <a:lnTo>
                  <a:pt x="330923" y="0"/>
                </a:lnTo>
                <a:lnTo>
                  <a:pt x="661803" y="82725"/>
                </a:lnTo>
                <a:lnTo>
                  <a:pt x="661803" y="165450"/>
                </a:lnTo>
                <a:lnTo>
                  <a:pt x="330923" y="248176"/>
                </a:lnTo>
                <a:close/>
              </a:path>
              <a:path w="662304" h="579120">
                <a:moveTo>
                  <a:pt x="330923" y="413627"/>
                </a:moveTo>
                <a:lnTo>
                  <a:pt x="0" y="330901"/>
                </a:lnTo>
                <a:lnTo>
                  <a:pt x="0" y="248176"/>
                </a:lnTo>
                <a:lnTo>
                  <a:pt x="330923" y="330901"/>
                </a:lnTo>
                <a:lnTo>
                  <a:pt x="661803" y="330901"/>
                </a:lnTo>
                <a:lnTo>
                  <a:pt x="330923" y="413627"/>
                </a:lnTo>
                <a:close/>
              </a:path>
              <a:path w="662304" h="579120">
                <a:moveTo>
                  <a:pt x="661803" y="330901"/>
                </a:moveTo>
                <a:lnTo>
                  <a:pt x="330923" y="330901"/>
                </a:lnTo>
                <a:lnTo>
                  <a:pt x="661803" y="248176"/>
                </a:lnTo>
                <a:lnTo>
                  <a:pt x="661803" y="330901"/>
                </a:lnTo>
                <a:close/>
              </a:path>
              <a:path w="662304" h="579120">
                <a:moveTo>
                  <a:pt x="330923" y="579077"/>
                </a:moveTo>
                <a:lnTo>
                  <a:pt x="0" y="496352"/>
                </a:lnTo>
                <a:lnTo>
                  <a:pt x="0" y="413627"/>
                </a:lnTo>
                <a:lnTo>
                  <a:pt x="330923" y="496352"/>
                </a:lnTo>
                <a:lnTo>
                  <a:pt x="661803" y="496352"/>
                </a:lnTo>
                <a:lnTo>
                  <a:pt x="330923" y="579077"/>
                </a:lnTo>
                <a:close/>
              </a:path>
              <a:path w="662304" h="579120">
                <a:moveTo>
                  <a:pt x="661803" y="496352"/>
                </a:moveTo>
                <a:lnTo>
                  <a:pt x="330923" y="496352"/>
                </a:lnTo>
                <a:lnTo>
                  <a:pt x="661803" y="413627"/>
                </a:lnTo>
                <a:lnTo>
                  <a:pt x="661803" y="496352"/>
                </a:lnTo>
                <a:close/>
              </a:path>
            </a:pathLst>
          </a:custGeom>
          <a:solidFill>
            <a:srgbClr val="BFFFF8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9" name="object 2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0" name="object 5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消费者需求趋势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12788" y="3344092"/>
            <a:ext cx="152781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solidFill>
                  <a:srgbClr val="00BEA8"/>
                </a:solidFill>
                <a:latin typeface="微软雅黑"/>
                <a:cs typeface="微软雅黑"/>
              </a:rPr>
              <a:t>03</a:t>
            </a:r>
            <a:endParaRPr sz="9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605919" y="3724355"/>
            <a:ext cx="5168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10">
                <a:solidFill>
                  <a:srgbClr val="FFFFFF"/>
                </a:solidFill>
              </a:rPr>
              <a:t>竞争格局与主要企业</a:t>
            </a:r>
            <a:endParaRPr sz="4500"/>
          </a:p>
        </p:txBody>
      </p:sp>
      <p:grpSp>
        <p:nvGrpSpPr>
          <p:cNvPr id="4" name="object 4"/>
          <p:cNvGrpSpPr/>
          <p:nvPr/>
        </p:nvGrpSpPr>
        <p:grpSpPr>
          <a:xfrm>
            <a:off x="0" y="2818458"/>
            <a:ext cx="12192000" cy="2508250"/>
            <a:chOff x="0" y="2818458"/>
            <a:chExt cx="12192000" cy="2508250"/>
          </a:xfrm>
        </p:grpSpPr>
        <p:sp>
          <p:nvSpPr>
            <p:cNvPr id="5" name="object 5"/>
            <p:cNvSpPr/>
            <p:nvPr/>
          </p:nvSpPr>
          <p:spPr>
            <a:xfrm>
              <a:off x="0" y="2818460"/>
              <a:ext cx="12192000" cy="2508250"/>
            </a:xfrm>
            <a:custGeom>
              <a:rect l="l" t="t" r="r" b="b"/>
              <a:pathLst>
                <a:path w="12192000" h="2508250">
                  <a:moveTo>
                    <a:pt x="254000" y="0"/>
                  </a:moveTo>
                  <a:lnTo>
                    <a:pt x="0" y="0"/>
                  </a:lnTo>
                  <a:lnTo>
                    <a:pt x="0" y="2508250"/>
                  </a:lnTo>
                  <a:lnTo>
                    <a:pt x="254000" y="2508250"/>
                  </a:lnTo>
                  <a:lnTo>
                    <a:pt x="254000" y="0"/>
                  </a:lnTo>
                  <a:close/>
                </a:path>
                <a:path w="12192000" h="2508250">
                  <a:moveTo>
                    <a:pt x="12192000" y="0"/>
                  </a:moveTo>
                  <a:lnTo>
                    <a:pt x="9280373" y="0"/>
                  </a:lnTo>
                  <a:lnTo>
                    <a:pt x="9280373" y="2508250"/>
                  </a:lnTo>
                  <a:lnTo>
                    <a:pt x="12192000" y="2508250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9675278" y="3534949"/>
              <a:ext cx="1075690" cy="1075690"/>
            </a:xfrm>
            <a:custGeom>
              <a:rect l="l" t="t" r="r" b="b"/>
              <a:pathLst>
                <a:path w="1075690" h="1075689">
                  <a:moveTo>
                    <a:pt x="3" y="537634"/>
                  </a:moveTo>
                  <a:lnTo>
                    <a:pt x="2201" y="488698"/>
                  </a:lnTo>
                  <a:lnTo>
                    <a:pt x="8665" y="440994"/>
                  </a:lnTo>
                  <a:lnTo>
                    <a:pt x="19208" y="394710"/>
                  </a:lnTo>
                  <a:lnTo>
                    <a:pt x="33639" y="350036"/>
                  </a:lnTo>
                  <a:lnTo>
                    <a:pt x="51768" y="307163"/>
                  </a:lnTo>
                  <a:lnTo>
                    <a:pt x="73406" y="266280"/>
                  </a:lnTo>
                  <a:lnTo>
                    <a:pt x="98362" y="227577"/>
                  </a:lnTo>
                  <a:lnTo>
                    <a:pt x="126448" y="191243"/>
                  </a:lnTo>
                  <a:lnTo>
                    <a:pt x="157472" y="157470"/>
                  </a:lnTo>
                  <a:lnTo>
                    <a:pt x="191246" y="126445"/>
                  </a:lnTo>
                  <a:lnTo>
                    <a:pt x="227580" y="98360"/>
                  </a:lnTo>
                  <a:lnTo>
                    <a:pt x="266283" y="73403"/>
                  </a:lnTo>
                  <a:lnTo>
                    <a:pt x="307166" y="51765"/>
                  </a:lnTo>
                  <a:lnTo>
                    <a:pt x="350039" y="33636"/>
                  </a:lnTo>
                  <a:lnTo>
                    <a:pt x="394712" y="19205"/>
                  </a:lnTo>
                  <a:lnTo>
                    <a:pt x="440996" y="8662"/>
                  </a:lnTo>
                  <a:lnTo>
                    <a:pt x="488701" y="2197"/>
                  </a:lnTo>
                  <a:lnTo>
                    <a:pt x="537636" y="0"/>
                  </a:lnTo>
                  <a:lnTo>
                    <a:pt x="586570" y="2197"/>
                  </a:lnTo>
                  <a:lnTo>
                    <a:pt x="634274" y="8661"/>
                  </a:lnTo>
                  <a:lnTo>
                    <a:pt x="680558" y="19204"/>
                  </a:lnTo>
                  <a:lnTo>
                    <a:pt x="725232" y="33635"/>
                  </a:lnTo>
                  <a:lnTo>
                    <a:pt x="768105" y="51764"/>
                  </a:lnTo>
                  <a:lnTo>
                    <a:pt x="808988" y="73402"/>
                  </a:lnTo>
                  <a:lnTo>
                    <a:pt x="847691" y="98358"/>
                  </a:lnTo>
                  <a:lnTo>
                    <a:pt x="884025" y="126444"/>
                  </a:lnTo>
                  <a:lnTo>
                    <a:pt x="917799" y="157468"/>
                  </a:lnTo>
                  <a:lnTo>
                    <a:pt x="948823" y="191242"/>
                  </a:lnTo>
                  <a:lnTo>
                    <a:pt x="976909" y="227575"/>
                  </a:lnTo>
                  <a:lnTo>
                    <a:pt x="1001865" y="266279"/>
                  </a:lnTo>
                  <a:lnTo>
                    <a:pt x="1023503" y="307162"/>
                  </a:lnTo>
                  <a:lnTo>
                    <a:pt x="1041633" y="350035"/>
                  </a:lnTo>
                  <a:lnTo>
                    <a:pt x="1056064" y="394708"/>
                  </a:lnTo>
                  <a:lnTo>
                    <a:pt x="1066607" y="440992"/>
                  </a:lnTo>
                  <a:lnTo>
                    <a:pt x="1073071" y="488697"/>
                  </a:lnTo>
                  <a:lnTo>
                    <a:pt x="1075269" y="537633"/>
                  </a:lnTo>
                  <a:lnTo>
                    <a:pt x="1073070" y="586569"/>
                  </a:lnTo>
                  <a:lnTo>
                    <a:pt x="1066605" y="634273"/>
                  </a:lnTo>
                  <a:lnTo>
                    <a:pt x="1056062" y="680557"/>
                  </a:lnTo>
                  <a:lnTo>
                    <a:pt x="1041631" y="725231"/>
                  </a:lnTo>
                  <a:lnTo>
                    <a:pt x="1023502" y="768104"/>
                  </a:lnTo>
                  <a:lnTo>
                    <a:pt x="1001864" y="808987"/>
                  </a:lnTo>
                  <a:lnTo>
                    <a:pt x="976908" y="847690"/>
                  </a:lnTo>
                  <a:lnTo>
                    <a:pt x="948822" y="884023"/>
                  </a:lnTo>
                  <a:lnTo>
                    <a:pt x="917798" y="917797"/>
                  </a:lnTo>
                  <a:lnTo>
                    <a:pt x="884024" y="948822"/>
                  </a:lnTo>
                  <a:lnTo>
                    <a:pt x="847691" y="976907"/>
                  </a:lnTo>
                  <a:lnTo>
                    <a:pt x="808988" y="1001864"/>
                  </a:lnTo>
                  <a:lnTo>
                    <a:pt x="768105" y="1023501"/>
                  </a:lnTo>
                  <a:lnTo>
                    <a:pt x="725232" y="1041631"/>
                  </a:lnTo>
                  <a:lnTo>
                    <a:pt x="680558" y="1056062"/>
                  </a:lnTo>
                  <a:lnTo>
                    <a:pt x="634274" y="1066604"/>
                  </a:lnTo>
                  <a:lnTo>
                    <a:pt x="586570" y="1073069"/>
                  </a:lnTo>
                  <a:lnTo>
                    <a:pt x="537634" y="1075266"/>
                  </a:lnTo>
                  <a:lnTo>
                    <a:pt x="488698" y="1073069"/>
                  </a:lnTo>
                  <a:lnTo>
                    <a:pt x="440993" y="1066604"/>
                  </a:lnTo>
                  <a:lnTo>
                    <a:pt x="394709" y="1056061"/>
                  </a:lnTo>
                  <a:lnTo>
                    <a:pt x="350036" y="1041631"/>
                  </a:lnTo>
                  <a:lnTo>
                    <a:pt x="307162" y="1023501"/>
                  </a:lnTo>
                  <a:lnTo>
                    <a:pt x="266279" y="1001864"/>
                  </a:lnTo>
                  <a:lnTo>
                    <a:pt x="227576" y="976907"/>
                  </a:lnTo>
                  <a:lnTo>
                    <a:pt x="191243" y="948822"/>
                  </a:lnTo>
                  <a:lnTo>
                    <a:pt x="157469" y="917797"/>
                  </a:lnTo>
                  <a:lnTo>
                    <a:pt x="126444" y="884023"/>
                  </a:lnTo>
                  <a:lnTo>
                    <a:pt x="98359" y="847690"/>
                  </a:lnTo>
                  <a:lnTo>
                    <a:pt x="73402" y="808987"/>
                  </a:lnTo>
                  <a:lnTo>
                    <a:pt x="51765" y="768104"/>
                  </a:lnTo>
                  <a:lnTo>
                    <a:pt x="33635" y="725231"/>
                  </a:lnTo>
                  <a:lnTo>
                    <a:pt x="19204" y="680557"/>
                  </a:lnTo>
                  <a:lnTo>
                    <a:pt x="8662" y="634273"/>
                  </a:lnTo>
                  <a:lnTo>
                    <a:pt x="2197" y="586569"/>
                  </a:lnTo>
                  <a:lnTo>
                    <a:pt x="0" y="537633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0020300" y="3827050"/>
              <a:ext cx="423545" cy="491490"/>
            </a:xfrm>
            <a:custGeom>
              <a:rect l="l" t="t" r="r" b="b"/>
              <a:pathLst>
                <a:path w="423545" h="491489">
                  <a:moveTo>
                    <a:pt x="254000" y="491066"/>
                  </a:moveTo>
                  <a:lnTo>
                    <a:pt x="0" y="491066"/>
                  </a:lnTo>
                  <a:lnTo>
                    <a:pt x="169333" y="245533"/>
                  </a:lnTo>
                  <a:lnTo>
                    <a:pt x="0" y="0"/>
                  </a:lnTo>
                  <a:lnTo>
                    <a:pt x="254000" y="0"/>
                  </a:lnTo>
                  <a:lnTo>
                    <a:pt x="423333" y="245533"/>
                  </a:lnTo>
                  <a:lnTo>
                    <a:pt x="254000" y="49106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482091" y="4861534"/>
            <a:ext cx="810260" cy="810260"/>
            <a:chOff x="4482091" y="4861534"/>
            <a:chExt cx="810260" cy="810260"/>
          </a:xfrm>
        </p:grpSpPr>
        <p:sp>
          <p:nvSpPr>
            <p:cNvPr id="3" name="object 3"/>
            <p:cNvSpPr/>
            <p:nvPr/>
          </p:nvSpPr>
          <p:spPr>
            <a:xfrm>
              <a:off x="4482091" y="4861534"/>
              <a:ext cx="810260" cy="810260"/>
            </a:xfrm>
            <a:custGeom>
              <a:rect l="l" t="t" r="r" b="b"/>
              <a:pathLst>
                <a:path w="810260" h="810260">
                  <a:moveTo>
                    <a:pt x="810236" y="405118"/>
                  </a:moveTo>
                  <a:lnTo>
                    <a:pt x="0" y="405118"/>
                  </a:lnTo>
                  <a:lnTo>
                    <a:pt x="2726" y="357872"/>
                  </a:lnTo>
                  <a:lnTo>
                    <a:pt x="10700" y="312227"/>
                  </a:lnTo>
                  <a:lnTo>
                    <a:pt x="23619" y="268488"/>
                  </a:lnTo>
                  <a:lnTo>
                    <a:pt x="41178" y="226957"/>
                  </a:lnTo>
                  <a:lnTo>
                    <a:pt x="63073" y="187938"/>
                  </a:lnTo>
                  <a:lnTo>
                    <a:pt x="89001" y="151736"/>
                  </a:lnTo>
                  <a:lnTo>
                    <a:pt x="118658" y="118655"/>
                  </a:lnTo>
                  <a:lnTo>
                    <a:pt x="151739" y="88999"/>
                  </a:lnTo>
                  <a:lnTo>
                    <a:pt x="187941" y="63071"/>
                  </a:lnTo>
                  <a:lnTo>
                    <a:pt x="226960" y="41176"/>
                  </a:lnTo>
                  <a:lnTo>
                    <a:pt x="268491" y="23617"/>
                  </a:lnTo>
                  <a:lnTo>
                    <a:pt x="312232" y="10699"/>
                  </a:lnTo>
                  <a:lnTo>
                    <a:pt x="357882" y="2725"/>
                  </a:lnTo>
                  <a:lnTo>
                    <a:pt x="405118" y="0"/>
                  </a:lnTo>
                  <a:lnTo>
                    <a:pt x="452365" y="2725"/>
                  </a:lnTo>
                  <a:lnTo>
                    <a:pt x="498009" y="10699"/>
                  </a:lnTo>
                  <a:lnTo>
                    <a:pt x="541749" y="23618"/>
                  </a:lnTo>
                  <a:lnTo>
                    <a:pt x="583279" y="41177"/>
                  </a:lnTo>
                  <a:lnTo>
                    <a:pt x="622297" y="63072"/>
                  </a:lnTo>
                  <a:lnTo>
                    <a:pt x="658499" y="89000"/>
                  </a:lnTo>
                  <a:lnTo>
                    <a:pt x="691580" y="118657"/>
                  </a:lnTo>
                  <a:lnTo>
                    <a:pt x="721236" y="151738"/>
                  </a:lnTo>
                  <a:lnTo>
                    <a:pt x="747164" y="187939"/>
                  </a:lnTo>
                  <a:lnTo>
                    <a:pt x="769059" y="226958"/>
                  </a:lnTo>
                  <a:lnTo>
                    <a:pt x="786618" y="268489"/>
                  </a:lnTo>
                  <a:lnTo>
                    <a:pt x="799536" y="312228"/>
                  </a:lnTo>
                  <a:lnTo>
                    <a:pt x="807510" y="357873"/>
                  </a:lnTo>
                  <a:lnTo>
                    <a:pt x="810236" y="405118"/>
                  </a:lnTo>
                  <a:close/>
                </a:path>
                <a:path w="810260" h="810260">
                  <a:moveTo>
                    <a:pt x="405118" y="810236"/>
                  </a:moveTo>
                  <a:lnTo>
                    <a:pt x="357872" y="807510"/>
                  </a:lnTo>
                  <a:lnTo>
                    <a:pt x="312228" y="799536"/>
                  </a:lnTo>
                  <a:lnTo>
                    <a:pt x="268488" y="786618"/>
                  </a:lnTo>
                  <a:lnTo>
                    <a:pt x="226957" y="769059"/>
                  </a:lnTo>
                  <a:lnTo>
                    <a:pt x="187939" y="747164"/>
                  </a:lnTo>
                  <a:lnTo>
                    <a:pt x="151737" y="721236"/>
                  </a:lnTo>
                  <a:lnTo>
                    <a:pt x="118656" y="691579"/>
                  </a:lnTo>
                  <a:lnTo>
                    <a:pt x="88999" y="658498"/>
                  </a:lnTo>
                  <a:lnTo>
                    <a:pt x="63072" y="622297"/>
                  </a:lnTo>
                  <a:lnTo>
                    <a:pt x="41176" y="583278"/>
                  </a:lnTo>
                  <a:lnTo>
                    <a:pt x="23617" y="541747"/>
                  </a:lnTo>
                  <a:lnTo>
                    <a:pt x="10699" y="498007"/>
                  </a:lnTo>
                  <a:lnTo>
                    <a:pt x="2725" y="452363"/>
                  </a:lnTo>
                  <a:lnTo>
                    <a:pt x="0" y="405118"/>
                  </a:lnTo>
                  <a:lnTo>
                    <a:pt x="810236" y="405118"/>
                  </a:lnTo>
                  <a:lnTo>
                    <a:pt x="807510" y="452363"/>
                  </a:lnTo>
                  <a:lnTo>
                    <a:pt x="799536" y="498008"/>
                  </a:lnTo>
                  <a:lnTo>
                    <a:pt x="786618" y="541747"/>
                  </a:lnTo>
                  <a:lnTo>
                    <a:pt x="769059" y="583278"/>
                  </a:lnTo>
                  <a:lnTo>
                    <a:pt x="747163" y="622297"/>
                  </a:lnTo>
                  <a:lnTo>
                    <a:pt x="721236" y="658498"/>
                  </a:lnTo>
                  <a:lnTo>
                    <a:pt x="691579" y="691579"/>
                  </a:lnTo>
                  <a:lnTo>
                    <a:pt x="658498" y="721236"/>
                  </a:lnTo>
                  <a:lnTo>
                    <a:pt x="622296" y="747164"/>
                  </a:lnTo>
                  <a:lnTo>
                    <a:pt x="583278" y="769059"/>
                  </a:lnTo>
                  <a:lnTo>
                    <a:pt x="541747" y="786618"/>
                  </a:lnTo>
                  <a:lnTo>
                    <a:pt x="498007" y="799536"/>
                  </a:lnTo>
                  <a:lnTo>
                    <a:pt x="452363" y="807510"/>
                  </a:lnTo>
                  <a:lnTo>
                    <a:pt x="405118" y="810236"/>
                  </a:lnTo>
                  <a:close/>
                </a:path>
              </a:pathLst>
            </a:custGeom>
            <a:solidFill>
              <a:srgbClr val="18D3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673181" y="5051049"/>
              <a:ext cx="428625" cy="431800"/>
            </a:xfrm>
            <a:custGeom>
              <a:rect l="l" t="t" r="r" b="b"/>
              <a:pathLst>
                <a:path w="428625" h="431800">
                  <a:moveTo>
                    <a:pt x="213163" y="431208"/>
                  </a:moveTo>
                  <a:lnTo>
                    <a:pt x="165464" y="424708"/>
                  </a:lnTo>
                  <a:lnTo>
                    <a:pt x="124781" y="410409"/>
                  </a:lnTo>
                  <a:lnTo>
                    <a:pt x="96455" y="396109"/>
                  </a:lnTo>
                  <a:lnTo>
                    <a:pt x="85826" y="389609"/>
                  </a:lnTo>
                  <a:lnTo>
                    <a:pt x="95060" y="379597"/>
                  </a:lnTo>
                  <a:lnTo>
                    <a:pt x="115375" y="348410"/>
                  </a:lnTo>
                  <a:lnTo>
                    <a:pt x="135690" y="294321"/>
                  </a:lnTo>
                  <a:lnTo>
                    <a:pt x="144924" y="215603"/>
                  </a:lnTo>
                  <a:lnTo>
                    <a:pt x="135749" y="134975"/>
                  </a:lnTo>
                  <a:lnTo>
                    <a:pt x="115565" y="81005"/>
                  </a:lnTo>
                  <a:lnTo>
                    <a:pt x="95381" y="50767"/>
                  </a:lnTo>
                  <a:lnTo>
                    <a:pt x="86206" y="41338"/>
                  </a:lnTo>
                  <a:lnTo>
                    <a:pt x="95404" y="34849"/>
                  </a:lnTo>
                  <a:lnTo>
                    <a:pt x="121222" y="20651"/>
                  </a:lnTo>
                  <a:lnTo>
                    <a:pt x="161295" y="6453"/>
                  </a:lnTo>
                  <a:lnTo>
                    <a:pt x="213163" y="0"/>
                  </a:lnTo>
                  <a:lnTo>
                    <a:pt x="265087" y="6459"/>
                  </a:lnTo>
                  <a:lnTo>
                    <a:pt x="305175" y="20669"/>
                  </a:lnTo>
                  <a:lnTo>
                    <a:pt x="331001" y="34879"/>
                  </a:lnTo>
                  <a:lnTo>
                    <a:pt x="340102" y="41303"/>
                  </a:lnTo>
                  <a:lnTo>
                    <a:pt x="331089" y="52844"/>
                  </a:lnTo>
                  <a:lnTo>
                    <a:pt x="311262" y="86602"/>
                  </a:lnTo>
                  <a:lnTo>
                    <a:pt x="291434" y="141287"/>
                  </a:lnTo>
                  <a:lnTo>
                    <a:pt x="282422" y="215603"/>
                  </a:lnTo>
                  <a:lnTo>
                    <a:pt x="291442" y="293509"/>
                  </a:lnTo>
                  <a:lnTo>
                    <a:pt x="311287" y="347770"/>
                  </a:lnTo>
                  <a:lnTo>
                    <a:pt x="331133" y="379505"/>
                  </a:lnTo>
                  <a:lnTo>
                    <a:pt x="340153" y="389835"/>
                  </a:lnTo>
                  <a:lnTo>
                    <a:pt x="329797" y="396299"/>
                  </a:lnTo>
                  <a:lnTo>
                    <a:pt x="301955" y="410521"/>
                  </a:lnTo>
                  <a:lnTo>
                    <a:pt x="261465" y="424743"/>
                  </a:lnTo>
                  <a:lnTo>
                    <a:pt x="213163" y="431208"/>
                  </a:lnTo>
                  <a:close/>
                </a:path>
                <a:path w="428625" h="431800">
                  <a:moveTo>
                    <a:pt x="72514" y="375415"/>
                  </a:moveTo>
                  <a:lnTo>
                    <a:pt x="61181" y="367411"/>
                  </a:lnTo>
                  <a:lnTo>
                    <a:pt x="36253" y="340814"/>
                  </a:lnTo>
                  <a:lnTo>
                    <a:pt x="11329" y="291746"/>
                  </a:lnTo>
                  <a:lnTo>
                    <a:pt x="0" y="216330"/>
                  </a:lnTo>
                  <a:lnTo>
                    <a:pt x="11205" y="140197"/>
                  </a:lnTo>
                  <a:lnTo>
                    <a:pt x="35859" y="89584"/>
                  </a:lnTo>
                  <a:lnTo>
                    <a:pt x="60512" y="61448"/>
                  </a:lnTo>
                  <a:lnTo>
                    <a:pt x="71718" y="52746"/>
                  </a:lnTo>
                  <a:lnTo>
                    <a:pt x="80100" y="61448"/>
                  </a:lnTo>
                  <a:lnTo>
                    <a:pt x="98540" y="89584"/>
                  </a:lnTo>
                  <a:lnTo>
                    <a:pt x="116981" y="140197"/>
                  </a:lnTo>
                  <a:lnTo>
                    <a:pt x="125363" y="216330"/>
                  </a:lnTo>
                  <a:lnTo>
                    <a:pt x="117103" y="291753"/>
                  </a:lnTo>
                  <a:lnTo>
                    <a:pt x="98934" y="340820"/>
                  </a:lnTo>
                  <a:lnTo>
                    <a:pt x="80769" y="367413"/>
                  </a:lnTo>
                  <a:lnTo>
                    <a:pt x="72514" y="375415"/>
                  </a:lnTo>
                  <a:close/>
                </a:path>
                <a:path w="428625" h="431800">
                  <a:moveTo>
                    <a:pt x="353794" y="375415"/>
                  </a:moveTo>
                  <a:lnTo>
                    <a:pt x="345540" y="367411"/>
                  </a:lnTo>
                  <a:lnTo>
                    <a:pt x="327384" y="340814"/>
                  </a:lnTo>
                  <a:lnTo>
                    <a:pt x="309231" y="291746"/>
                  </a:lnTo>
                  <a:lnTo>
                    <a:pt x="300979" y="216330"/>
                  </a:lnTo>
                  <a:lnTo>
                    <a:pt x="309359" y="140703"/>
                  </a:lnTo>
                  <a:lnTo>
                    <a:pt x="327794" y="91203"/>
                  </a:lnTo>
                  <a:lnTo>
                    <a:pt x="346229" y="64179"/>
                  </a:lnTo>
                  <a:lnTo>
                    <a:pt x="354608" y="55982"/>
                  </a:lnTo>
                  <a:lnTo>
                    <a:pt x="366082" y="64179"/>
                  </a:lnTo>
                  <a:lnTo>
                    <a:pt x="391324" y="91203"/>
                  </a:lnTo>
                  <a:lnTo>
                    <a:pt x="416566" y="140703"/>
                  </a:lnTo>
                  <a:lnTo>
                    <a:pt x="428040" y="216330"/>
                  </a:lnTo>
                  <a:lnTo>
                    <a:pt x="416436" y="291753"/>
                  </a:lnTo>
                  <a:lnTo>
                    <a:pt x="390911" y="340820"/>
                  </a:lnTo>
                  <a:lnTo>
                    <a:pt x="365392" y="367413"/>
                  </a:lnTo>
                  <a:lnTo>
                    <a:pt x="353794" y="37541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5760842" y="1445928"/>
            <a:ext cx="5549900" cy="43827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EA8"/>
                </a:solidFill>
                <a:latin typeface="微软雅黑"/>
                <a:cs typeface="微软雅黑"/>
              </a:rPr>
              <a:t>国际企业竞</a:t>
            </a:r>
            <a:r>
              <a:rPr sz="2300" b="1" spc="-50">
                <a:solidFill>
                  <a:srgbClr val="00BEA8"/>
                </a:solidFill>
                <a:latin typeface="微软雅黑"/>
                <a:cs typeface="微软雅黑"/>
              </a:rPr>
              <a:t>争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20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国际金属制品企业凭借其技术优势和品牌影响力，在全球范围内展开竞争，争夺市场份额。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2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300" b="1">
                <a:solidFill>
                  <a:srgbClr val="00BEA8"/>
                </a:solidFill>
                <a:latin typeface="微软雅黑"/>
                <a:cs typeface="微软雅黑"/>
              </a:rPr>
              <a:t>国内企业竞</a:t>
            </a:r>
            <a:r>
              <a:rPr sz="2300" b="1" spc="-50">
                <a:solidFill>
                  <a:srgbClr val="00BEA8"/>
                </a:solidFill>
                <a:latin typeface="微软雅黑"/>
                <a:cs typeface="微软雅黑"/>
              </a:rPr>
              <a:t>争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21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国内金属制品企业数量众多，但规模和技术水平参差不齐，竞争激</a:t>
            </a: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烈。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300" b="1">
                <a:solidFill>
                  <a:srgbClr val="00BEA8"/>
                </a:solidFill>
                <a:latin typeface="微软雅黑"/>
                <a:cs typeface="微软雅黑"/>
              </a:rPr>
              <a:t>国内外企业合作与竞争并</a:t>
            </a:r>
            <a:r>
              <a:rPr sz="2300" b="1" spc="-50">
                <a:solidFill>
                  <a:srgbClr val="00BEA8"/>
                </a:solidFill>
                <a:latin typeface="微软雅黑"/>
                <a:cs typeface="微软雅黑"/>
              </a:rPr>
              <a:t>存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21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随着全球化的深入发展，国内外金属制品企业之间的合作与竞争关系日益紧密，既有合作也有竞争。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482092" y="1560134"/>
            <a:ext cx="810260" cy="810260"/>
            <a:chOff x="4482092" y="1560134"/>
            <a:chExt cx="810260" cy="810260"/>
          </a:xfrm>
        </p:grpSpPr>
        <p:sp>
          <p:nvSpPr>
            <p:cNvPr id="7" name="object 7"/>
            <p:cNvSpPr/>
            <p:nvPr/>
          </p:nvSpPr>
          <p:spPr>
            <a:xfrm>
              <a:off x="4482092" y="1560134"/>
              <a:ext cx="810260" cy="810260"/>
            </a:xfrm>
            <a:custGeom>
              <a:rect l="l" t="t" r="r" b="b"/>
              <a:pathLst>
                <a:path w="810260" h="810260">
                  <a:moveTo>
                    <a:pt x="405117" y="810236"/>
                  </a:moveTo>
                  <a:lnTo>
                    <a:pt x="357871" y="807510"/>
                  </a:lnTo>
                  <a:lnTo>
                    <a:pt x="312227" y="799536"/>
                  </a:lnTo>
                  <a:lnTo>
                    <a:pt x="268487" y="786618"/>
                  </a:lnTo>
                  <a:lnTo>
                    <a:pt x="226956" y="769059"/>
                  </a:lnTo>
                  <a:lnTo>
                    <a:pt x="187938" y="747164"/>
                  </a:lnTo>
                  <a:lnTo>
                    <a:pt x="151736" y="721236"/>
                  </a:lnTo>
                  <a:lnTo>
                    <a:pt x="118655" y="691579"/>
                  </a:lnTo>
                  <a:lnTo>
                    <a:pt x="88999" y="658498"/>
                  </a:lnTo>
                  <a:lnTo>
                    <a:pt x="63071" y="622296"/>
                  </a:lnTo>
                  <a:lnTo>
                    <a:pt x="41175" y="583278"/>
                  </a:lnTo>
                  <a:lnTo>
                    <a:pt x="23617" y="541747"/>
                  </a:lnTo>
                  <a:lnTo>
                    <a:pt x="10698" y="498007"/>
                  </a:lnTo>
                  <a:lnTo>
                    <a:pt x="2724" y="452363"/>
                  </a:lnTo>
                  <a:lnTo>
                    <a:pt x="0" y="405117"/>
                  </a:lnTo>
                  <a:lnTo>
                    <a:pt x="2725" y="357872"/>
                  </a:lnTo>
                  <a:lnTo>
                    <a:pt x="10699" y="312227"/>
                  </a:lnTo>
                  <a:lnTo>
                    <a:pt x="23618" y="268488"/>
                  </a:lnTo>
                  <a:lnTo>
                    <a:pt x="41176" y="226957"/>
                  </a:lnTo>
                  <a:lnTo>
                    <a:pt x="63072" y="187938"/>
                  </a:lnTo>
                  <a:lnTo>
                    <a:pt x="89000" y="151737"/>
                  </a:lnTo>
                  <a:lnTo>
                    <a:pt x="118656" y="118655"/>
                  </a:lnTo>
                  <a:lnTo>
                    <a:pt x="151737" y="88999"/>
                  </a:lnTo>
                  <a:lnTo>
                    <a:pt x="187939" y="63071"/>
                  </a:lnTo>
                  <a:lnTo>
                    <a:pt x="226957" y="41176"/>
                  </a:lnTo>
                  <a:lnTo>
                    <a:pt x="268488" y="23617"/>
                  </a:lnTo>
                  <a:lnTo>
                    <a:pt x="312228" y="10699"/>
                  </a:lnTo>
                  <a:lnTo>
                    <a:pt x="357872" y="2725"/>
                  </a:lnTo>
                  <a:lnTo>
                    <a:pt x="405117" y="0"/>
                  </a:lnTo>
                  <a:lnTo>
                    <a:pt x="452362" y="2725"/>
                  </a:lnTo>
                  <a:lnTo>
                    <a:pt x="498006" y="10699"/>
                  </a:lnTo>
                  <a:lnTo>
                    <a:pt x="541746" y="23617"/>
                  </a:lnTo>
                  <a:lnTo>
                    <a:pt x="583277" y="41176"/>
                  </a:lnTo>
                  <a:lnTo>
                    <a:pt x="622296" y="63072"/>
                  </a:lnTo>
                  <a:lnTo>
                    <a:pt x="658497" y="89000"/>
                  </a:lnTo>
                  <a:lnTo>
                    <a:pt x="691579" y="118656"/>
                  </a:lnTo>
                  <a:lnTo>
                    <a:pt x="721235" y="151737"/>
                  </a:lnTo>
                  <a:lnTo>
                    <a:pt x="747163" y="187939"/>
                  </a:lnTo>
                  <a:lnTo>
                    <a:pt x="769058" y="226957"/>
                  </a:lnTo>
                  <a:lnTo>
                    <a:pt x="786617" y="268488"/>
                  </a:lnTo>
                  <a:lnTo>
                    <a:pt x="799535" y="312228"/>
                  </a:lnTo>
                  <a:lnTo>
                    <a:pt x="807509" y="357872"/>
                  </a:lnTo>
                  <a:lnTo>
                    <a:pt x="810235" y="405118"/>
                  </a:lnTo>
                  <a:lnTo>
                    <a:pt x="807509" y="452363"/>
                  </a:lnTo>
                  <a:lnTo>
                    <a:pt x="799535" y="498008"/>
                  </a:lnTo>
                  <a:lnTo>
                    <a:pt x="786617" y="541747"/>
                  </a:lnTo>
                  <a:lnTo>
                    <a:pt x="769058" y="583278"/>
                  </a:lnTo>
                  <a:lnTo>
                    <a:pt x="747163" y="622297"/>
                  </a:lnTo>
                  <a:lnTo>
                    <a:pt x="721235" y="658498"/>
                  </a:lnTo>
                  <a:lnTo>
                    <a:pt x="691578" y="691579"/>
                  </a:lnTo>
                  <a:lnTo>
                    <a:pt x="658497" y="721236"/>
                  </a:lnTo>
                  <a:lnTo>
                    <a:pt x="622296" y="747164"/>
                  </a:lnTo>
                  <a:lnTo>
                    <a:pt x="583277" y="769059"/>
                  </a:lnTo>
                  <a:lnTo>
                    <a:pt x="541746" y="786618"/>
                  </a:lnTo>
                  <a:lnTo>
                    <a:pt x="498006" y="799536"/>
                  </a:lnTo>
                  <a:lnTo>
                    <a:pt x="452362" y="807510"/>
                  </a:lnTo>
                  <a:lnTo>
                    <a:pt x="405117" y="810236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696603" y="1793308"/>
              <a:ext cx="345440" cy="344805"/>
            </a:xfrm>
            <a:custGeom>
              <a:rect l="l" t="t" r="r" b="b"/>
              <a:pathLst>
                <a:path w="345439" h="344805">
                  <a:moveTo>
                    <a:pt x="30526" y="176678"/>
                  </a:moveTo>
                  <a:lnTo>
                    <a:pt x="18221" y="161290"/>
                  </a:lnTo>
                  <a:lnTo>
                    <a:pt x="8565" y="143463"/>
                  </a:lnTo>
                  <a:lnTo>
                    <a:pt x="2258" y="123901"/>
                  </a:lnTo>
                  <a:lnTo>
                    <a:pt x="0" y="103304"/>
                  </a:lnTo>
                  <a:lnTo>
                    <a:pt x="8099" y="63095"/>
                  </a:lnTo>
                  <a:lnTo>
                    <a:pt x="30185" y="30259"/>
                  </a:lnTo>
                  <a:lnTo>
                    <a:pt x="62941" y="8118"/>
                  </a:lnTo>
                  <a:lnTo>
                    <a:pt x="103051" y="0"/>
                  </a:lnTo>
                  <a:lnTo>
                    <a:pt x="123780" y="2229"/>
                  </a:lnTo>
                  <a:lnTo>
                    <a:pt x="143326" y="8511"/>
                  </a:lnTo>
                  <a:lnTo>
                    <a:pt x="161081" y="18231"/>
                  </a:lnTo>
                  <a:lnTo>
                    <a:pt x="176439" y="30778"/>
                  </a:lnTo>
                  <a:lnTo>
                    <a:pt x="30526" y="176678"/>
                  </a:lnTo>
                  <a:close/>
                </a:path>
                <a:path w="345439" h="344805">
                  <a:moveTo>
                    <a:pt x="111671" y="206006"/>
                  </a:moveTo>
                  <a:lnTo>
                    <a:pt x="91240" y="205258"/>
                  </a:lnTo>
                  <a:lnTo>
                    <a:pt x="71227" y="200479"/>
                  </a:lnTo>
                  <a:lnTo>
                    <a:pt x="52387" y="191776"/>
                  </a:lnTo>
                  <a:lnTo>
                    <a:pt x="74533" y="170521"/>
                  </a:lnTo>
                  <a:lnTo>
                    <a:pt x="122267" y="122873"/>
                  </a:lnTo>
                  <a:lnTo>
                    <a:pt x="169756" y="74978"/>
                  </a:lnTo>
                  <a:lnTo>
                    <a:pt x="191168" y="52982"/>
                  </a:lnTo>
                  <a:lnTo>
                    <a:pt x="199897" y="72062"/>
                  </a:lnTo>
                  <a:lnTo>
                    <a:pt x="204458" y="92234"/>
                  </a:lnTo>
                  <a:lnTo>
                    <a:pt x="204850" y="112815"/>
                  </a:lnTo>
                  <a:lnTo>
                    <a:pt x="201074" y="133120"/>
                  </a:lnTo>
                  <a:lnTo>
                    <a:pt x="189983" y="143842"/>
                  </a:lnTo>
                  <a:lnTo>
                    <a:pt x="166139" y="167579"/>
                  </a:lnTo>
                  <a:lnTo>
                    <a:pt x="142436" y="191462"/>
                  </a:lnTo>
                  <a:lnTo>
                    <a:pt x="131765" y="202618"/>
                  </a:lnTo>
                  <a:lnTo>
                    <a:pt x="111671" y="206006"/>
                  </a:lnTo>
                  <a:close/>
                </a:path>
                <a:path w="345439" h="344805">
                  <a:moveTo>
                    <a:pt x="288173" y="323897"/>
                  </a:moveTo>
                  <a:lnTo>
                    <a:pt x="275457" y="322776"/>
                  </a:lnTo>
                  <a:lnTo>
                    <a:pt x="266202" y="318297"/>
                  </a:lnTo>
                  <a:lnTo>
                    <a:pt x="148649" y="220908"/>
                  </a:lnTo>
                  <a:lnTo>
                    <a:pt x="220301" y="149257"/>
                  </a:lnTo>
                  <a:lnTo>
                    <a:pt x="317146" y="267367"/>
                  </a:lnTo>
                  <a:lnTo>
                    <a:pt x="321474" y="276770"/>
                  </a:lnTo>
                  <a:lnTo>
                    <a:pt x="322809" y="289269"/>
                  </a:lnTo>
                  <a:lnTo>
                    <a:pt x="322569" y="300193"/>
                  </a:lnTo>
                  <a:lnTo>
                    <a:pt x="322174" y="304872"/>
                  </a:lnTo>
                  <a:lnTo>
                    <a:pt x="340084" y="322781"/>
                  </a:lnTo>
                  <a:lnTo>
                    <a:pt x="304264" y="322781"/>
                  </a:lnTo>
                  <a:lnTo>
                    <a:pt x="299420" y="323340"/>
                  </a:lnTo>
                  <a:lnTo>
                    <a:pt x="288173" y="323897"/>
                  </a:lnTo>
                  <a:close/>
                </a:path>
                <a:path w="345439" h="344805">
                  <a:moveTo>
                    <a:pt x="328329" y="344618"/>
                  </a:moveTo>
                  <a:lnTo>
                    <a:pt x="304264" y="322781"/>
                  </a:lnTo>
                  <a:lnTo>
                    <a:pt x="340084" y="322781"/>
                  </a:lnTo>
                  <a:lnTo>
                    <a:pt x="345125" y="327823"/>
                  </a:lnTo>
                  <a:lnTo>
                    <a:pt x="328329" y="34461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4482092" y="3221071"/>
            <a:ext cx="810260" cy="810260"/>
            <a:chOff x="4482092" y="3221071"/>
            <a:chExt cx="810260" cy="810260"/>
          </a:xfrm>
        </p:grpSpPr>
        <p:sp>
          <p:nvSpPr>
            <p:cNvPr id="10" name="object 10"/>
            <p:cNvSpPr/>
            <p:nvPr/>
          </p:nvSpPr>
          <p:spPr>
            <a:xfrm>
              <a:off x="4482092" y="3221071"/>
              <a:ext cx="810260" cy="810260"/>
            </a:xfrm>
            <a:custGeom>
              <a:rect l="l" t="t" r="r" b="b"/>
              <a:pathLst>
                <a:path w="810260" h="810260">
                  <a:moveTo>
                    <a:pt x="405117" y="0"/>
                  </a:moveTo>
                  <a:close/>
                </a:path>
                <a:path w="810260" h="810260">
                  <a:moveTo>
                    <a:pt x="405117" y="810236"/>
                  </a:moveTo>
                  <a:lnTo>
                    <a:pt x="357872" y="807510"/>
                  </a:lnTo>
                  <a:lnTo>
                    <a:pt x="312227" y="799536"/>
                  </a:lnTo>
                  <a:lnTo>
                    <a:pt x="268487" y="786618"/>
                  </a:lnTo>
                  <a:lnTo>
                    <a:pt x="226956" y="769059"/>
                  </a:lnTo>
                  <a:lnTo>
                    <a:pt x="187938" y="747163"/>
                  </a:lnTo>
                  <a:lnTo>
                    <a:pt x="151736" y="721236"/>
                  </a:lnTo>
                  <a:lnTo>
                    <a:pt x="118655" y="691579"/>
                  </a:lnTo>
                  <a:lnTo>
                    <a:pt x="88999" y="658498"/>
                  </a:lnTo>
                  <a:lnTo>
                    <a:pt x="63071" y="622296"/>
                  </a:lnTo>
                  <a:lnTo>
                    <a:pt x="41175" y="583278"/>
                  </a:lnTo>
                  <a:lnTo>
                    <a:pt x="23617" y="541747"/>
                  </a:lnTo>
                  <a:lnTo>
                    <a:pt x="10698" y="498007"/>
                  </a:lnTo>
                  <a:lnTo>
                    <a:pt x="2724" y="452363"/>
                  </a:lnTo>
                  <a:lnTo>
                    <a:pt x="0" y="405117"/>
                  </a:lnTo>
                  <a:lnTo>
                    <a:pt x="2725" y="357872"/>
                  </a:lnTo>
                  <a:lnTo>
                    <a:pt x="10699" y="312227"/>
                  </a:lnTo>
                  <a:lnTo>
                    <a:pt x="23618" y="268487"/>
                  </a:lnTo>
                  <a:lnTo>
                    <a:pt x="41177" y="226956"/>
                  </a:lnTo>
                  <a:lnTo>
                    <a:pt x="63072" y="187938"/>
                  </a:lnTo>
                  <a:lnTo>
                    <a:pt x="89000" y="151736"/>
                  </a:lnTo>
                  <a:lnTo>
                    <a:pt x="118656" y="118655"/>
                  </a:lnTo>
                  <a:lnTo>
                    <a:pt x="151738" y="88999"/>
                  </a:lnTo>
                  <a:lnTo>
                    <a:pt x="187939" y="63071"/>
                  </a:lnTo>
                  <a:lnTo>
                    <a:pt x="226958" y="41176"/>
                  </a:lnTo>
                  <a:lnTo>
                    <a:pt x="268489" y="23617"/>
                  </a:lnTo>
                  <a:lnTo>
                    <a:pt x="312229" y="10699"/>
                  </a:lnTo>
                  <a:lnTo>
                    <a:pt x="357874" y="2725"/>
                  </a:lnTo>
                  <a:lnTo>
                    <a:pt x="405117" y="0"/>
                  </a:lnTo>
                  <a:lnTo>
                    <a:pt x="452362" y="2725"/>
                  </a:lnTo>
                  <a:lnTo>
                    <a:pt x="498007" y="10699"/>
                  </a:lnTo>
                  <a:lnTo>
                    <a:pt x="541747" y="23617"/>
                  </a:lnTo>
                  <a:lnTo>
                    <a:pt x="583278" y="41176"/>
                  </a:lnTo>
                  <a:lnTo>
                    <a:pt x="622296" y="63072"/>
                  </a:lnTo>
                  <a:lnTo>
                    <a:pt x="658498" y="89000"/>
                  </a:lnTo>
                  <a:lnTo>
                    <a:pt x="691579" y="118656"/>
                  </a:lnTo>
                  <a:lnTo>
                    <a:pt x="721235" y="151737"/>
                  </a:lnTo>
                  <a:lnTo>
                    <a:pt x="747163" y="187939"/>
                  </a:lnTo>
                  <a:lnTo>
                    <a:pt x="769058" y="226957"/>
                  </a:lnTo>
                  <a:lnTo>
                    <a:pt x="786617" y="268488"/>
                  </a:lnTo>
                  <a:lnTo>
                    <a:pt x="799535" y="312228"/>
                  </a:lnTo>
                  <a:lnTo>
                    <a:pt x="807509" y="357872"/>
                  </a:lnTo>
                  <a:lnTo>
                    <a:pt x="810235" y="405118"/>
                  </a:lnTo>
                  <a:lnTo>
                    <a:pt x="807509" y="452363"/>
                  </a:lnTo>
                  <a:lnTo>
                    <a:pt x="799535" y="498007"/>
                  </a:lnTo>
                  <a:lnTo>
                    <a:pt x="786617" y="541747"/>
                  </a:lnTo>
                  <a:lnTo>
                    <a:pt x="769058" y="583278"/>
                  </a:lnTo>
                  <a:lnTo>
                    <a:pt x="747163" y="622297"/>
                  </a:lnTo>
                  <a:lnTo>
                    <a:pt x="721235" y="658498"/>
                  </a:lnTo>
                  <a:lnTo>
                    <a:pt x="691578" y="691579"/>
                  </a:lnTo>
                  <a:lnTo>
                    <a:pt x="658497" y="721236"/>
                  </a:lnTo>
                  <a:lnTo>
                    <a:pt x="622296" y="747164"/>
                  </a:lnTo>
                  <a:lnTo>
                    <a:pt x="583277" y="769059"/>
                  </a:lnTo>
                  <a:lnTo>
                    <a:pt x="541746" y="786618"/>
                  </a:lnTo>
                  <a:lnTo>
                    <a:pt x="498007" y="799536"/>
                  </a:lnTo>
                  <a:lnTo>
                    <a:pt x="452362" y="807510"/>
                  </a:lnTo>
                  <a:lnTo>
                    <a:pt x="405117" y="810236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763536" y="3406733"/>
              <a:ext cx="276225" cy="424815"/>
            </a:xfrm>
            <a:custGeom>
              <a:rect l="l" t="t" r="r" b="b"/>
              <a:pathLst>
                <a:path w="276225" h="424814">
                  <a:moveTo>
                    <a:pt x="169711" y="84848"/>
                  </a:moveTo>
                  <a:lnTo>
                    <a:pt x="153199" y="81514"/>
                  </a:lnTo>
                  <a:lnTo>
                    <a:pt x="139714" y="72421"/>
                  </a:lnTo>
                  <a:lnTo>
                    <a:pt x="130621" y="58936"/>
                  </a:lnTo>
                  <a:lnTo>
                    <a:pt x="127287" y="42424"/>
                  </a:lnTo>
                  <a:lnTo>
                    <a:pt x="130621" y="25912"/>
                  </a:lnTo>
                  <a:lnTo>
                    <a:pt x="139714" y="12427"/>
                  </a:lnTo>
                  <a:lnTo>
                    <a:pt x="153199" y="3334"/>
                  </a:lnTo>
                  <a:lnTo>
                    <a:pt x="169711" y="0"/>
                  </a:lnTo>
                  <a:lnTo>
                    <a:pt x="186223" y="3334"/>
                  </a:lnTo>
                  <a:lnTo>
                    <a:pt x="199708" y="12427"/>
                  </a:lnTo>
                  <a:lnTo>
                    <a:pt x="208801" y="25912"/>
                  </a:lnTo>
                  <a:lnTo>
                    <a:pt x="212135" y="42424"/>
                  </a:lnTo>
                  <a:lnTo>
                    <a:pt x="208801" y="58936"/>
                  </a:lnTo>
                  <a:lnTo>
                    <a:pt x="199708" y="72421"/>
                  </a:lnTo>
                  <a:lnTo>
                    <a:pt x="186223" y="81514"/>
                  </a:lnTo>
                  <a:lnTo>
                    <a:pt x="169711" y="84848"/>
                  </a:lnTo>
                  <a:close/>
                </a:path>
                <a:path w="276225" h="424814">
                  <a:moveTo>
                    <a:pt x="42424" y="233348"/>
                  </a:moveTo>
                  <a:lnTo>
                    <a:pt x="0" y="233348"/>
                  </a:lnTo>
                  <a:lnTo>
                    <a:pt x="0" y="127287"/>
                  </a:lnTo>
                  <a:lnTo>
                    <a:pt x="87819" y="74679"/>
                  </a:lnTo>
                  <a:lnTo>
                    <a:pt x="92817" y="71936"/>
                  </a:lnTo>
                  <a:lnTo>
                    <a:pt x="98770" y="70318"/>
                  </a:lnTo>
                  <a:lnTo>
                    <a:pt x="112040" y="70318"/>
                  </a:lnTo>
                  <a:lnTo>
                    <a:pt x="152264" y="94434"/>
                  </a:lnTo>
                  <a:lnTo>
                    <a:pt x="181590" y="123880"/>
                  </a:lnTo>
                  <a:lnTo>
                    <a:pt x="183861" y="127287"/>
                  </a:lnTo>
                  <a:lnTo>
                    <a:pt x="84849" y="127287"/>
                  </a:lnTo>
                  <a:lnTo>
                    <a:pt x="42452" y="148485"/>
                  </a:lnTo>
                  <a:lnTo>
                    <a:pt x="42424" y="233348"/>
                  </a:lnTo>
                  <a:close/>
                </a:path>
                <a:path w="276225" h="424814">
                  <a:moveTo>
                    <a:pt x="87634" y="74772"/>
                  </a:moveTo>
                  <a:lnTo>
                    <a:pt x="87804" y="74679"/>
                  </a:lnTo>
                  <a:lnTo>
                    <a:pt x="87634" y="74772"/>
                  </a:lnTo>
                  <a:close/>
                </a:path>
                <a:path w="276225" h="424814">
                  <a:moveTo>
                    <a:pt x="63636" y="424258"/>
                  </a:moveTo>
                  <a:lnTo>
                    <a:pt x="21212" y="424258"/>
                  </a:lnTo>
                  <a:lnTo>
                    <a:pt x="84849" y="127287"/>
                  </a:lnTo>
                  <a:lnTo>
                    <a:pt x="183861" y="127287"/>
                  </a:lnTo>
                  <a:lnTo>
                    <a:pt x="197994" y="148485"/>
                  </a:lnTo>
                  <a:lnTo>
                    <a:pt x="148499" y="148485"/>
                  </a:lnTo>
                  <a:lnTo>
                    <a:pt x="133636" y="197287"/>
                  </a:lnTo>
                  <a:lnTo>
                    <a:pt x="190910" y="254560"/>
                  </a:lnTo>
                  <a:lnTo>
                    <a:pt x="190910" y="261984"/>
                  </a:lnTo>
                  <a:lnTo>
                    <a:pt x="113485" y="261984"/>
                  </a:lnTo>
                  <a:lnTo>
                    <a:pt x="63636" y="424258"/>
                  </a:lnTo>
                  <a:close/>
                </a:path>
                <a:path w="276225" h="424814">
                  <a:moveTo>
                    <a:pt x="275772" y="212121"/>
                  </a:moveTo>
                  <a:lnTo>
                    <a:pt x="212347" y="212121"/>
                  </a:lnTo>
                  <a:lnTo>
                    <a:pt x="203057" y="210739"/>
                  </a:lnTo>
                  <a:lnTo>
                    <a:pt x="193707" y="206951"/>
                  </a:lnTo>
                  <a:lnTo>
                    <a:pt x="185352" y="201293"/>
                  </a:lnTo>
                  <a:lnTo>
                    <a:pt x="179045" y="194303"/>
                  </a:lnTo>
                  <a:lnTo>
                    <a:pt x="148499" y="148485"/>
                  </a:lnTo>
                  <a:lnTo>
                    <a:pt x="197994" y="148485"/>
                  </a:lnTo>
                  <a:lnTo>
                    <a:pt x="212135" y="169697"/>
                  </a:lnTo>
                  <a:lnTo>
                    <a:pt x="275772" y="169697"/>
                  </a:lnTo>
                  <a:lnTo>
                    <a:pt x="275772" y="212121"/>
                  </a:lnTo>
                  <a:close/>
                </a:path>
                <a:path w="276225" h="424814">
                  <a:moveTo>
                    <a:pt x="190910" y="424258"/>
                  </a:moveTo>
                  <a:lnTo>
                    <a:pt x="148485" y="424258"/>
                  </a:lnTo>
                  <a:lnTo>
                    <a:pt x="148485" y="296984"/>
                  </a:lnTo>
                  <a:lnTo>
                    <a:pt x="113485" y="261984"/>
                  </a:lnTo>
                  <a:lnTo>
                    <a:pt x="190910" y="261984"/>
                  </a:lnTo>
                  <a:lnTo>
                    <a:pt x="190910" y="42425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932439" y="2491844"/>
            <a:ext cx="2724785" cy="2423795"/>
            <a:chOff x="932439" y="2491844"/>
            <a:chExt cx="2724785" cy="2423795"/>
          </a:xfrm>
        </p:grpSpPr>
        <p:sp>
          <p:nvSpPr>
            <p:cNvPr id="13" name="object 13"/>
            <p:cNvSpPr/>
            <p:nvPr/>
          </p:nvSpPr>
          <p:spPr>
            <a:xfrm>
              <a:off x="970539" y="2529944"/>
              <a:ext cx="2648585" cy="2347595"/>
            </a:xfrm>
            <a:custGeom>
              <a:rect l="l" t="t" r="r" b="b"/>
              <a:pathLst>
                <a:path w="2648585" h="2347595">
                  <a:moveTo>
                    <a:pt x="1986430" y="2347183"/>
                  </a:moveTo>
                  <a:lnTo>
                    <a:pt x="662143" y="2347183"/>
                  </a:lnTo>
                  <a:lnTo>
                    <a:pt x="0" y="1173591"/>
                  </a:lnTo>
                  <a:lnTo>
                    <a:pt x="662143" y="0"/>
                  </a:lnTo>
                  <a:lnTo>
                    <a:pt x="1986430" y="0"/>
                  </a:lnTo>
                  <a:lnTo>
                    <a:pt x="2648573" y="1173591"/>
                  </a:lnTo>
                  <a:lnTo>
                    <a:pt x="1986430" y="2347183"/>
                  </a:lnTo>
                  <a:close/>
                </a:path>
              </a:pathLst>
            </a:custGeom>
            <a:solidFill>
              <a:srgbClr val="002A2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970539" y="2529944"/>
              <a:ext cx="2648585" cy="2347595"/>
            </a:xfrm>
            <a:custGeom>
              <a:rect l="l" t="t" r="r" b="b"/>
              <a:pathLst>
                <a:path w="2648585" h="2347595">
                  <a:moveTo>
                    <a:pt x="0" y="1173591"/>
                  </a:moveTo>
                  <a:lnTo>
                    <a:pt x="662143" y="0"/>
                  </a:lnTo>
                  <a:lnTo>
                    <a:pt x="1986430" y="0"/>
                  </a:lnTo>
                  <a:lnTo>
                    <a:pt x="2648573" y="1173591"/>
                  </a:lnTo>
                  <a:lnTo>
                    <a:pt x="1986430" y="2347183"/>
                  </a:lnTo>
                  <a:lnTo>
                    <a:pt x="662143" y="2347183"/>
                  </a:lnTo>
                  <a:lnTo>
                    <a:pt x="0" y="1173591"/>
                  </a:lnTo>
                  <a:close/>
                </a:path>
              </a:pathLst>
            </a:custGeom>
            <a:ln w="76200">
              <a:solidFill>
                <a:srgbClr val="00BEA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655515" y="3001353"/>
              <a:ext cx="1278890" cy="1195705"/>
            </a:xfrm>
            <a:custGeom>
              <a:rect l="l" t="t" r="r" b="b"/>
              <a:pathLst>
                <a:path w="1278889" h="1195704">
                  <a:moveTo>
                    <a:pt x="1278621" y="478075"/>
                  </a:moveTo>
                  <a:lnTo>
                    <a:pt x="0" y="478075"/>
                  </a:lnTo>
                  <a:lnTo>
                    <a:pt x="0" y="358557"/>
                  </a:lnTo>
                  <a:lnTo>
                    <a:pt x="639310" y="0"/>
                  </a:lnTo>
                  <a:lnTo>
                    <a:pt x="1278621" y="358557"/>
                  </a:lnTo>
                  <a:lnTo>
                    <a:pt x="1278621" y="478075"/>
                  </a:lnTo>
                  <a:close/>
                </a:path>
                <a:path w="1278889" h="1195704">
                  <a:moveTo>
                    <a:pt x="1150759" y="1075671"/>
                  </a:moveTo>
                  <a:lnTo>
                    <a:pt x="127862" y="1075671"/>
                  </a:lnTo>
                  <a:lnTo>
                    <a:pt x="127862" y="478075"/>
                  </a:lnTo>
                  <a:lnTo>
                    <a:pt x="383586" y="478075"/>
                  </a:lnTo>
                  <a:lnTo>
                    <a:pt x="383586" y="956152"/>
                  </a:lnTo>
                  <a:lnTo>
                    <a:pt x="1150759" y="956152"/>
                  </a:lnTo>
                  <a:lnTo>
                    <a:pt x="1150759" y="1075671"/>
                  </a:lnTo>
                  <a:close/>
                </a:path>
                <a:path w="1278889" h="1195704">
                  <a:moveTo>
                    <a:pt x="767173" y="956152"/>
                  </a:moveTo>
                  <a:lnTo>
                    <a:pt x="511448" y="956152"/>
                  </a:lnTo>
                  <a:lnTo>
                    <a:pt x="511448" y="478075"/>
                  </a:lnTo>
                  <a:lnTo>
                    <a:pt x="767173" y="478075"/>
                  </a:lnTo>
                  <a:lnTo>
                    <a:pt x="767173" y="956152"/>
                  </a:lnTo>
                  <a:close/>
                </a:path>
                <a:path w="1278889" h="1195704">
                  <a:moveTo>
                    <a:pt x="1150759" y="956152"/>
                  </a:moveTo>
                  <a:lnTo>
                    <a:pt x="895035" y="956152"/>
                  </a:lnTo>
                  <a:lnTo>
                    <a:pt x="895035" y="478075"/>
                  </a:lnTo>
                  <a:lnTo>
                    <a:pt x="1150759" y="478075"/>
                  </a:lnTo>
                  <a:lnTo>
                    <a:pt x="1150759" y="956152"/>
                  </a:lnTo>
                  <a:close/>
                </a:path>
                <a:path w="1278889" h="1195704">
                  <a:moveTo>
                    <a:pt x="1278621" y="1195189"/>
                  </a:moveTo>
                  <a:lnTo>
                    <a:pt x="0" y="1195189"/>
                  </a:lnTo>
                  <a:lnTo>
                    <a:pt x="0" y="1075671"/>
                  </a:lnTo>
                  <a:lnTo>
                    <a:pt x="1278621" y="1075671"/>
                  </a:lnTo>
                  <a:lnTo>
                    <a:pt x="1278621" y="1195189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国内外企业竞争格局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6" name="object 6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5" name="object 2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主要企业及品牌介绍</a:t>
            </a:r>
          </a:p>
        </p:txBody>
      </p:sp>
      <p:sp>
        <p:nvSpPr>
          <p:cNvPr id="26" name="object 26"/>
          <p:cNvSpPr txBox="1"/>
          <p:nvPr/>
        </p:nvSpPr>
        <p:spPr>
          <a:xfrm>
            <a:off x="3525429" y="2521077"/>
            <a:ext cx="74549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如瑞典的山特维克、美国的肯纳金属等，这些企业拥有先进的技术和强大的品牌影响力，</a:t>
            </a:r>
            <a:endParaRPr sz="15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是全球金属制品行业的领导者。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082891" y="1621288"/>
            <a:ext cx="233997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BEA8"/>
                </a:solidFill>
                <a:latin typeface="微软雅黑"/>
                <a:cs typeface="微软雅黑"/>
              </a:rPr>
              <a:t>国际知名企业及品</a:t>
            </a:r>
            <a:r>
              <a:rPr sz="2000" b="1" spc="-50">
                <a:solidFill>
                  <a:srgbClr val="00BEA8"/>
                </a:solidFill>
                <a:latin typeface="微软雅黑"/>
                <a:cs typeface="微软雅黑"/>
              </a:rPr>
              <a:t>牌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620679" y="4882769"/>
            <a:ext cx="72644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如宝钢股份、鞍钢股份等，这些企业在国内金属制品行业处于领先地位，拥有较高的市</a:t>
            </a:r>
            <a:endParaRPr sz="15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场份额和品牌影响力。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082891" y="3982980"/>
            <a:ext cx="233997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BEA8"/>
                </a:solidFill>
                <a:latin typeface="微软雅黑"/>
                <a:cs typeface="微软雅黑"/>
              </a:rPr>
              <a:t>国内领先企业及品</a:t>
            </a:r>
            <a:r>
              <a:rPr sz="2000" b="1" spc="-50">
                <a:solidFill>
                  <a:srgbClr val="00BEA8"/>
                </a:solidFill>
                <a:latin typeface="微软雅黑"/>
                <a:cs typeface="微软雅黑"/>
              </a:rPr>
              <a:t>牌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1075312" y="4179054"/>
            <a:ext cx="1748155" cy="1748155"/>
            <a:chOff x="1075312" y="4179054"/>
            <a:chExt cx="1748155" cy="1748155"/>
          </a:xfrm>
        </p:grpSpPr>
        <p:sp>
          <p:nvSpPr>
            <p:cNvPr id="31" name="object 31"/>
            <p:cNvSpPr/>
            <p:nvPr/>
          </p:nvSpPr>
          <p:spPr>
            <a:xfrm>
              <a:off x="1075312" y="4179054"/>
              <a:ext cx="1748155" cy="1748155"/>
            </a:xfrm>
            <a:custGeom>
              <a:rect l="l" t="t" r="r" b="b"/>
              <a:pathLst>
                <a:path w="1748155" h="1748154">
                  <a:moveTo>
                    <a:pt x="1747957" y="873979"/>
                  </a:moveTo>
                  <a:lnTo>
                    <a:pt x="1" y="873979"/>
                  </a:lnTo>
                  <a:lnTo>
                    <a:pt x="1294" y="826025"/>
                  </a:lnTo>
                  <a:lnTo>
                    <a:pt x="5129" y="778748"/>
                  </a:lnTo>
                  <a:lnTo>
                    <a:pt x="11440" y="732214"/>
                  </a:lnTo>
                  <a:lnTo>
                    <a:pt x="20159" y="686489"/>
                  </a:lnTo>
                  <a:lnTo>
                    <a:pt x="31220" y="641639"/>
                  </a:lnTo>
                  <a:lnTo>
                    <a:pt x="44557" y="597733"/>
                  </a:lnTo>
                  <a:lnTo>
                    <a:pt x="60102" y="554835"/>
                  </a:lnTo>
                  <a:lnTo>
                    <a:pt x="77790" y="513013"/>
                  </a:lnTo>
                  <a:lnTo>
                    <a:pt x="97553" y="472334"/>
                  </a:lnTo>
                  <a:lnTo>
                    <a:pt x="119325" y="432864"/>
                  </a:lnTo>
                  <a:lnTo>
                    <a:pt x="143039" y="394669"/>
                  </a:lnTo>
                  <a:lnTo>
                    <a:pt x="168629" y="357817"/>
                  </a:lnTo>
                  <a:lnTo>
                    <a:pt x="196027" y="322374"/>
                  </a:lnTo>
                  <a:lnTo>
                    <a:pt x="225168" y="288406"/>
                  </a:lnTo>
                  <a:lnTo>
                    <a:pt x="255984" y="255981"/>
                  </a:lnTo>
                  <a:lnTo>
                    <a:pt x="288409" y="225165"/>
                  </a:lnTo>
                  <a:lnTo>
                    <a:pt x="322377" y="196024"/>
                  </a:lnTo>
                  <a:lnTo>
                    <a:pt x="357820" y="168626"/>
                  </a:lnTo>
                  <a:lnTo>
                    <a:pt x="394673" y="143037"/>
                  </a:lnTo>
                  <a:lnTo>
                    <a:pt x="432867" y="119323"/>
                  </a:lnTo>
                  <a:lnTo>
                    <a:pt x="472338" y="97551"/>
                  </a:lnTo>
                  <a:lnTo>
                    <a:pt x="513017" y="77788"/>
                  </a:lnTo>
                  <a:lnTo>
                    <a:pt x="554839" y="60100"/>
                  </a:lnTo>
                  <a:lnTo>
                    <a:pt x="597737" y="44555"/>
                  </a:lnTo>
                  <a:lnTo>
                    <a:pt x="641644" y="31219"/>
                  </a:lnTo>
                  <a:lnTo>
                    <a:pt x="686494" y="20157"/>
                  </a:lnTo>
                  <a:lnTo>
                    <a:pt x="732220" y="11438"/>
                  </a:lnTo>
                  <a:lnTo>
                    <a:pt x="778756" y="5128"/>
                  </a:lnTo>
                  <a:lnTo>
                    <a:pt x="826044" y="1293"/>
                  </a:lnTo>
                  <a:lnTo>
                    <a:pt x="873978" y="0"/>
                  </a:lnTo>
                  <a:lnTo>
                    <a:pt x="921936" y="1293"/>
                  </a:lnTo>
                  <a:lnTo>
                    <a:pt x="969211" y="5128"/>
                  </a:lnTo>
                  <a:lnTo>
                    <a:pt x="1015744" y="11439"/>
                  </a:lnTo>
                  <a:lnTo>
                    <a:pt x="1061469" y="20158"/>
                  </a:lnTo>
                  <a:lnTo>
                    <a:pt x="1106318" y="31219"/>
                  </a:lnTo>
                  <a:lnTo>
                    <a:pt x="1150224" y="44556"/>
                  </a:lnTo>
                  <a:lnTo>
                    <a:pt x="1193122" y="60102"/>
                  </a:lnTo>
                  <a:lnTo>
                    <a:pt x="1234943" y="77789"/>
                  </a:lnTo>
                  <a:lnTo>
                    <a:pt x="1275623" y="97552"/>
                  </a:lnTo>
                  <a:lnTo>
                    <a:pt x="1315093" y="119324"/>
                  </a:lnTo>
                  <a:lnTo>
                    <a:pt x="1353287" y="143038"/>
                  </a:lnTo>
                  <a:lnTo>
                    <a:pt x="1390139" y="168627"/>
                  </a:lnTo>
                  <a:lnTo>
                    <a:pt x="1425582" y="196026"/>
                  </a:lnTo>
                  <a:lnTo>
                    <a:pt x="1459550" y="225167"/>
                  </a:lnTo>
                  <a:lnTo>
                    <a:pt x="1491975" y="255983"/>
                  </a:lnTo>
                  <a:lnTo>
                    <a:pt x="1522791" y="288408"/>
                  </a:lnTo>
                  <a:lnTo>
                    <a:pt x="1551931" y="322376"/>
                  </a:lnTo>
                  <a:lnTo>
                    <a:pt x="1579330" y="357819"/>
                  </a:lnTo>
                  <a:lnTo>
                    <a:pt x="1604919" y="394671"/>
                  </a:lnTo>
                  <a:lnTo>
                    <a:pt x="1628633" y="432865"/>
                  </a:lnTo>
                  <a:lnTo>
                    <a:pt x="1650405" y="472336"/>
                  </a:lnTo>
                  <a:lnTo>
                    <a:pt x="1670168" y="513015"/>
                  </a:lnTo>
                  <a:lnTo>
                    <a:pt x="1687855" y="554837"/>
                  </a:lnTo>
                  <a:lnTo>
                    <a:pt x="1703401" y="597734"/>
                  </a:lnTo>
                  <a:lnTo>
                    <a:pt x="1716737" y="641641"/>
                  </a:lnTo>
                  <a:lnTo>
                    <a:pt x="1727799" y="686490"/>
                  </a:lnTo>
                  <a:lnTo>
                    <a:pt x="1736518" y="732215"/>
                  </a:lnTo>
                  <a:lnTo>
                    <a:pt x="1742828" y="778750"/>
                  </a:lnTo>
                  <a:lnTo>
                    <a:pt x="1746663" y="826026"/>
                  </a:lnTo>
                  <a:lnTo>
                    <a:pt x="1747957" y="873979"/>
                  </a:lnTo>
                  <a:close/>
                </a:path>
                <a:path w="1748155" h="1748154">
                  <a:moveTo>
                    <a:pt x="873978" y="1747956"/>
                  </a:moveTo>
                  <a:lnTo>
                    <a:pt x="826026" y="1746663"/>
                  </a:lnTo>
                  <a:lnTo>
                    <a:pt x="778749" y="1742828"/>
                  </a:lnTo>
                  <a:lnTo>
                    <a:pt x="732215" y="1736517"/>
                  </a:lnTo>
                  <a:lnTo>
                    <a:pt x="686489" y="1727798"/>
                  </a:lnTo>
                  <a:lnTo>
                    <a:pt x="641640" y="1716737"/>
                  </a:lnTo>
                  <a:lnTo>
                    <a:pt x="597734" y="1703400"/>
                  </a:lnTo>
                  <a:lnTo>
                    <a:pt x="554836" y="1687855"/>
                  </a:lnTo>
                  <a:lnTo>
                    <a:pt x="513014" y="1670167"/>
                  </a:lnTo>
                  <a:lnTo>
                    <a:pt x="472335" y="1650404"/>
                  </a:lnTo>
                  <a:lnTo>
                    <a:pt x="432865" y="1628633"/>
                  </a:lnTo>
                  <a:lnTo>
                    <a:pt x="394670" y="1604919"/>
                  </a:lnTo>
                  <a:lnTo>
                    <a:pt x="357818" y="1579329"/>
                  </a:lnTo>
                  <a:lnTo>
                    <a:pt x="322375" y="1551931"/>
                  </a:lnTo>
                  <a:lnTo>
                    <a:pt x="288407" y="1522790"/>
                  </a:lnTo>
                  <a:lnTo>
                    <a:pt x="255982" y="1491974"/>
                  </a:lnTo>
                  <a:lnTo>
                    <a:pt x="225166" y="1459549"/>
                  </a:lnTo>
                  <a:lnTo>
                    <a:pt x="196025" y="1425581"/>
                  </a:lnTo>
                  <a:lnTo>
                    <a:pt x="168627" y="1390138"/>
                  </a:lnTo>
                  <a:lnTo>
                    <a:pt x="143037" y="1353286"/>
                  </a:lnTo>
                  <a:lnTo>
                    <a:pt x="119323" y="1315092"/>
                  </a:lnTo>
                  <a:lnTo>
                    <a:pt x="97551" y="1275621"/>
                  </a:lnTo>
                  <a:lnTo>
                    <a:pt x="77788" y="1234942"/>
                  </a:lnTo>
                  <a:lnTo>
                    <a:pt x="60101" y="1193120"/>
                  </a:lnTo>
                  <a:lnTo>
                    <a:pt x="44556" y="1150223"/>
                  </a:lnTo>
                  <a:lnTo>
                    <a:pt x="31219" y="1106316"/>
                  </a:lnTo>
                  <a:lnTo>
                    <a:pt x="20158" y="1061467"/>
                  </a:lnTo>
                  <a:lnTo>
                    <a:pt x="11438" y="1015742"/>
                  </a:lnTo>
                  <a:lnTo>
                    <a:pt x="5128" y="969208"/>
                  </a:lnTo>
                  <a:lnTo>
                    <a:pt x="1293" y="921931"/>
                  </a:lnTo>
                  <a:lnTo>
                    <a:pt x="0" y="873978"/>
                  </a:lnTo>
                  <a:lnTo>
                    <a:pt x="1747957" y="873979"/>
                  </a:lnTo>
                  <a:lnTo>
                    <a:pt x="1746663" y="921931"/>
                  </a:lnTo>
                  <a:lnTo>
                    <a:pt x="1742828" y="969208"/>
                  </a:lnTo>
                  <a:lnTo>
                    <a:pt x="1736517" y="1015742"/>
                  </a:lnTo>
                  <a:lnTo>
                    <a:pt x="1727798" y="1061467"/>
                  </a:lnTo>
                  <a:lnTo>
                    <a:pt x="1716737" y="1106316"/>
                  </a:lnTo>
                  <a:lnTo>
                    <a:pt x="1703400" y="1150223"/>
                  </a:lnTo>
                  <a:lnTo>
                    <a:pt x="1687855" y="1193121"/>
                  </a:lnTo>
                  <a:lnTo>
                    <a:pt x="1670167" y="1234942"/>
                  </a:lnTo>
                  <a:lnTo>
                    <a:pt x="1650404" y="1275622"/>
                  </a:lnTo>
                  <a:lnTo>
                    <a:pt x="1628632" y="1315092"/>
                  </a:lnTo>
                  <a:lnTo>
                    <a:pt x="1604918" y="1353286"/>
                  </a:lnTo>
                  <a:lnTo>
                    <a:pt x="1579329" y="1390138"/>
                  </a:lnTo>
                  <a:lnTo>
                    <a:pt x="1551931" y="1425582"/>
                  </a:lnTo>
                  <a:lnTo>
                    <a:pt x="1522790" y="1459549"/>
                  </a:lnTo>
                  <a:lnTo>
                    <a:pt x="1491974" y="1491974"/>
                  </a:lnTo>
                  <a:lnTo>
                    <a:pt x="1459549" y="1522790"/>
                  </a:lnTo>
                  <a:lnTo>
                    <a:pt x="1425581" y="1551931"/>
                  </a:lnTo>
                  <a:lnTo>
                    <a:pt x="1390138" y="1579329"/>
                  </a:lnTo>
                  <a:lnTo>
                    <a:pt x="1353286" y="1604919"/>
                  </a:lnTo>
                  <a:lnTo>
                    <a:pt x="1315091" y="1628633"/>
                  </a:lnTo>
                  <a:lnTo>
                    <a:pt x="1275621" y="1650405"/>
                  </a:lnTo>
                  <a:lnTo>
                    <a:pt x="1234942" y="1670168"/>
                  </a:lnTo>
                  <a:lnTo>
                    <a:pt x="1193120" y="1687855"/>
                  </a:lnTo>
                  <a:lnTo>
                    <a:pt x="1150223" y="1703400"/>
                  </a:lnTo>
                  <a:lnTo>
                    <a:pt x="1106316" y="1716737"/>
                  </a:lnTo>
                  <a:lnTo>
                    <a:pt x="1061467" y="1727798"/>
                  </a:lnTo>
                  <a:lnTo>
                    <a:pt x="1015742" y="1736517"/>
                  </a:lnTo>
                  <a:lnTo>
                    <a:pt x="969208" y="1742828"/>
                  </a:lnTo>
                  <a:lnTo>
                    <a:pt x="921931" y="1746663"/>
                  </a:lnTo>
                  <a:lnTo>
                    <a:pt x="873978" y="1747956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1537812" y="4641553"/>
              <a:ext cx="822960" cy="822960"/>
            </a:xfrm>
            <a:custGeom>
              <a:rect l="l" t="t" r="r" b="b"/>
              <a:pathLst>
                <a:path w="822960" h="822960">
                  <a:moveTo>
                    <a:pt x="542530" y="133809"/>
                  </a:moveTo>
                  <a:lnTo>
                    <a:pt x="278572" y="133809"/>
                  </a:lnTo>
                  <a:lnTo>
                    <a:pt x="285906" y="130480"/>
                  </a:lnTo>
                  <a:lnTo>
                    <a:pt x="293305" y="127400"/>
                  </a:lnTo>
                  <a:lnTo>
                    <a:pt x="300795" y="124509"/>
                  </a:lnTo>
                  <a:lnTo>
                    <a:pt x="308404" y="121745"/>
                  </a:lnTo>
                  <a:lnTo>
                    <a:pt x="359248" y="0"/>
                  </a:lnTo>
                  <a:lnTo>
                    <a:pt x="462118" y="0"/>
                  </a:lnTo>
                  <a:lnTo>
                    <a:pt x="514247" y="122158"/>
                  </a:lnTo>
                  <a:lnTo>
                    <a:pt x="521578" y="124860"/>
                  </a:lnTo>
                  <a:lnTo>
                    <a:pt x="528803" y="127709"/>
                  </a:lnTo>
                  <a:lnTo>
                    <a:pt x="535931" y="130747"/>
                  </a:lnTo>
                  <a:lnTo>
                    <a:pt x="542530" y="133809"/>
                  </a:lnTo>
                  <a:close/>
                </a:path>
                <a:path w="822960" h="822960">
                  <a:moveTo>
                    <a:pt x="715891" y="134014"/>
                  </a:moveTo>
                  <a:lnTo>
                    <a:pt x="542972" y="134014"/>
                  </a:lnTo>
                  <a:lnTo>
                    <a:pt x="665439" y="83580"/>
                  </a:lnTo>
                  <a:lnTo>
                    <a:pt x="715891" y="134014"/>
                  </a:lnTo>
                  <a:close/>
                </a:path>
                <a:path w="822960" h="822960">
                  <a:moveTo>
                    <a:pt x="157418" y="739378"/>
                  </a:moveTo>
                  <a:lnTo>
                    <a:pt x="84688" y="666648"/>
                  </a:lnTo>
                  <a:lnTo>
                    <a:pt x="133601" y="544697"/>
                  </a:lnTo>
                  <a:lnTo>
                    <a:pt x="130136" y="537192"/>
                  </a:lnTo>
                  <a:lnTo>
                    <a:pt x="126921" y="529603"/>
                  </a:lnTo>
                  <a:lnTo>
                    <a:pt x="123819" y="521678"/>
                  </a:lnTo>
                  <a:lnTo>
                    <a:pt x="121051" y="514144"/>
                  </a:lnTo>
                  <a:lnTo>
                    <a:pt x="0" y="463711"/>
                  </a:lnTo>
                  <a:lnTo>
                    <a:pt x="0" y="360841"/>
                  </a:lnTo>
                  <a:lnTo>
                    <a:pt x="120949" y="309125"/>
                  </a:lnTo>
                  <a:lnTo>
                    <a:pt x="123791" y="301335"/>
                  </a:lnTo>
                  <a:lnTo>
                    <a:pt x="126771" y="293655"/>
                  </a:lnTo>
                  <a:lnTo>
                    <a:pt x="129958" y="286072"/>
                  </a:lnTo>
                  <a:lnTo>
                    <a:pt x="133423" y="278572"/>
                  </a:lnTo>
                  <a:lnTo>
                    <a:pt x="83581" y="157417"/>
                  </a:lnTo>
                  <a:lnTo>
                    <a:pt x="156311" y="84688"/>
                  </a:lnTo>
                  <a:lnTo>
                    <a:pt x="278572" y="133809"/>
                  </a:lnTo>
                  <a:lnTo>
                    <a:pt x="542530" y="133809"/>
                  </a:lnTo>
                  <a:lnTo>
                    <a:pt x="542972" y="134014"/>
                  </a:lnTo>
                  <a:lnTo>
                    <a:pt x="715891" y="134014"/>
                  </a:lnTo>
                  <a:lnTo>
                    <a:pt x="738196" y="156311"/>
                  </a:lnTo>
                  <a:lnTo>
                    <a:pt x="697681" y="257175"/>
                  </a:lnTo>
                  <a:lnTo>
                    <a:pt x="410683" y="257175"/>
                  </a:lnTo>
                  <a:lnTo>
                    <a:pt x="361927" y="265045"/>
                  </a:lnTo>
                  <a:lnTo>
                    <a:pt x="319571" y="286959"/>
                  </a:lnTo>
                  <a:lnTo>
                    <a:pt x="286162" y="320368"/>
                  </a:lnTo>
                  <a:lnTo>
                    <a:pt x="264249" y="362724"/>
                  </a:lnTo>
                  <a:lnTo>
                    <a:pt x="256378" y="411479"/>
                  </a:lnTo>
                  <a:lnTo>
                    <a:pt x="264249" y="460235"/>
                  </a:lnTo>
                  <a:lnTo>
                    <a:pt x="286162" y="502591"/>
                  </a:lnTo>
                  <a:lnTo>
                    <a:pt x="319571" y="536000"/>
                  </a:lnTo>
                  <a:lnTo>
                    <a:pt x="361927" y="557914"/>
                  </a:lnTo>
                  <a:lnTo>
                    <a:pt x="410683" y="565784"/>
                  </a:lnTo>
                  <a:lnTo>
                    <a:pt x="698240" y="565784"/>
                  </a:lnTo>
                  <a:lnTo>
                    <a:pt x="739351" y="665439"/>
                  </a:lnTo>
                  <a:lnTo>
                    <a:pt x="716051" y="688740"/>
                  </a:lnTo>
                  <a:lnTo>
                    <a:pt x="543256" y="688740"/>
                  </a:lnTo>
                  <a:lnTo>
                    <a:pt x="541907" y="689358"/>
                  </a:lnTo>
                  <a:lnTo>
                    <a:pt x="278880" y="689358"/>
                  </a:lnTo>
                  <a:lnTo>
                    <a:pt x="157418" y="739378"/>
                  </a:lnTo>
                  <a:close/>
                </a:path>
                <a:path w="822960" h="822960">
                  <a:moveTo>
                    <a:pt x="698240" y="565784"/>
                  </a:moveTo>
                  <a:lnTo>
                    <a:pt x="410683" y="565784"/>
                  </a:lnTo>
                  <a:lnTo>
                    <a:pt x="459439" y="557914"/>
                  </a:lnTo>
                  <a:lnTo>
                    <a:pt x="501795" y="536000"/>
                  </a:lnTo>
                  <a:lnTo>
                    <a:pt x="535204" y="502591"/>
                  </a:lnTo>
                  <a:lnTo>
                    <a:pt x="557117" y="460235"/>
                  </a:lnTo>
                  <a:lnTo>
                    <a:pt x="564988" y="411479"/>
                  </a:lnTo>
                  <a:lnTo>
                    <a:pt x="557117" y="362724"/>
                  </a:lnTo>
                  <a:lnTo>
                    <a:pt x="535204" y="320368"/>
                  </a:lnTo>
                  <a:lnTo>
                    <a:pt x="501795" y="286959"/>
                  </a:lnTo>
                  <a:lnTo>
                    <a:pt x="459439" y="265045"/>
                  </a:lnTo>
                  <a:lnTo>
                    <a:pt x="410683" y="257175"/>
                  </a:lnTo>
                  <a:lnTo>
                    <a:pt x="697681" y="257175"/>
                  </a:lnTo>
                  <a:lnTo>
                    <a:pt x="688559" y="279884"/>
                  </a:lnTo>
                  <a:lnTo>
                    <a:pt x="691806" y="286959"/>
                  </a:lnTo>
                  <a:lnTo>
                    <a:pt x="694658" y="293767"/>
                  </a:lnTo>
                  <a:lnTo>
                    <a:pt x="697395" y="300841"/>
                  </a:lnTo>
                  <a:lnTo>
                    <a:pt x="700004" y="308018"/>
                  </a:lnTo>
                  <a:lnTo>
                    <a:pt x="822959" y="359248"/>
                  </a:lnTo>
                  <a:lnTo>
                    <a:pt x="822959" y="462118"/>
                  </a:lnTo>
                  <a:lnTo>
                    <a:pt x="699977" y="514555"/>
                  </a:lnTo>
                  <a:lnTo>
                    <a:pt x="697289" y="521923"/>
                  </a:lnTo>
                  <a:lnTo>
                    <a:pt x="694684" y="528738"/>
                  </a:lnTo>
                  <a:lnTo>
                    <a:pt x="691700" y="536000"/>
                  </a:lnTo>
                  <a:lnTo>
                    <a:pt x="688713" y="542691"/>
                  </a:lnTo>
                  <a:lnTo>
                    <a:pt x="698240" y="565784"/>
                  </a:lnTo>
                  <a:close/>
                </a:path>
                <a:path w="822960" h="822960">
                  <a:moveTo>
                    <a:pt x="666624" y="738169"/>
                  </a:moveTo>
                  <a:lnTo>
                    <a:pt x="543256" y="688740"/>
                  </a:lnTo>
                  <a:lnTo>
                    <a:pt x="716051" y="688740"/>
                  </a:lnTo>
                  <a:lnTo>
                    <a:pt x="666624" y="738169"/>
                  </a:lnTo>
                  <a:close/>
                </a:path>
                <a:path w="822960" h="822960">
                  <a:moveTo>
                    <a:pt x="463711" y="822959"/>
                  </a:moveTo>
                  <a:lnTo>
                    <a:pt x="360841" y="822959"/>
                  </a:lnTo>
                  <a:lnTo>
                    <a:pt x="308815" y="701214"/>
                  </a:lnTo>
                  <a:lnTo>
                    <a:pt x="301190" y="698526"/>
                  </a:lnTo>
                  <a:lnTo>
                    <a:pt x="293664" y="695700"/>
                  </a:lnTo>
                  <a:lnTo>
                    <a:pt x="286230" y="692667"/>
                  </a:lnTo>
                  <a:lnTo>
                    <a:pt x="278880" y="689358"/>
                  </a:lnTo>
                  <a:lnTo>
                    <a:pt x="541907" y="689358"/>
                  </a:lnTo>
                  <a:lnTo>
                    <a:pt x="536260" y="691948"/>
                  </a:lnTo>
                  <a:lnTo>
                    <a:pt x="529138" y="694966"/>
                  </a:lnTo>
                  <a:lnTo>
                    <a:pt x="521919" y="697835"/>
                  </a:lnTo>
                  <a:lnTo>
                    <a:pt x="514633" y="700595"/>
                  </a:lnTo>
                  <a:lnTo>
                    <a:pt x="463711" y="822959"/>
                  </a:lnTo>
                  <a:close/>
                </a:path>
              </a:pathLst>
            </a:custGeom>
            <a:solidFill>
              <a:srgbClr val="FCFBFB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3" name="object 33"/>
          <p:cNvGrpSpPr/>
          <p:nvPr/>
        </p:nvGrpSpPr>
        <p:grpSpPr>
          <a:xfrm>
            <a:off x="1075312" y="1789317"/>
            <a:ext cx="1748155" cy="1748155"/>
            <a:chOff x="1075312" y="1789317"/>
            <a:chExt cx="1748155" cy="1748155"/>
          </a:xfrm>
        </p:grpSpPr>
        <p:sp>
          <p:nvSpPr>
            <p:cNvPr id="34" name="object 34"/>
            <p:cNvSpPr/>
            <p:nvPr/>
          </p:nvSpPr>
          <p:spPr>
            <a:xfrm>
              <a:off x="1075312" y="1789317"/>
              <a:ext cx="1748155" cy="1748155"/>
            </a:xfrm>
            <a:custGeom>
              <a:rect l="l" t="t" r="r" b="b"/>
              <a:pathLst>
                <a:path w="1748155" h="1748154">
                  <a:moveTo>
                    <a:pt x="873977" y="0"/>
                  </a:moveTo>
                  <a:close/>
                </a:path>
                <a:path w="1748155" h="1748154">
                  <a:moveTo>
                    <a:pt x="1747956" y="873979"/>
                  </a:moveTo>
                  <a:lnTo>
                    <a:pt x="1" y="873979"/>
                  </a:lnTo>
                  <a:lnTo>
                    <a:pt x="1294" y="826025"/>
                  </a:lnTo>
                  <a:lnTo>
                    <a:pt x="5129" y="778748"/>
                  </a:lnTo>
                  <a:lnTo>
                    <a:pt x="11440" y="732214"/>
                  </a:lnTo>
                  <a:lnTo>
                    <a:pt x="20159" y="686488"/>
                  </a:lnTo>
                  <a:lnTo>
                    <a:pt x="31220" y="641639"/>
                  </a:lnTo>
                  <a:lnTo>
                    <a:pt x="44557" y="597732"/>
                  </a:lnTo>
                  <a:lnTo>
                    <a:pt x="60102" y="554835"/>
                  </a:lnTo>
                  <a:lnTo>
                    <a:pt x="77790" y="513013"/>
                  </a:lnTo>
                  <a:lnTo>
                    <a:pt x="97553" y="472334"/>
                  </a:lnTo>
                  <a:lnTo>
                    <a:pt x="119325" y="432863"/>
                  </a:lnTo>
                  <a:lnTo>
                    <a:pt x="143039" y="394669"/>
                  </a:lnTo>
                  <a:lnTo>
                    <a:pt x="168628" y="357817"/>
                  </a:lnTo>
                  <a:lnTo>
                    <a:pt x="196027" y="322374"/>
                  </a:lnTo>
                  <a:lnTo>
                    <a:pt x="225168" y="288406"/>
                  </a:lnTo>
                  <a:lnTo>
                    <a:pt x="255984" y="255981"/>
                  </a:lnTo>
                  <a:lnTo>
                    <a:pt x="288409" y="225165"/>
                  </a:lnTo>
                  <a:lnTo>
                    <a:pt x="322377" y="196024"/>
                  </a:lnTo>
                  <a:lnTo>
                    <a:pt x="357820" y="168626"/>
                  </a:lnTo>
                  <a:lnTo>
                    <a:pt x="394672" y="143036"/>
                  </a:lnTo>
                  <a:lnTo>
                    <a:pt x="432867" y="119323"/>
                  </a:lnTo>
                  <a:lnTo>
                    <a:pt x="472337" y="97551"/>
                  </a:lnTo>
                  <a:lnTo>
                    <a:pt x="513016" y="77788"/>
                  </a:lnTo>
                  <a:lnTo>
                    <a:pt x="554838" y="60100"/>
                  </a:lnTo>
                  <a:lnTo>
                    <a:pt x="597736" y="44555"/>
                  </a:lnTo>
                  <a:lnTo>
                    <a:pt x="641642" y="31218"/>
                  </a:lnTo>
                  <a:lnTo>
                    <a:pt x="686492" y="20157"/>
                  </a:lnTo>
                  <a:lnTo>
                    <a:pt x="732217" y="11438"/>
                  </a:lnTo>
                  <a:lnTo>
                    <a:pt x="778751" y="5128"/>
                  </a:lnTo>
                  <a:lnTo>
                    <a:pt x="826030" y="1293"/>
                  </a:lnTo>
                  <a:lnTo>
                    <a:pt x="873977" y="0"/>
                  </a:lnTo>
                  <a:lnTo>
                    <a:pt x="921931" y="1293"/>
                  </a:lnTo>
                  <a:lnTo>
                    <a:pt x="969208" y="5128"/>
                  </a:lnTo>
                  <a:lnTo>
                    <a:pt x="1015742" y="11439"/>
                  </a:lnTo>
                  <a:lnTo>
                    <a:pt x="1061467" y="20158"/>
                  </a:lnTo>
                  <a:lnTo>
                    <a:pt x="1106317" y="31219"/>
                  </a:lnTo>
                  <a:lnTo>
                    <a:pt x="1150223" y="44556"/>
                  </a:lnTo>
                  <a:lnTo>
                    <a:pt x="1193121" y="60101"/>
                  </a:lnTo>
                  <a:lnTo>
                    <a:pt x="1234943" y="77789"/>
                  </a:lnTo>
                  <a:lnTo>
                    <a:pt x="1275622" y="97552"/>
                  </a:lnTo>
                  <a:lnTo>
                    <a:pt x="1315092" y="119324"/>
                  </a:lnTo>
                  <a:lnTo>
                    <a:pt x="1353287" y="143038"/>
                  </a:lnTo>
                  <a:lnTo>
                    <a:pt x="1390139" y="168627"/>
                  </a:lnTo>
                  <a:lnTo>
                    <a:pt x="1425582" y="196025"/>
                  </a:lnTo>
                  <a:lnTo>
                    <a:pt x="1459549" y="225166"/>
                  </a:lnTo>
                  <a:lnTo>
                    <a:pt x="1491974" y="255982"/>
                  </a:lnTo>
                  <a:lnTo>
                    <a:pt x="1522791" y="288408"/>
                  </a:lnTo>
                  <a:lnTo>
                    <a:pt x="1551931" y="322375"/>
                  </a:lnTo>
                  <a:lnTo>
                    <a:pt x="1579330" y="357818"/>
                  </a:lnTo>
                  <a:lnTo>
                    <a:pt x="1604919" y="394670"/>
                  </a:lnTo>
                  <a:lnTo>
                    <a:pt x="1628633" y="432865"/>
                  </a:lnTo>
                  <a:lnTo>
                    <a:pt x="1650405" y="472335"/>
                  </a:lnTo>
                  <a:lnTo>
                    <a:pt x="1670168" y="513014"/>
                  </a:lnTo>
                  <a:lnTo>
                    <a:pt x="1687855" y="554836"/>
                  </a:lnTo>
                  <a:lnTo>
                    <a:pt x="1703401" y="597734"/>
                  </a:lnTo>
                  <a:lnTo>
                    <a:pt x="1716737" y="641640"/>
                  </a:lnTo>
                  <a:lnTo>
                    <a:pt x="1727798" y="686490"/>
                  </a:lnTo>
                  <a:lnTo>
                    <a:pt x="1736518" y="732215"/>
                  </a:lnTo>
                  <a:lnTo>
                    <a:pt x="1742828" y="778749"/>
                  </a:lnTo>
                  <a:lnTo>
                    <a:pt x="1746663" y="826026"/>
                  </a:lnTo>
                  <a:lnTo>
                    <a:pt x="1747956" y="873979"/>
                  </a:lnTo>
                  <a:close/>
                </a:path>
                <a:path w="1748155" h="1748154">
                  <a:moveTo>
                    <a:pt x="873978" y="1747956"/>
                  </a:moveTo>
                  <a:lnTo>
                    <a:pt x="826026" y="1746663"/>
                  </a:lnTo>
                  <a:lnTo>
                    <a:pt x="778749" y="1742828"/>
                  </a:lnTo>
                  <a:lnTo>
                    <a:pt x="732215" y="1736517"/>
                  </a:lnTo>
                  <a:lnTo>
                    <a:pt x="686489" y="1727798"/>
                  </a:lnTo>
                  <a:lnTo>
                    <a:pt x="641640" y="1716737"/>
                  </a:lnTo>
                  <a:lnTo>
                    <a:pt x="597734" y="1703400"/>
                  </a:lnTo>
                  <a:lnTo>
                    <a:pt x="554836" y="1687855"/>
                  </a:lnTo>
                  <a:lnTo>
                    <a:pt x="513014" y="1670167"/>
                  </a:lnTo>
                  <a:lnTo>
                    <a:pt x="472335" y="1650404"/>
                  </a:lnTo>
                  <a:lnTo>
                    <a:pt x="432865" y="1628633"/>
                  </a:lnTo>
                  <a:lnTo>
                    <a:pt x="394670" y="1604919"/>
                  </a:lnTo>
                  <a:lnTo>
                    <a:pt x="357818" y="1579329"/>
                  </a:lnTo>
                  <a:lnTo>
                    <a:pt x="322375" y="1551931"/>
                  </a:lnTo>
                  <a:lnTo>
                    <a:pt x="288407" y="1522790"/>
                  </a:lnTo>
                  <a:lnTo>
                    <a:pt x="255982" y="1491974"/>
                  </a:lnTo>
                  <a:lnTo>
                    <a:pt x="225166" y="1459549"/>
                  </a:lnTo>
                  <a:lnTo>
                    <a:pt x="196025" y="1425581"/>
                  </a:lnTo>
                  <a:lnTo>
                    <a:pt x="168627" y="1390138"/>
                  </a:lnTo>
                  <a:lnTo>
                    <a:pt x="143037" y="1353286"/>
                  </a:lnTo>
                  <a:lnTo>
                    <a:pt x="119323" y="1315092"/>
                  </a:lnTo>
                  <a:lnTo>
                    <a:pt x="97552" y="1275621"/>
                  </a:lnTo>
                  <a:lnTo>
                    <a:pt x="77789" y="1234942"/>
                  </a:lnTo>
                  <a:lnTo>
                    <a:pt x="60101" y="1193120"/>
                  </a:lnTo>
                  <a:lnTo>
                    <a:pt x="44556" y="1150223"/>
                  </a:lnTo>
                  <a:lnTo>
                    <a:pt x="31219" y="1106316"/>
                  </a:lnTo>
                  <a:lnTo>
                    <a:pt x="20158" y="1061467"/>
                  </a:lnTo>
                  <a:lnTo>
                    <a:pt x="11438" y="1015742"/>
                  </a:lnTo>
                  <a:lnTo>
                    <a:pt x="5128" y="969207"/>
                  </a:lnTo>
                  <a:lnTo>
                    <a:pt x="1293" y="921931"/>
                  </a:lnTo>
                  <a:lnTo>
                    <a:pt x="0" y="873978"/>
                  </a:lnTo>
                  <a:lnTo>
                    <a:pt x="1747956" y="873979"/>
                  </a:lnTo>
                  <a:lnTo>
                    <a:pt x="1746663" y="921931"/>
                  </a:lnTo>
                  <a:lnTo>
                    <a:pt x="1742828" y="969208"/>
                  </a:lnTo>
                  <a:lnTo>
                    <a:pt x="1736517" y="1015742"/>
                  </a:lnTo>
                  <a:lnTo>
                    <a:pt x="1727798" y="1061467"/>
                  </a:lnTo>
                  <a:lnTo>
                    <a:pt x="1716737" y="1106316"/>
                  </a:lnTo>
                  <a:lnTo>
                    <a:pt x="1703400" y="1150223"/>
                  </a:lnTo>
                  <a:lnTo>
                    <a:pt x="1687855" y="1193120"/>
                  </a:lnTo>
                  <a:lnTo>
                    <a:pt x="1670167" y="1234942"/>
                  </a:lnTo>
                  <a:lnTo>
                    <a:pt x="1650404" y="1275622"/>
                  </a:lnTo>
                  <a:lnTo>
                    <a:pt x="1628632" y="1315092"/>
                  </a:lnTo>
                  <a:lnTo>
                    <a:pt x="1604919" y="1353286"/>
                  </a:lnTo>
                  <a:lnTo>
                    <a:pt x="1579329" y="1390138"/>
                  </a:lnTo>
                  <a:lnTo>
                    <a:pt x="1551931" y="1425581"/>
                  </a:lnTo>
                  <a:lnTo>
                    <a:pt x="1522790" y="1459549"/>
                  </a:lnTo>
                  <a:lnTo>
                    <a:pt x="1491974" y="1491974"/>
                  </a:lnTo>
                  <a:lnTo>
                    <a:pt x="1459549" y="1522790"/>
                  </a:lnTo>
                  <a:lnTo>
                    <a:pt x="1425581" y="1551931"/>
                  </a:lnTo>
                  <a:lnTo>
                    <a:pt x="1390138" y="1579329"/>
                  </a:lnTo>
                  <a:lnTo>
                    <a:pt x="1353286" y="1604919"/>
                  </a:lnTo>
                  <a:lnTo>
                    <a:pt x="1315091" y="1628633"/>
                  </a:lnTo>
                  <a:lnTo>
                    <a:pt x="1275621" y="1650404"/>
                  </a:lnTo>
                  <a:lnTo>
                    <a:pt x="1234942" y="1670167"/>
                  </a:lnTo>
                  <a:lnTo>
                    <a:pt x="1193120" y="1687855"/>
                  </a:lnTo>
                  <a:lnTo>
                    <a:pt x="1150223" y="1703400"/>
                  </a:lnTo>
                  <a:lnTo>
                    <a:pt x="1106316" y="1716737"/>
                  </a:lnTo>
                  <a:lnTo>
                    <a:pt x="1061467" y="1727798"/>
                  </a:lnTo>
                  <a:lnTo>
                    <a:pt x="1015742" y="1736517"/>
                  </a:lnTo>
                  <a:lnTo>
                    <a:pt x="969208" y="1742828"/>
                  </a:lnTo>
                  <a:lnTo>
                    <a:pt x="921931" y="1746663"/>
                  </a:lnTo>
                  <a:lnTo>
                    <a:pt x="873978" y="1747956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1537812" y="2251817"/>
              <a:ext cx="822960" cy="822960"/>
            </a:xfrm>
            <a:custGeom>
              <a:rect l="l" t="t" r="r" b="b"/>
              <a:pathLst>
                <a:path w="822960" h="822960">
                  <a:moveTo>
                    <a:pt x="822959" y="329184"/>
                  </a:moveTo>
                  <a:lnTo>
                    <a:pt x="0" y="329184"/>
                  </a:lnTo>
                  <a:lnTo>
                    <a:pt x="0" y="246888"/>
                  </a:lnTo>
                  <a:lnTo>
                    <a:pt x="411480" y="0"/>
                  </a:lnTo>
                  <a:lnTo>
                    <a:pt x="822959" y="246888"/>
                  </a:lnTo>
                  <a:lnTo>
                    <a:pt x="822959" y="329184"/>
                  </a:lnTo>
                  <a:close/>
                </a:path>
                <a:path w="822960" h="822960">
                  <a:moveTo>
                    <a:pt x="740663" y="740664"/>
                  </a:moveTo>
                  <a:lnTo>
                    <a:pt x="82295" y="740664"/>
                  </a:lnTo>
                  <a:lnTo>
                    <a:pt x="82295" y="329184"/>
                  </a:lnTo>
                  <a:lnTo>
                    <a:pt x="246887" y="329184"/>
                  </a:lnTo>
                  <a:lnTo>
                    <a:pt x="246887" y="658368"/>
                  </a:lnTo>
                  <a:lnTo>
                    <a:pt x="740663" y="658368"/>
                  </a:lnTo>
                  <a:lnTo>
                    <a:pt x="740663" y="740664"/>
                  </a:lnTo>
                  <a:close/>
                </a:path>
                <a:path w="822960" h="822960">
                  <a:moveTo>
                    <a:pt x="493775" y="658368"/>
                  </a:moveTo>
                  <a:lnTo>
                    <a:pt x="329184" y="658368"/>
                  </a:lnTo>
                  <a:lnTo>
                    <a:pt x="329184" y="329184"/>
                  </a:lnTo>
                  <a:lnTo>
                    <a:pt x="493775" y="329184"/>
                  </a:lnTo>
                  <a:lnTo>
                    <a:pt x="493775" y="658368"/>
                  </a:lnTo>
                  <a:close/>
                </a:path>
                <a:path w="822960" h="822960">
                  <a:moveTo>
                    <a:pt x="740663" y="658368"/>
                  </a:moveTo>
                  <a:lnTo>
                    <a:pt x="576072" y="658368"/>
                  </a:lnTo>
                  <a:lnTo>
                    <a:pt x="576072" y="329184"/>
                  </a:lnTo>
                  <a:lnTo>
                    <a:pt x="740663" y="329184"/>
                  </a:lnTo>
                  <a:lnTo>
                    <a:pt x="740663" y="658368"/>
                  </a:lnTo>
                  <a:close/>
                </a:path>
                <a:path w="822960" h="822960">
                  <a:moveTo>
                    <a:pt x="822959" y="822960"/>
                  </a:moveTo>
                  <a:lnTo>
                    <a:pt x="0" y="822960"/>
                  </a:lnTo>
                  <a:lnTo>
                    <a:pt x="0" y="740664"/>
                  </a:lnTo>
                  <a:lnTo>
                    <a:pt x="822959" y="740664"/>
                  </a:lnTo>
                  <a:lnTo>
                    <a:pt x="822959" y="822960"/>
                  </a:lnTo>
                  <a:close/>
                </a:path>
              </a:pathLst>
            </a:custGeom>
            <a:solidFill>
              <a:srgbClr val="FCFBFB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https://d.book118.com/406134150121010100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金属制品行业分析报告</vt:lpstr>
      <vt:lpstr>PowerPoint Presentation</vt:lpstr>
      <vt:lpstr>行业概述</vt:lpstr>
      <vt:lpstr>金属制品行业定义与分类</vt:lpstr>
      <vt:lpstr>行业发展历程及现状</vt:lpstr>
      <vt:lpstr>行业产业链结构</vt:lpstr>
      <vt:lpstr>02</vt:lpstr>
      <vt:lpstr>国内外市场需求对比</vt:lpstr>
      <vt:lpstr>不同领域需求特点</vt:lpstr>
      <vt:lpstr>消费者需求趋势</vt:lpstr>
      <vt:lpstr>竞争格局与主要企业</vt:lpstr>
      <vt:lpstr>国内外企业竞争格局</vt:lpstr>
      <vt:lpstr>主要企业及品牌介绍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2024-09-24T13:37:01.355</cp:lastPrinted>
  <dcterms:created xsi:type="dcterms:W3CDTF">2024-09-24T05:37:01Z</dcterms:created>
  <dcterms:modified xsi:type="dcterms:W3CDTF">2024-09-24T05:37:02Z</dcterms:modified>
</cp:coreProperties>
</file>