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525000" cy="5334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34233-A7DC-450F-890F-A06492D8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A8976-0426-4246-8140-82D1901E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C64D2-987D-43F3-80E5-A86816417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41356-4A1E-4A1B-A0DF-5ED54717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609136-76AC-45F6-A4B3-2FBDC177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27CFB-D6C7-4584-B822-36519A885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EE312-2AA0-4712-BF1E-583A06FC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051D4-E4A0-423A-B578-F22786DD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C4DCB-54AD-4D3B-97C8-488E5E154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B226-F00F-42AD-B320-9FE8AC97C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D0D4D-9D56-48C7-ADE9-F3A7D1F7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2223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222" r="22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38174"/>
            <a:ext cx="9554424" cy="447863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05271" y="958042"/>
            <a:ext cx="7114459" cy="1401666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70"/>
              </a:spcBef>
              <a:defRPr/>
            </a:pPr>
            <a:r>
              <a:rPr lang="en-US" sz="4050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第二批主题教育</a:t>
            </a:r>
            <a:r>
              <a:rPr lang="zh-CN" altLang="en-US" sz="4050" b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情况汇报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2959817" y="2766174"/>
            <a:ext cx="3634790" cy="382677"/>
            <a:chOff x="2959817" y="2766174"/>
            <a:chExt cx="3634790" cy="382677"/>
          </a:xfrm>
        </p:grpSpPr>
        <p:sp>
          <p:nvSpPr>
            <p:cNvPr id="5" name="AutoShape 5"/>
            <p:cNvSpPr/>
            <p:nvPr/>
          </p:nvSpPr>
          <p:spPr>
            <a:xfrm>
              <a:off x="2959817" y="2766174"/>
              <a:ext cx="1665908" cy="382677"/>
            </a:xfrm>
            <a:prstGeom prst="rect">
              <a:avLst/>
            </a:prstGeom>
          </p:spPr>
          <p:txBody>
            <a:bodyPr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200" err="1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</a:t>
              </a:r>
              <a:r>
                <a:rPr lang="en-US" sz="1200" err="1" smtClean="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：XXX</a:t>
              </a:r>
              <a:endParaRPr lang="en-US" sz="1100"/>
            </a:p>
          </p:txBody>
        </p:sp>
        <p:sp>
          <p:nvSpPr>
            <p:cNvPr id="6" name="AutoShape 6"/>
            <p:cNvSpPr/>
            <p:nvPr/>
          </p:nvSpPr>
          <p:spPr>
            <a:xfrm>
              <a:off x="4928699" y="2766174"/>
              <a:ext cx="1665908" cy="382677"/>
            </a:xfrm>
            <a:prstGeom prst="rect">
              <a:avLst/>
            </a:prstGeom>
          </p:spPr>
          <p:txBody>
            <a:bodyPr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200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2023-11-04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3375" y="418171"/>
            <a:ext cx="8338250" cy="4507182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190500" dist="228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18171"/>
            <a:ext cx="4349381" cy="5343525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03327" y="673032"/>
            <a:ext cx="2927165" cy="46682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752975" y="1424811"/>
            <a:ext cx="3623865" cy="30917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主题教育目标与任务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主题教育重点措施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主题教育实施步骤与时间安排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主题教育评估与总结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主题教育展望与未来计划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0052100">
            <a:off x="2835155" y="653701"/>
            <a:ext cx="3426629" cy="2431184"/>
          </a:xfrm>
          <a:prstGeom prst="triangle">
            <a:avLst>
              <a:gd name="adj" fmla="val 50000"/>
            </a:avLst>
          </a:prstGeom>
          <a:ln w="762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895" y="579581"/>
            <a:ext cx="3321149" cy="341919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905864" y="4389296"/>
            <a:ext cx="5713272" cy="57023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70"/>
              </a:spcBef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870960" y="1941481"/>
            <a:ext cx="1627077" cy="1030418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第一批主题教育的成果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第一批主题教育在全党范围内取得了显著的成效，党员干部的党性修养得到了提高，作风建设取得了明显成效，为全面从严治党提供了有力的支撑。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持续推进的必要性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第一批主题教育虽然已经结束，但党的建设仍然需要持续推进，尤其是在落实中央八项规定精神、反对“四风”等方面仍然存在一些问题，需要继续加强教育，提高党员干部的思想觉悟和纪律观念。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56" r="30156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提高党员干部素质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8922" y="1321964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第二批主题教育是第一批主题教育的延续和深化，旨在进一步提高党员干部的思想政治素质和业务能力，推动全党更好地履行使命，为实现中华民族伟大复兴的中国梦而奋斗。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重要意义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落实中央精神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775497" y="2680393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第二批主题教育是落实中央精神的重要举措，通过深入开展学习教育、党性教育和作风建设，使党员干部更好地领会中央精神，增强“四个意识”，做到“两个维护”。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推动全面从严治党</a:t>
            </a:r>
          </a:p>
        </p:txBody>
      </p:sp>
      <p:sp>
        <p:nvSpPr>
          <p:cNvPr id="38" name="AutoShape 38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62158" y="4038822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第二批主题教育是推动全面从严治党向纵深发展的重要抓手，通过持续加强党的建设，使党员干部始终保持清醒头脑，自觉遵守党的纪律和规定，做到廉洁奉公、勤政为民。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0052100">
            <a:off x="2835155" y="653701"/>
            <a:ext cx="3426629" cy="2431184"/>
          </a:xfrm>
          <a:prstGeom prst="triangle">
            <a:avLst>
              <a:gd name="adj" fmla="val 50000"/>
            </a:avLst>
          </a:prstGeom>
          <a:ln w="762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895" y="579581"/>
            <a:ext cx="3321149" cy="341919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905864" y="4389296"/>
            <a:ext cx="5713272" cy="57023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70"/>
              </a:spcBef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主题教育目标与任务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870960" y="1941481"/>
            <a:ext cx="1627077" cy="1030418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54115" y="93588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23226" y="941761"/>
            <a:ext cx="2019300" cy="1969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1584" y="932242"/>
            <a:ext cx="2019300" cy="19696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105685" y="1007236"/>
            <a:ext cx="1900904" cy="1846979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21411" y="3126317"/>
            <a:ext cx="832660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2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深入学习贯彻习近平新时代中国特色社会主义思想，落实党的十九大和十九届二中、三中、四中全会精神，增强“四个意识”，坚定“四个自信”，做到“两个维护”，以全面从严治党为主线，以推进党的政治建设为统领，以全面落实意识形态工作责任制为重点，以深化拓展整治形式主义、官僚主义为抓手，以解决党员干部在政治、思想、作风等方面的突出问题为根本任务，持续加强党的政治建设，全面提高党的建设质量，为推动新时代中国特色社会主义事业发展提供坚强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952245" y="130537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79" r="15779"/>
          <a:stretch>
            <a:fillRect/>
          </a:stretch>
        </p:blipFill>
        <p:spPr>
          <a:xfrm>
            <a:off x="3792998" y="997195"/>
            <a:ext cx="1900905" cy="1846979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rcRect l="298" r="298"/>
          <a:stretch>
            <a:fillRect/>
          </a:stretch>
        </p:blipFill>
        <p:spPr>
          <a:xfrm>
            <a:off x="6522838" y="993032"/>
            <a:ext cx="1900905" cy="1846979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7135" y="1335062"/>
            <a:ext cx="8874115" cy="2564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635081" y="1085058"/>
            <a:ext cx="563750" cy="56375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6026" y="1171072"/>
            <a:ext cx="391721" cy="39172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45186" y="1085058"/>
            <a:ext cx="563750" cy="563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26132" y="1171072"/>
            <a:ext cx="391721" cy="3917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08056" y="1085058"/>
            <a:ext cx="563750" cy="56375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89001" y="1171072"/>
            <a:ext cx="391721" cy="39172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2065" y="2088096"/>
            <a:ext cx="2339957" cy="169068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聚焦突出问题，坚持把学习教育、检视问题、整改落实、组织领导贯穿始终，把整顿软弱涣散基层党组织作为重要内容，把“不忘初心、牢记使命”作为永恒课题常抓不懈，推动主题教育取得实实在在的成效。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616589" y="2088096"/>
            <a:ext cx="2339957" cy="169068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围绕学习贯彻习近平新时代中国特色社会主义思想这个根本任务，持续深化理论武装。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480470" y="2088096"/>
            <a:ext cx="2339957" cy="169068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围绕全面从严治党要求，强化政治建设统领。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78689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9178" y="1396670"/>
            <a:ext cx="748664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围绕落实意识形态工作责任制，深化拓展整治形式主义、官僚主义。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77012" y="2992645"/>
            <a:ext cx="8170977" cy="178646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952245" y="3415582"/>
            <a:ext cx="748664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围绕解决党员干部在政治、思想、作风等方面的突出问题，加强整改落实。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0052100">
            <a:off x="2835155" y="653701"/>
            <a:ext cx="3426629" cy="2431184"/>
          </a:xfrm>
          <a:prstGeom prst="triangle">
            <a:avLst>
              <a:gd name="adj" fmla="val 50000"/>
            </a:avLst>
          </a:prstGeom>
          <a:ln w="762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895" y="579581"/>
            <a:ext cx="3321149" cy="341919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905864" y="4389296"/>
            <a:ext cx="5713272" cy="57023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70"/>
              </a:spcBef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主题教育重点措施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870960" y="1941481"/>
            <a:ext cx="1627077" cy="1030418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强化理论学习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93443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精学细研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5345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组织党员干部认真学习习近平新时代中国特色社会主义思想，掌握其精神实质和丰富内涵，增强“四个意识”，坚定“四个自信”，做到“两个维护”。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23442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融会贯通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690433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引导党员干部将理论学习与实际工作相结合，把学习成果转化为推动工作的动力和解决实际问题的能力。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453440" y="1965656"/>
            <a:ext cx="2314076" cy="876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创新方式方法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32266" y="2777930"/>
            <a:ext cx="2350036" cy="14406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采用多种形式开展理论学习，如专题讲座、研讨会、在线学习等，提高学习效果和吸引力。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56724" y="797242"/>
            <a:ext cx="1551555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35443" y="797242"/>
            <a:ext cx="1655076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16154" y="827779"/>
            <a:ext cx="1552690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21283" y="2436988"/>
            <a:ext cx="4518193" cy="906661"/>
            <a:chOff x="4421283" y="2436988"/>
            <a:chExt cx="4518193" cy="906661"/>
          </a:xfrm>
        </p:grpSpPr>
        <p:sp>
          <p:nvSpPr>
            <p:cNvPr id="3" name="TextBox 3"/>
            <p:cNvSpPr txBox="1"/>
            <p:nvPr/>
          </p:nvSpPr>
          <p:spPr>
            <a:xfrm>
              <a:off x="4421283" y="2436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广泛开展调研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4421283" y="2795069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组织党员干部深入基层、深入一线，了解实际情况，听取群众意见和建议。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深入调查研究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421283" y="3728125"/>
            <a:ext cx="4518193" cy="906661"/>
            <a:chOff x="4421283" y="3728125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421283" y="3728125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加强调研成果转化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421283" y="4086206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将调研成果转化为具体措施和行动计划，推动工作落实和改进。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3501635" y="3798074"/>
            <a:ext cx="632997" cy="632997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4421283" y="1148988"/>
            <a:ext cx="4518193" cy="906660"/>
            <a:chOff x="4421283" y="1148988"/>
            <a:chExt cx="4518193" cy="906660"/>
          </a:xfrm>
        </p:grpSpPr>
        <p:sp>
          <p:nvSpPr>
            <p:cNvPr id="32" name="TextBox 32"/>
            <p:cNvSpPr txBox="1"/>
            <p:nvPr/>
          </p:nvSpPr>
          <p:spPr>
            <a:xfrm>
              <a:off x="4421283" y="1148988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确定调研课题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4421283" y="1507068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结合工作实际和重点任务，选定具有代表性的课题进行深入调查研究，找准问题症结，提出对策建议。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3601750" y="3898189"/>
            <a:ext cx="432766" cy="432766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01635" y="2516463"/>
            <a:ext cx="632997" cy="6329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01635" y="1218855"/>
            <a:ext cx="632997" cy="6329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3645711" y="1377313"/>
            <a:ext cx="316652" cy="316652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655236" y="2661511"/>
            <a:ext cx="331440" cy="331440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758233" y="1747301"/>
            <a:ext cx="2069198" cy="2292172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1016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1293371" y="2344807"/>
            <a:ext cx="998923" cy="9337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着力解决实际问题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986009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278798" y="1361510"/>
            <a:ext cx="2967404" cy="2967404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1587" y="1361510"/>
            <a:ext cx="2967404" cy="2967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914384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突出问题导向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4384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以解决实际问题为出发点和落脚点，着力解决群众反映强烈、影响改革发展的突出问题。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677674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落实整改措施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677674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021A40"/>
                </a:solidFill>
                <a:latin typeface="Microsoft Yahei"/>
                <a:ea typeface="Microsoft Yahei"/>
                <a:cs typeface="Microsoft Yahei"/>
              </a:rPr>
              <a:t>针对查摆出的问题，制定整改方案，明确整改责任和时限，确保整改到位。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427223" y="1961165"/>
            <a:ext cx="2190366" cy="83046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27223" y="2766490"/>
            <a:ext cx="2288215" cy="9906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建立监督检查机制，对整改情况进行监督和检查，确保整改效果和群众满意度。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427866" y="1085345"/>
            <a:ext cx="885441" cy="885441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237741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31108" y="1085345"/>
            <a:ext cx="885441" cy="885441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85858" y="1142015"/>
            <a:ext cx="2350408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224661" y="1132490"/>
            <a:ext cx="2298336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31294" y="1132490"/>
            <a:ext cx="2298336" cy="7905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18920" y="1450019"/>
            <a:ext cx="390763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围绕主题教育开展宣传策划，制定宣传计划和方案，明确宣传重点和渠道。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18920" y="1001451"/>
            <a:ext cx="2102795" cy="4057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加强宣传策划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2441" y="3854419"/>
            <a:ext cx="2770434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通过多种形式开展宣传报道，如新闻报道、专题片制作、先进典型宣传等，展示主题教育的成效和经验。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2441" y="3387512"/>
            <a:ext cx="2284732" cy="4057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广泛宣传报道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90747" y="3854419"/>
            <a:ext cx="2694234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及时关注舆情动态，积极回应社会关切，做好舆论引导工作。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90747" y="3387512"/>
            <a:ext cx="1882662" cy="3914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加强舆情应对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9548" y="1228574"/>
            <a:ext cx="1203127" cy="12296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15144" y="1367161"/>
            <a:ext cx="931933" cy="95248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2344886"/>
            <a:ext cx="6167028" cy="11334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385883" y="2803352"/>
            <a:ext cx="1203127" cy="12296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21479" y="2941940"/>
            <a:ext cx="931933" cy="95248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2803352"/>
            <a:ext cx="4002971" cy="11334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920466" y="2803352"/>
            <a:ext cx="1203127" cy="12296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56063" y="2941940"/>
            <a:ext cx="931933" cy="95248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522029" y="2803352"/>
            <a:ext cx="4002971" cy="11334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5793105" y="1402080"/>
            <a:ext cx="892062" cy="8629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77961" y="2991513"/>
            <a:ext cx="963100" cy="8629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6355" y="2994660"/>
            <a:ext cx="963100" cy="8629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加强正面宣传引导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99" r="99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0052100">
            <a:off x="2835155" y="653701"/>
            <a:ext cx="3426629" cy="2431184"/>
          </a:xfrm>
          <a:prstGeom prst="triangle">
            <a:avLst>
              <a:gd name="adj" fmla="val 50000"/>
            </a:avLst>
          </a:prstGeom>
          <a:ln w="762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7895" y="579581"/>
            <a:ext cx="3321149" cy="341919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905864" y="4389296"/>
            <a:ext cx="5713272" cy="57023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270"/>
              </a:spcBef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主题教育实施步骤与时间安排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870960" y="1941481"/>
            <a:ext cx="1627077" cy="1030418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64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https://d.book118.com/406142223141010042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2024-09-10T03:08:35.159</cp:lastPrinted>
  <dcterms:created xsi:type="dcterms:W3CDTF">2024-09-09T19:08:35Z</dcterms:created>
  <dcterms:modified xsi:type="dcterms:W3CDTF">2024-09-09T19:08:37Z</dcterms:modified>
</cp:coreProperties>
</file>