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E0BE74-0DC8-46AD-819D-D10EDC575B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439807-0557-48B7-BE24-D24E232712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3E4E96-AA0C-4E4F-9DC5-D91681D511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C023A79-833E-4DD8-8A48-4FCF1AAFB4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F83A95F-E256-45F4-A793-977AD9D51C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39CB76C-1022-4DFC-9AF6-D1836FBB26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BFCE7B1-4D45-4061-B7C6-3C96B3CFD9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AEF6D59-1D92-4DAD-8AAC-22CD8DCA4A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C6AC07-60FC-4E80-A55C-E80EA8C267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0A7D7A-DECD-4FBE-B555-AB120332D8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CE12B3-E9BF-433C-AA69-1D0721DF02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06154151224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用户行为分析与转化优化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用户行为分析概述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用户行为数据收集与处理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用户行为分析模型与方法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用户转化优化策略制定与实施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案例分析：某电商平台用户行为分析与转化优化实践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通过分析用户行为，了解用户需求，优化产品或服务，提升用户体验。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提升用户体验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提高转化率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8711" r="28711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增加收益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24" r="1252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通过转化优化策略，提高用户对产品或服务的购买或使用意愿，从而提高转化率。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通过提高转化率和用户满意度，增加企业收益。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916305" y="3823335"/>
            <a:ext cx="0" cy="864235"/>
          </a:xfrm>
          <a:prstGeom prst="line">
            <a:avLst/>
          </a:prstGeom>
          <a:ln w="2540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 flipV="1">
            <a:off x="3601085" y="2314575"/>
            <a:ext cx="0" cy="1369695"/>
          </a:xfrm>
          <a:prstGeom prst="line">
            <a:avLst/>
          </a:prstGeom>
          <a:ln w="2540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8928735" y="2314575"/>
            <a:ext cx="0" cy="1369695"/>
          </a:xfrm>
          <a:prstGeom prst="line">
            <a:avLst/>
          </a:prstGeom>
          <a:ln w="25400">
            <a:solidFill>
              <a:schemeClr val="accent4"/>
            </a:solidFill>
            <a:prstDash val="dash"/>
            <a:headEnd type="none"/>
            <a:tailEnd type="none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6288405" y="3823335"/>
            <a:ext cx="0" cy="864235"/>
          </a:xfrm>
          <a:prstGeom prst="line">
            <a:avLst/>
          </a:prstGeom>
          <a:ln w="25400">
            <a:solidFill>
              <a:schemeClr val="accent3"/>
            </a:solidFill>
            <a:prstDash val="dash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805180" y="4687570"/>
            <a:ext cx="222250" cy="222250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7855" y="3538586"/>
            <a:ext cx="2908375" cy="577215"/>
          </a:xfrm>
          <a:custGeom>
            <a:rect l="l" t="t" r="r" b="b"/>
            <a:pathLst>
              <a:path w="2908375" h="577215">
                <a:moveTo>
                  <a:pt x="2620395" y="0"/>
                </a:moveTo>
                <a:lnTo>
                  <a:pt x="2908375" y="287973"/>
                </a:lnTo>
                <a:lnTo>
                  <a:pt x="2620395" y="575945"/>
                </a:lnTo>
                <a:lnTo>
                  <a:pt x="2620078" y="575628"/>
                </a:lnTo>
                <a:lnTo>
                  <a:pt x="2620078" y="577215"/>
                </a:lnTo>
                <a:lnTo>
                  <a:pt x="298458" y="577215"/>
                </a:lnTo>
                <a:lnTo>
                  <a:pt x="298458" y="576580"/>
                </a:lnTo>
                <a:lnTo>
                  <a:pt x="0" y="576580"/>
                </a:lnTo>
                <a:lnTo>
                  <a:pt x="288050" y="288608"/>
                </a:lnTo>
                <a:lnTo>
                  <a:pt x="0" y="635"/>
                </a:lnTo>
                <a:lnTo>
                  <a:pt x="344814" y="635"/>
                </a:lnTo>
                <a:lnTo>
                  <a:pt x="344814" y="1270"/>
                </a:lnTo>
                <a:lnTo>
                  <a:pt x="2619125" y="127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67114" y="3597006"/>
            <a:ext cx="1762170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30270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5196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598748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33674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8672269" y="3537951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3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21520" y="3595736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 rot="10800000">
            <a:off x="3489960" y="2092325"/>
            <a:ext cx="222250" cy="22225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10800000">
            <a:off x="8817610" y="2092325"/>
            <a:ext cx="222250" cy="222250"/>
          </a:xfrm>
          <a:prstGeom prst="diamond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177280" y="4687570"/>
            <a:ext cx="222250" cy="222250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098102" y="4213433"/>
            <a:ext cx="184785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用户行为分析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808730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转化漏斗分析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398651" y="4213433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用户画像分析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083432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5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转化优化策略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092835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包括用户访问量、停留时间、点击率、跳出率等指标的分析。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808730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分析用户在购买或使用过程中的转化情况，找出流失环节。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9138115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提出针对性的转化优化策略，包括页面设计、营销策略、用户体验等方面的优化建议。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430720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根据用户行为数据，构建用户画像，了解用户需求和行为特征。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用户行为分析概述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9729" r="972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用户在使用产品或服务过程中产生的所有动作和活动的总称。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包括浏览行为、搜索行为、购买行为、社交行为等。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用户行为定义与分类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用户行为分类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用户行为定义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3306" r="13306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第三方数据提供商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专门收集和提供用户行为数据的公司或机构。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网站或APP分析工具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如Google Analytics、百度统计等，可以记录用户的访问量、浏览路径、停留时间等。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服务器日志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记录用户请求和服务器响应的数据，包括IP地址、请求时间、请求内容等。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用户行为数据来源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298153" y="3371015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34792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6159720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159720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434792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988632" y="3127092"/>
            <a:ext cx="489808" cy="358610"/>
          </a:xfrm>
          <a:custGeom>
            <a:rect l="l" t="t" r="r" b="b"/>
            <a:pathLst>
              <a:path w="142" h="104">
                <a:moveTo>
                  <a:pt x="0" y="104"/>
                </a:moveTo>
                <a:cubicBezTo>
                  <a:pt x="142" y="104"/>
                  <a:pt x="142" y="104"/>
                  <a:pt x="142" y="104"/>
                </a:cubicBezTo>
                <a:cubicBezTo>
                  <a:pt x="142" y="0"/>
                  <a:pt x="142" y="0"/>
                  <a:pt x="142" y="0"/>
                </a:cubicBezTo>
                <a:cubicBezTo>
                  <a:pt x="0" y="0"/>
                  <a:pt x="0" y="0"/>
                  <a:pt x="0" y="0"/>
                </a:cubicBezTo>
                <a:lnTo>
                  <a:pt x="0" y="104"/>
                </a:lnTo>
                <a:close/>
                <a:moveTo>
                  <a:pt x="98" y="11"/>
                </a:moveTo>
                <a:cubicBezTo>
                  <a:pt x="127" y="11"/>
                  <a:pt x="127" y="11"/>
                  <a:pt x="127" y="11"/>
                </a:cubicBezTo>
                <a:cubicBezTo>
                  <a:pt x="127" y="29"/>
                  <a:pt x="127" y="29"/>
                  <a:pt x="127" y="29"/>
                </a:cubicBezTo>
                <a:cubicBezTo>
                  <a:pt x="98" y="29"/>
                  <a:pt x="98" y="29"/>
                  <a:pt x="98" y="29"/>
                </a:cubicBezTo>
                <a:lnTo>
                  <a:pt x="98" y="11"/>
                </a:lnTo>
                <a:close/>
                <a:moveTo>
                  <a:pt x="12" y="52"/>
                </a:moveTo>
                <a:cubicBezTo>
                  <a:pt x="12" y="50"/>
                  <a:pt x="13" y="49"/>
                  <a:pt x="13" y="48"/>
                </a:cubicBezTo>
                <a:cubicBezTo>
                  <a:pt x="13" y="46"/>
                  <a:pt x="13" y="45"/>
                  <a:pt x="13" y="44"/>
                </a:cubicBezTo>
                <a:cubicBezTo>
                  <a:pt x="14" y="41"/>
                  <a:pt x="15" y="38"/>
                  <a:pt x="16" y="36"/>
                </a:cubicBezTo>
                <a:cubicBezTo>
                  <a:pt x="16" y="35"/>
                  <a:pt x="17" y="34"/>
                  <a:pt x="17" y="32"/>
                </a:cubicBezTo>
                <a:cubicBezTo>
                  <a:pt x="18" y="31"/>
                  <a:pt x="19" y="30"/>
                  <a:pt x="19" y="29"/>
                </a:cubicBezTo>
                <a:cubicBezTo>
                  <a:pt x="20" y="28"/>
                  <a:pt x="21" y="27"/>
                  <a:pt x="22" y="26"/>
                </a:cubicBezTo>
                <a:cubicBezTo>
                  <a:pt x="22" y="25"/>
                  <a:pt x="23" y="24"/>
                  <a:pt x="24" y="24"/>
                </a:cubicBezTo>
                <a:cubicBezTo>
                  <a:pt x="31" y="16"/>
                  <a:pt x="42" y="11"/>
                  <a:pt x="53" y="11"/>
                </a:cubicBezTo>
                <a:cubicBezTo>
                  <a:pt x="65" y="11"/>
                  <a:pt x="76" y="16"/>
                  <a:pt x="83" y="24"/>
                </a:cubicBezTo>
                <a:cubicBezTo>
                  <a:pt x="85" y="26"/>
                  <a:pt x="86" y="27"/>
                  <a:pt x="87" y="29"/>
                </a:cubicBezTo>
                <a:cubicBezTo>
                  <a:pt x="88" y="30"/>
                  <a:pt x="88" y="31"/>
                  <a:pt x="89" y="32"/>
                </a:cubicBezTo>
                <a:cubicBezTo>
                  <a:pt x="90" y="34"/>
                  <a:pt x="90" y="35"/>
                  <a:pt x="91" y="36"/>
                </a:cubicBezTo>
                <a:cubicBezTo>
                  <a:pt x="92" y="38"/>
                  <a:pt x="93" y="41"/>
                  <a:pt x="93" y="44"/>
                </a:cubicBezTo>
                <a:cubicBezTo>
                  <a:pt x="93" y="45"/>
                  <a:pt x="94" y="46"/>
                  <a:pt x="94" y="48"/>
                </a:cubicBezTo>
                <a:cubicBezTo>
                  <a:pt x="94" y="49"/>
                  <a:pt x="94" y="50"/>
                  <a:pt x="94" y="52"/>
                </a:cubicBezTo>
                <a:cubicBezTo>
                  <a:pt x="94" y="57"/>
                  <a:pt x="93" y="62"/>
                  <a:pt x="91" y="66"/>
                </a:cubicBezTo>
                <a:cubicBezTo>
                  <a:pt x="90" y="69"/>
                  <a:pt x="89" y="72"/>
                  <a:pt x="87" y="75"/>
                </a:cubicBezTo>
                <a:cubicBezTo>
                  <a:pt x="86" y="76"/>
                  <a:pt x="85" y="78"/>
                  <a:pt x="83" y="79"/>
                </a:cubicBezTo>
                <a:cubicBezTo>
                  <a:pt x="76" y="87"/>
                  <a:pt x="65" y="93"/>
                  <a:pt x="53" y="93"/>
                </a:cubicBezTo>
                <a:cubicBezTo>
                  <a:pt x="49" y="93"/>
                  <a:pt x="45" y="92"/>
                  <a:pt x="41" y="91"/>
                </a:cubicBezTo>
                <a:cubicBezTo>
                  <a:pt x="38" y="90"/>
                  <a:pt x="35" y="88"/>
                  <a:pt x="32" y="87"/>
                </a:cubicBezTo>
                <a:cubicBezTo>
                  <a:pt x="31" y="86"/>
                  <a:pt x="30" y="85"/>
                  <a:pt x="29" y="85"/>
                </a:cubicBezTo>
                <a:cubicBezTo>
                  <a:pt x="28" y="84"/>
                  <a:pt x="28" y="84"/>
                  <a:pt x="27" y="83"/>
                </a:cubicBezTo>
                <a:cubicBezTo>
                  <a:pt x="26" y="82"/>
                  <a:pt x="25" y="82"/>
                  <a:pt x="24" y="81"/>
                </a:cubicBezTo>
                <a:cubicBezTo>
                  <a:pt x="24" y="80"/>
                  <a:pt x="23" y="79"/>
                  <a:pt x="22" y="78"/>
                </a:cubicBezTo>
                <a:cubicBezTo>
                  <a:pt x="22" y="78"/>
                  <a:pt x="21" y="77"/>
                  <a:pt x="21" y="77"/>
                </a:cubicBezTo>
                <a:cubicBezTo>
                  <a:pt x="20" y="76"/>
                  <a:pt x="20" y="75"/>
                  <a:pt x="19" y="75"/>
                </a:cubicBezTo>
                <a:cubicBezTo>
                  <a:pt x="19" y="74"/>
                  <a:pt x="18" y="72"/>
                  <a:pt x="17" y="71"/>
                </a:cubicBezTo>
                <a:cubicBezTo>
                  <a:pt x="16" y="70"/>
                  <a:pt x="16" y="68"/>
                  <a:pt x="15" y="66"/>
                </a:cubicBezTo>
                <a:cubicBezTo>
                  <a:pt x="13" y="62"/>
                  <a:pt x="12" y="57"/>
                  <a:pt x="12" y="52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707799" y="4779038"/>
            <a:ext cx="501330" cy="504577"/>
          </a:xfrm>
          <a:custGeom>
            <a:rect l="l" t="t" r="r" b="b"/>
            <a:pathLst>
              <a:path w="196" h="197">
                <a:moveTo>
                  <a:pt x="98" y="197"/>
                </a:moveTo>
                <a:cubicBezTo>
                  <a:pt x="152" y="197"/>
                  <a:pt x="196" y="153"/>
                  <a:pt x="196" y="99"/>
                </a:cubicBezTo>
                <a:cubicBezTo>
                  <a:pt x="196" y="44"/>
                  <a:pt x="152" y="0"/>
                  <a:pt x="98" y="0"/>
                </a:cubicBezTo>
                <a:cubicBezTo>
                  <a:pt x="43" y="0"/>
                  <a:pt x="0" y="44"/>
                  <a:pt x="0" y="99"/>
                </a:cubicBezTo>
                <a:cubicBezTo>
                  <a:pt x="0" y="153"/>
                  <a:pt x="43" y="197"/>
                  <a:pt x="98" y="197"/>
                </a:cubicBezTo>
                <a:moveTo>
                  <a:pt x="38" y="166"/>
                </a:moveTo>
                <a:cubicBezTo>
                  <a:pt x="30" y="158"/>
                  <a:pt x="30" y="158"/>
                  <a:pt x="30" y="158"/>
                </a:cubicBezTo>
                <a:cubicBezTo>
                  <a:pt x="49" y="140"/>
                  <a:pt x="49" y="140"/>
                  <a:pt x="49" y="140"/>
                </a:cubicBezTo>
                <a:cubicBezTo>
                  <a:pt x="57" y="148"/>
                  <a:pt x="57" y="148"/>
                  <a:pt x="57" y="148"/>
                </a:cubicBezTo>
                <a:lnTo>
                  <a:pt x="38" y="166"/>
                </a:lnTo>
                <a:close/>
                <a:moveTo>
                  <a:pt x="103" y="188"/>
                </a:moveTo>
                <a:cubicBezTo>
                  <a:pt x="92" y="188"/>
                  <a:pt x="92" y="188"/>
                  <a:pt x="92" y="188"/>
                </a:cubicBezTo>
                <a:cubicBezTo>
                  <a:pt x="92" y="162"/>
                  <a:pt x="92" y="162"/>
                  <a:pt x="92" y="162"/>
                </a:cubicBezTo>
                <a:cubicBezTo>
                  <a:pt x="103" y="162"/>
                  <a:pt x="103" y="162"/>
                  <a:pt x="103" y="162"/>
                </a:cubicBezTo>
                <a:lnTo>
                  <a:pt x="103" y="188"/>
                </a:lnTo>
                <a:close/>
                <a:moveTo>
                  <a:pt x="188" y="104"/>
                </a:moveTo>
                <a:cubicBezTo>
                  <a:pt x="161" y="104"/>
                  <a:pt x="161" y="104"/>
                  <a:pt x="161" y="104"/>
                </a:cubicBezTo>
                <a:cubicBezTo>
                  <a:pt x="161" y="93"/>
                  <a:pt x="161" y="93"/>
                  <a:pt x="161" y="93"/>
                </a:cubicBezTo>
                <a:cubicBezTo>
                  <a:pt x="188" y="93"/>
                  <a:pt x="188" y="93"/>
                  <a:pt x="188" y="93"/>
                </a:cubicBezTo>
                <a:lnTo>
                  <a:pt x="188" y="104"/>
                </a:lnTo>
                <a:close/>
                <a:moveTo>
                  <a:pt x="157" y="31"/>
                </a:moveTo>
                <a:cubicBezTo>
                  <a:pt x="165" y="39"/>
                  <a:pt x="165" y="39"/>
                  <a:pt x="165" y="39"/>
                </a:cubicBezTo>
                <a:cubicBezTo>
                  <a:pt x="147" y="58"/>
                  <a:pt x="147" y="58"/>
                  <a:pt x="147" y="58"/>
                </a:cubicBezTo>
                <a:cubicBezTo>
                  <a:pt x="139" y="50"/>
                  <a:pt x="139" y="50"/>
                  <a:pt x="139" y="50"/>
                </a:cubicBezTo>
                <a:lnTo>
                  <a:pt x="157" y="31"/>
                </a:lnTo>
                <a:close/>
                <a:moveTo>
                  <a:pt x="147" y="140"/>
                </a:moveTo>
                <a:cubicBezTo>
                  <a:pt x="165" y="158"/>
                  <a:pt x="165" y="158"/>
                  <a:pt x="165" y="158"/>
                </a:cubicBezTo>
                <a:cubicBezTo>
                  <a:pt x="157" y="166"/>
                  <a:pt x="157" y="166"/>
                  <a:pt x="157" y="166"/>
                </a:cubicBezTo>
                <a:cubicBezTo>
                  <a:pt x="139" y="148"/>
                  <a:pt x="139" y="148"/>
                  <a:pt x="139" y="148"/>
                </a:cubicBezTo>
                <a:lnTo>
                  <a:pt x="147" y="140"/>
                </a:lnTo>
                <a:close/>
                <a:moveTo>
                  <a:pt x="92" y="9"/>
                </a:moveTo>
                <a:cubicBezTo>
                  <a:pt x="103" y="9"/>
                  <a:pt x="103" y="9"/>
                  <a:pt x="103" y="9"/>
                </a:cubicBezTo>
                <a:cubicBezTo>
                  <a:pt x="103" y="35"/>
                  <a:pt x="103" y="35"/>
                  <a:pt x="103" y="35"/>
                </a:cubicBezTo>
                <a:cubicBezTo>
                  <a:pt x="92" y="35"/>
                  <a:pt x="92" y="35"/>
                  <a:pt x="92" y="35"/>
                </a:cubicBezTo>
                <a:lnTo>
                  <a:pt x="92" y="9"/>
                </a:lnTo>
                <a:close/>
                <a:moveTo>
                  <a:pt x="82" y="76"/>
                </a:moveTo>
                <a:cubicBezTo>
                  <a:pt x="99" y="92"/>
                  <a:pt x="99" y="92"/>
                  <a:pt x="99" y="92"/>
                </a:cubicBezTo>
                <a:cubicBezTo>
                  <a:pt x="130" y="62"/>
                  <a:pt x="130" y="62"/>
                  <a:pt x="130" y="62"/>
                </a:cubicBezTo>
                <a:cubicBezTo>
                  <a:pt x="137" y="70"/>
                  <a:pt x="137" y="70"/>
                  <a:pt x="137" y="70"/>
                </a:cubicBezTo>
                <a:cubicBezTo>
                  <a:pt x="99" y="108"/>
                  <a:pt x="99" y="108"/>
                  <a:pt x="99" y="108"/>
                </a:cubicBezTo>
                <a:cubicBezTo>
                  <a:pt x="74" y="84"/>
                  <a:pt x="74" y="84"/>
                  <a:pt x="74" y="84"/>
                </a:cubicBezTo>
                <a:lnTo>
                  <a:pt x="82" y="76"/>
                </a:lnTo>
                <a:close/>
                <a:moveTo>
                  <a:pt x="38" y="31"/>
                </a:moveTo>
                <a:cubicBezTo>
                  <a:pt x="57" y="50"/>
                  <a:pt x="57" y="50"/>
                  <a:pt x="57" y="50"/>
                </a:cubicBezTo>
                <a:cubicBezTo>
                  <a:pt x="49" y="58"/>
                  <a:pt x="49" y="58"/>
                  <a:pt x="49" y="58"/>
                </a:cubicBezTo>
                <a:cubicBezTo>
                  <a:pt x="30" y="39"/>
                  <a:pt x="30" y="39"/>
                  <a:pt x="30" y="39"/>
                </a:cubicBezTo>
                <a:lnTo>
                  <a:pt x="38" y="31"/>
                </a:lnTo>
                <a:close/>
                <a:moveTo>
                  <a:pt x="34" y="104"/>
                </a:moveTo>
                <a:cubicBezTo>
                  <a:pt x="8" y="104"/>
                  <a:pt x="8" y="104"/>
                  <a:pt x="8" y="104"/>
                </a:cubicBezTo>
                <a:cubicBezTo>
                  <a:pt x="8" y="93"/>
                  <a:pt x="8" y="93"/>
                  <a:pt x="8" y="93"/>
                </a:cubicBezTo>
                <a:cubicBezTo>
                  <a:pt x="34" y="93"/>
                  <a:pt x="34" y="93"/>
                  <a:pt x="34" y="93"/>
                </a:cubicBezTo>
                <a:lnTo>
                  <a:pt x="34" y="104"/>
                </a:ln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695413" y="3086347"/>
            <a:ext cx="531662" cy="459548"/>
          </a:xfrm>
          <a:custGeom>
            <a:rect l="l" t="t" r="r" b="b"/>
            <a:pathLst>
              <a:path w="184" h="159">
                <a:moveTo>
                  <a:pt x="132" y="124"/>
                </a:moveTo>
                <a:cubicBezTo>
                  <a:pt x="165" y="159"/>
                  <a:pt x="165" y="159"/>
                  <a:pt x="165" y="159"/>
                </a:cubicBezTo>
                <a:cubicBezTo>
                  <a:pt x="165" y="124"/>
                  <a:pt x="165" y="124"/>
                  <a:pt x="165" y="124"/>
                </a:cubicBezTo>
                <a:cubicBezTo>
                  <a:pt x="184" y="124"/>
                  <a:pt x="184" y="124"/>
                  <a:pt x="184" y="124"/>
                </a:cubicBezTo>
                <a:cubicBezTo>
                  <a:pt x="184" y="0"/>
                  <a:pt x="184" y="0"/>
                  <a:pt x="18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124"/>
                  <a:pt x="0" y="124"/>
                  <a:pt x="0" y="124"/>
                </a:cubicBezTo>
                <a:cubicBezTo>
                  <a:pt x="115" y="124"/>
                  <a:pt x="115" y="124"/>
                  <a:pt x="115" y="124"/>
                </a:cubicBezTo>
                <a:lnTo>
                  <a:pt x="132" y="124"/>
                </a:lnTo>
                <a:close/>
                <a:moveTo>
                  <a:pt x="154" y="49"/>
                </a:moveTo>
                <a:cubicBezTo>
                  <a:pt x="162" y="49"/>
                  <a:pt x="168" y="56"/>
                  <a:pt x="168" y="63"/>
                </a:cubicBezTo>
                <a:cubicBezTo>
                  <a:pt x="168" y="71"/>
                  <a:pt x="162" y="77"/>
                  <a:pt x="154" y="77"/>
                </a:cubicBezTo>
                <a:cubicBezTo>
                  <a:pt x="146" y="77"/>
                  <a:pt x="140" y="71"/>
                  <a:pt x="140" y="63"/>
                </a:cubicBezTo>
                <a:cubicBezTo>
                  <a:pt x="140" y="56"/>
                  <a:pt x="146" y="49"/>
                  <a:pt x="154" y="49"/>
                </a:cubicBezTo>
                <a:moveTo>
                  <a:pt x="36" y="77"/>
                </a:moveTo>
                <a:cubicBezTo>
                  <a:pt x="28" y="77"/>
                  <a:pt x="22" y="71"/>
                  <a:pt x="22" y="63"/>
                </a:cubicBezTo>
                <a:cubicBezTo>
                  <a:pt x="22" y="56"/>
                  <a:pt x="28" y="49"/>
                  <a:pt x="36" y="49"/>
                </a:cubicBezTo>
                <a:cubicBezTo>
                  <a:pt x="44" y="49"/>
                  <a:pt x="50" y="56"/>
                  <a:pt x="50" y="63"/>
                </a:cubicBezTo>
                <a:cubicBezTo>
                  <a:pt x="50" y="71"/>
                  <a:pt x="44" y="77"/>
                  <a:pt x="36" y="77"/>
                </a:cubicBezTo>
                <a:moveTo>
                  <a:pt x="75" y="77"/>
                </a:moveTo>
                <a:cubicBezTo>
                  <a:pt x="67" y="77"/>
                  <a:pt x="61" y="71"/>
                  <a:pt x="61" y="63"/>
                </a:cubicBezTo>
                <a:cubicBezTo>
                  <a:pt x="61" y="56"/>
                  <a:pt x="67" y="49"/>
                  <a:pt x="75" y="49"/>
                </a:cubicBezTo>
                <a:cubicBezTo>
                  <a:pt x="83" y="49"/>
                  <a:pt x="89" y="56"/>
                  <a:pt x="89" y="63"/>
                </a:cubicBezTo>
                <a:cubicBezTo>
                  <a:pt x="89" y="71"/>
                  <a:pt x="83" y="77"/>
                  <a:pt x="75" y="77"/>
                </a:cubicBezTo>
                <a:moveTo>
                  <a:pt x="115" y="77"/>
                </a:moveTo>
                <a:cubicBezTo>
                  <a:pt x="107" y="77"/>
                  <a:pt x="100" y="71"/>
                  <a:pt x="100" y="63"/>
                </a:cubicBezTo>
                <a:cubicBezTo>
                  <a:pt x="100" y="56"/>
                  <a:pt x="107" y="49"/>
                  <a:pt x="115" y="49"/>
                </a:cubicBezTo>
                <a:cubicBezTo>
                  <a:pt x="115" y="49"/>
                  <a:pt x="115" y="49"/>
                  <a:pt x="115" y="49"/>
                </a:cubicBezTo>
                <a:cubicBezTo>
                  <a:pt x="123" y="50"/>
                  <a:pt x="129" y="56"/>
                  <a:pt x="129" y="63"/>
                </a:cubicBezTo>
                <a:cubicBezTo>
                  <a:pt x="129" y="71"/>
                  <a:pt x="123" y="77"/>
                  <a:pt x="115" y="77"/>
                </a:cubicBezTo>
                <a:cubicBezTo>
                  <a:pt x="115" y="77"/>
                  <a:pt x="115" y="77"/>
                  <a:pt x="115" y="77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5004107" y="4794077"/>
            <a:ext cx="458857" cy="474498"/>
            <a:chOff x="5004107" y="4794077"/>
            <a:chExt cx="458857" cy="474498"/>
          </a:xfrm>
        </p:grpSpPr>
        <p:sp>
          <p:nvSpPr>
            <p:cNvPr id="11" name="AutoShape 11"/>
            <p:cNvSpPr/>
            <p:nvPr/>
          </p:nvSpPr>
          <p:spPr>
            <a:xfrm>
              <a:off x="5130280" y="4794077"/>
              <a:ext cx="206512" cy="224827"/>
            </a:xfrm>
            <a:prstGeom prst="ellipse">
              <a:avLst/>
            </a:pr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5004107" y="5054031"/>
              <a:ext cx="458857" cy="214544"/>
            </a:xfrm>
            <a:custGeom>
              <a:rect l="l" t="t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820196" y="3941016"/>
            <a:ext cx="553402" cy="457486"/>
            <a:chOff x="5820196" y="3941016"/>
            <a:chExt cx="553402" cy="457486"/>
          </a:xfrm>
        </p:grpSpPr>
        <p:sp>
          <p:nvSpPr>
            <p:cNvPr id="14" name="Freeform 14"/>
            <p:cNvSpPr/>
            <p:nvPr/>
          </p:nvSpPr>
          <p:spPr>
            <a:xfrm>
              <a:off x="5820196" y="3941016"/>
              <a:ext cx="553402" cy="457486"/>
            </a:xfrm>
            <a:custGeom>
              <a:rect l="l" t="t" r="r" b="b"/>
              <a:pathLst>
                <a:path w="287" h="236">
                  <a:moveTo>
                    <a:pt x="260" y="78"/>
                  </a:moveTo>
                  <a:cubicBezTo>
                    <a:pt x="251" y="78"/>
                    <a:pt x="244" y="85"/>
                    <a:pt x="244" y="94"/>
                  </a:cubicBezTo>
                  <a:cubicBezTo>
                    <a:pt x="244" y="103"/>
                    <a:pt x="251" y="111"/>
                    <a:pt x="260" y="111"/>
                  </a:cubicBezTo>
                  <a:cubicBezTo>
                    <a:pt x="269" y="111"/>
                    <a:pt x="277" y="103"/>
                    <a:pt x="277" y="94"/>
                  </a:cubicBezTo>
                  <a:cubicBezTo>
                    <a:pt x="277" y="85"/>
                    <a:pt x="269" y="78"/>
                    <a:pt x="260" y="78"/>
                  </a:cubicBezTo>
                  <a:close/>
                  <a:moveTo>
                    <a:pt x="27" y="78"/>
                  </a:moveTo>
                  <a:cubicBezTo>
                    <a:pt x="18" y="78"/>
                    <a:pt x="11" y="85"/>
                    <a:pt x="11" y="94"/>
                  </a:cubicBezTo>
                  <a:cubicBezTo>
                    <a:pt x="11" y="103"/>
                    <a:pt x="18" y="111"/>
                    <a:pt x="27" y="111"/>
                  </a:cubicBezTo>
                  <a:cubicBezTo>
                    <a:pt x="36" y="111"/>
                    <a:pt x="43" y="103"/>
                    <a:pt x="43" y="94"/>
                  </a:cubicBezTo>
                  <a:cubicBezTo>
                    <a:pt x="43" y="85"/>
                    <a:pt x="36" y="78"/>
                    <a:pt x="27" y="78"/>
                  </a:cubicBezTo>
                  <a:close/>
                  <a:moveTo>
                    <a:pt x="212" y="49"/>
                  </a:moveTo>
                  <a:cubicBezTo>
                    <a:pt x="199" y="49"/>
                    <a:pt x="188" y="59"/>
                    <a:pt x="188" y="73"/>
                  </a:cubicBezTo>
                  <a:cubicBezTo>
                    <a:pt x="188" y="86"/>
                    <a:pt x="199" y="97"/>
                    <a:pt x="212" y="97"/>
                  </a:cubicBezTo>
                  <a:cubicBezTo>
                    <a:pt x="225" y="97"/>
                    <a:pt x="236" y="86"/>
                    <a:pt x="236" y="73"/>
                  </a:cubicBezTo>
                  <a:cubicBezTo>
                    <a:pt x="236" y="59"/>
                    <a:pt x="225" y="49"/>
                    <a:pt x="212" y="49"/>
                  </a:cubicBezTo>
                  <a:close/>
                  <a:moveTo>
                    <a:pt x="287" y="196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9" y="145"/>
                    <a:pt x="259" y="145"/>
                    <a:pt x="259" y="145"/>
                  </a:cubicBezTo>
                  <a:cubicBezTo>
                    <a:pt x="259" y="136"/>
                    <a:pt x="257" y="128"/>
                    <a:pt x="253" y="121"/>
                  </a:cubicBezTo>
                  <a:cubicBezTo>
                    <a:pt x="255" y="120"/>
                    <a:pt x="258" y="120"/>
                    <a:pt x="260" y="120"/>
                  </a:cubicBezTo>
                  <a:cubicBezTo>
                    <a:pt x="275" y="120"/>
                    <a:pt x="287" y="132"/>
                    <a:pt x="287" y="147"/>
                  </a:cubicBezTo>
                  <a:lnTo>
                    <a:pt x="287" y="196"/>
                  </a:lnTo>
                  <a:close/>
                  <a:moveTo>
                    <a:pt x="75" y="49"/>
                  </a:moveTo>
                  <a:cubicBezTo>
                    <a:pt x="62" y="49"/>
                    <a:pt x="51" y="59"/>
                    <a:pt x="51" y="73"/>
                  </a:cubicBezTo>
                  <a:cubicBezTo>
                    <a:pt x="51" y="86"/>
                    <a:pt x="62" y="97"/>
                    <a:pt x="75" y="97"/>
                  </a:cubicBezTo>
                  <a:cubicBezTo>
                    <a:pt x="88" y="97"/>
                    <a:pt x="99" y="86"/>
                    <a:pt x="99" y="73"/>
                  </a:cubicBezTo>
                  <a:cubicBezTo>
                    <a:pt x="99" y="59"/>
                    <a:pt x="88" y="49"/>
                    <a:pt x="75" y="49"/>
                  </a:cubicBezTo>
                  <a:close/>
                  <a:moveTo>
                    <a:pt x="27" y="120"/>
                  </a:moveTo>
                  <a:cubicBezTo>
                    <a:pt x="29" y="120"/>
                    <a:pt x="32" y="120"/>
                    <a:pt x="34" y="121"/>
                  </a:cubicBezTo>
                  <a:cubicBezTo>
                    <a:pt x="30" y="128"/>
                    <a:pt x="28" y="136"/>
                    <a:pt x="28" y="145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32"/>
                    <a:pt x="12" y="120"/>
                    <a:pt x="27" y="120"/>
                  </a:cubicBezTo>
                  <a:close/>
                  <a:moveTo>
                    <a:pt x="144" y="0"/>
                  </a:moveTo>
                  <a:cubicBezTo>
                    <a:pt x="124" y="0"/>
                    <a:pt x="108" y="16"/>
                    <a:pt x="108" y="36"/>
                  </a:cubicBezTo>
                  <a:cubicBezTo>
                    <a:pt x="108" y="56"/>
                    <a:pt x="124" y="72"/>
                    <a:pt x="144" y="72"/>
                  </a:cubicBezTo>
                  <a:cubicBezTo>
                    <a:pt x="163" y="72"/>
                    <a:pt x="179" y="56"/>
                    <a:pt x="179" y="36"/>
                  </a:cubicBezTo>
                  <a:cubicBezTo>
                    <a:pt x="179" y="16"/>
                    <a:pt x="163" y="0"/>
                    <a:pt x="144" y="0"/>
                  </a:cubicBezTo>
                  <a:close/>
                  <a:moveTo>
                    <a:pt x="251" y="214"/>
                  </a:moveTo>
                  <a:cubicBezTo>
                    <a:pt x="208" y="214"/>
                    <a:pt x="208" y="214"/>
                    <a:pt x="208" y="214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27"/>
                    <a:pt x="206" y="117"/>
                    <a:pt x="201" y="108"/>
                  </a:cubicBezTo>
                  <a:cubicBezTo>
                    <a:pt x="205" y="107"/>
                    <a:pt x="208" y="106"/>
                    <a:pt x="212" y="106"/>
                  </a:cubicBezTo>
                  <a:cubicBezTo>
                    <a:pt x="233" y="106"/>
                    <a:pt x="251" y="124"/>
                    <a:pt x="251" y="145"/>
                  </a:cubicBezTo>
                  <a:lnTo>
                    <a:pt x="251" y="214"/>
                  </a:lnTo>
                  <a:close/>
                  <a:moveTo>
                    <a:pt x="79" y="137"/>
                  </a:moveTo>
                  <a:cubicBezTo>
                    <a:pt x="79" y="214"/>
                    <a:pt x="79" y="214"/>
                    <a:pt x="79" y="214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37" y="124"/>
                    <a:pt x="54" y="106"/>
                    <a:pt x="75" y="106"/>
                  </a:cubicBezTo>
                  <a:cubicBezTo>
                    <a:pt x="79" y="106"/>
                    <a:pt x="83" y="107"/>
                    <a:pt x="86" y="108"/>
                  </a:cubicBezTo>
                  <a:cubicBezTo>
                    <a:pt x="81" y="117"/>
                    <a:pt x="79" y="127"/>
                    <a:pt x="79" y="137"/>
                  </a:cubicBezTo>
                  <a:close/>
                  <a:moveTo>
                    <a:pt x="88" y="237"/>
                  </a:moveTo>
                  <a:cubicBezTo>
                    <a:pt x="200" y="237"/>
                    <a:pt x="200" y="237"/>
                    <a:pt x="200" y="2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06"/>
                    <a:pt x="174" y="81"/>
                    <a:pt x="144" y="81"/>
                  </a:cubicBezTo>
                  <a:cubicBezTo>
                    <a:pt x="113" y="81"/>
                    <a:pt x="88" y="106"/>
                    <a:pt x="88" y="137"/>
                  </a:cubicBezTo>
                  <a:lnTo>
                    <a:pt x="88" y="23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5" name="TextBox 15"/>
          <p:cNvSpPr txBox="1"/>
          <p:nvPr/>
        </p:nvSpPr>
        <p:spPr>
          <a:xfrm>
            <a:off x="746649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了解用户需求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46343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提升用户体验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015770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提高转化率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15770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辅助决策制定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用户行为分析意义</a:t>
              </a:r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8002038" y="144857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根据用户行为分析结果，可以优化产品或服务的设计和功能，提升用户体验。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732611" y="144857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通过分析用户行为，可以深入了解用户的需求和偏好，为产品或服务的优化提供依据。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8002038" y="4494712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用户行为分析可以为企业决策提供数据支持，帮助企业做出更科学、更合理的决策。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32611" y="4494712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通过分析用户行为，可以发现用户在购买或使用过程中的瓶颈和问题，从而进行针对性的优化，提高转化率。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用户行为数据收集与处理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7544" r="7544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通过分析服务器日志，收集用户在网站上的点击流数据，包括页面浏览、点击事件、停留时间等。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Web日志挖掘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在前端页面中嵌入JavaScript代码，监听和记录用户的行为事件，如按钮点击、表单提交等。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JavaScript埋点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在移动应用中集成数据收集SDK，捕获用户在应用内的行为数据，如页面浏览、操作事件等。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SDK集成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数据收集方法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数据清洗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数据转换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数据聚合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832" r="2832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3841" r="3841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数据处理流程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去除重复、无效和异常数据，保证数据的准确性和一致性。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将数据转换为适合分析的格式和结构，如将日志数据转换为事件流数据。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按照分析需求对数据进行聚合和汇总，如统计页面浏览量、事件触发次数等。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通过设定规则或算法，对数据进行校验和验证，确保数据的准确性和完整性。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3379" r="13379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数据校验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建立数据监控机制，实时监测数据质量和异常情况，及时发现并处理问题。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数据监控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定期备份原始数据和分析结果，以便在数据出现问题时能够及时恢复和追溯。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数据备份与恢复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数据质量保证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用户行为分析模型与方法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漏斗模型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通过分析用户在产品使用过程中的关键路径，识别流失环节，优化转化效率。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行为轨迹模型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记录用户在产品内的浏览、点击、购买等行为，分析用户兴趣偏好和需求。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留存分析模型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研究用户在一段时间内是否回访及使用产品的频率，评估产品粘性和用户忠诚度。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模型介绍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https://d.book118.com/406154151224010045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99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2024-09-14T20:17:58.417</cp:lastPrinted>
  <dcterms:created xsi:type="dcterms:W3CDTF">2024-09-14T12:17:58Z</dcterms:created>
  <dcterms:modified xsi:type="dcterms:W3CDTF">2024-09-14T12:18:00Z</dcterms:modified>
</cp:coreProperties>
</file>