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61E4B01-0882-48B4-9D74-CF5827163D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E57949-9FF5-4643-8C7E-E3EFBC682B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ADEB511-E897-4727-97F0-4206CD9D5D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ECA7BB2-A03A-45BD-9486-BB5CEDC20E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BBD577B-196D-428B-AA64-EE8F1B5ED63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50FA114-FD47-41B0-ADDC-B40E67C0CF9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24D2AF0-D52F-4F1F-B0CD-8AA372671D8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A4B8D3-5E55-414C-94C3-3AE9A4F977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6EC453-B953-4E21-BBD4-29F152B53E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B9808E-784B-42A9-A939-7E12FA13C0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C8337F-2B65-4E54-83E1-81BAF80873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6155032215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32908" y="1995037"/>
            <a:ext cx="6249900" cy="19773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rgbClr val="754807">
                    <a:alpha val="100000"/>
                  </a:srgbClr>
                </a:solidFill>
                <a:latin typeface="Microsoft Yahei"/>
                <a:ea typeface="Microsoft Yahei"/>
                <a:cs typeface="Microsoft Yahei"/>
              </a:rPr>
              <a:t>创新创业计划书资产及财务</a:t>
            </a:r>
          </a:p>
        </p:txBody>
      </p:sp>
      <p:sp>
        <p:nvSpPr>
          <p:cNvPr id="5" name="TextBox 5"/>
          <p:cNvSpPr txBox="1"/>
          <p:nvPr/>
        </p:nvSpPr>
        <p:spPr>
          <a:xfrm>
            <a:off x="4532395" y="4606174"/>
            <a:ext cx="24117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800">
                <a:solidFill>
                  <a:srgbClr val="754807">
                    <a:alpha val="100000"/>
                  </a:srgbClr>
                </a:solidFill>
                <a:latin typeface="Microsoft Yahei"/>
                <a:ea typeface="Microsoft Yahei"/>
                <a:cs typeface="Microsoft Yahei"/>
              </a:rPr>
              <a:t>xx年xx月xx日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579590" y="309453"/>
            <a:ext cx="2040255" cy="11772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rgbClr val="754807">
                    <a:alpha val="100000"/>
                  </a:srgbClr>
                </a:solidFill>
                <a:latin typeface="Microsoft Yahei"/>
                <a:ea typeface="Microsoft Yahei"/>
                <a:cs typeface="Microsoft Yahei"/>
              </a:rPr>
              <a:t>目 录</a:t>
            </a:r>
          </a:p>
        </p:txBody>
      </p:sp>
      <p:sp>
        <p:nvSpPr>
          <p:cNvPr id="4" name="TextBox 4"/>
          <p:cNvSpPr txBox="1"/>
          <p:nvPr/>
        </p:nvSpPr>
        <p:spPr>
          <a:xfrm>
            <a:off x="9584732" y="1439118"/>
            <a:ext cx="2127531" cy="35645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DE9A39">
                    <a:alpha val="60000"/>
                  </a:srgbClr>
                </a:solidFill>
                <a:latin typeface="Microsoft Yahei"/>
                <a:ea typeface="Microsoft Yahei"/>
                <a:cs typeface="Microsoft Yahei"/>
              </a:rPr>
              <a:t>CATALOGUE</a:t>
            </a:r>
          </a:p>
        </p:txBody>
      </p:sp>
      <p:sp>
        <p:nvSpPr>
          <p:cNvPr id="5" name="TextBox 5"/>
          <p:cNvSpPr txBox="1"/>
          <p:nvPr/>
        </p:nvSpPr>
        <p:spPr>
          <a:xfrm>
            <a:off x="4470410" y="1406395"/>
            <a:ext cx="4818538"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资产评估</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财务计划</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融资需求</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风险管理</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投资回报与退出机制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01</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资产评估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固定资产</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固定资产是指企业使用期限超过一年的房屋、建筑物、机器、机械、运输工具以及其他与生产、经营有关的设备、器具、工具等。这些资产是企业的重要生产资料，对于企业的生产经营活动具有重要意义。在创新创业计划书中，需要对固定资产进行详细的评估，包括其价值、使用状况、折旧情况等。</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固定资产</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固定资产的评估方法有多种，包括重置成本法、现行市价法、收益现值法等。在创新创业计划书中，需要根据具体情况选择合适的评估方法，并详细说明所选方法的原因和依据。</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评估方法</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无形资产是指企业所拥有的没有实物形态的可辨认的非货币性资产，包括专利权、商标权、著作权、非专利技术、土地使用权、特许权等。无形资产是企业的重要资产之一，对于企业的竞争力和未来发展具有重要意义。在创新创业计划书中，需要对无形资产进行详细的评估，包括其价值、使用状况、收益情况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无形资产</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无形资产的评估方法也有多种，包括成本法、市场比较法、收益现值法等。在创新创业计划书中，需要根据具体情况选择合适的评估方法，并详细说明所选方法的原因和依据。</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评估方法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无形资产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流动资产</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流动资产是指企业可以在一年或者超过一年的一个营业周期内变现或者耗用的资产，包括现金及现金等价物、短期投资、应收账款、存货等。流动资产是企业生产经营活动中的重要资产之一，对于企业的短期偿债能力和运营能力具有重要意义。在创新创业计划书中，需要对流动资产进行详细的评估，包括其价值、使用状况、周转情况等。</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评估方法</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流动资产的评估方法有多种，包括历史成本法、重置成本法、可变现净值法等。在创新创业计划书中，需要根据具体情况选择合适的评估方法，并详细说明所选方法的原因和依据。</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流动资产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02</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财务计划</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8691" r="8691"/>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根据产品或服务的市场调查和定位，预测在不同销售策略下的销售收入。</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销售收入</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预测投资项目或资产所带来的收益，如利息、分红等。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投资收入</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包括租赁收入、版权收入等其他合法收入来源。</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其他收入</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收入预测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667" b="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直接成本</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运营成本</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销售与市场推广费用</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其他支出</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支出预算</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生产或提供服务所需的原材料、设备、人力等直接成本。</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用于扩大市场份额和品牌宣传的费用。</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包括租金、水电费、办公用品等日常运营费用。</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其他预期的支出项目，如税费、保险费等。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根据收入预测和支出预算，计算预期的利润水平。</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预期利润</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在创业初期或市场拓展阶段，可能存在预期亏损的情况，应合理规划资金来源和调整经营策略。</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预期亏损</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预测企业不同时期的现金流入和流出情况，以确保资金链的稳定。</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现金流预测</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利润与亏损预期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03</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融资需求</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https://d.book118.com/406155032215010042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CFB"/>
      </a:lt1>
      <a:dk2>
        <a:srgbClr val="000000"/>
      </a:dk2>
      <a:lt2>
        <a:srgbClr val="FFFFFF"/>
      </a:lt2>
      <a:accent1>
        <a:srgbClr val="754807"/>
      </a:accent1>
      <a:accent2>
        <a:srgbClr val="B57016"/>
      </a:accent2>
      <a:accent3>
        <a:srgbClr val="DE9A39"/>
      </a:accent3>
      <a:accent4>
        <a:srgbClr val="F2B168"/>
      </a:accent4>
      <a:accent5>
        <a:srgbClr val="FDBE00"/>
      </a:accent5>
      <a:accent6>
        <a:srgbClr val="D16A15"/>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2024-09-10T10:30:40.354</cp:lastPrinted>
  <dcterms:created xsi:type="dcterms:W3CDTF">2024-09-10T02:30:40Z</dcterms:created>
  <dcterms:modified xsi:type="dcterms:W3CDTF">2024-09-10T02:30:42Z</dcterms:modified>
</cp:coreProperties>
</file>