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FUDQRQ+ICVNRP+ArialMT"/>
      <p:regular r:id="rId20"/>
    </p:embeddedFont>
    <p:embeddedFont>
      <p:font typeface="VSAOQR+MS-UIGothic"/>
      <p:regular r:id="rId21"/>
    </p:embeddedFont>
    <p:embeddedFont>
      <p:font typeface="ANAIQP+PFPQUH+MicrosoftYaHei-Bold"/>
      <p:regular r:id="rId22"/>
    </p:embeddedFont>
    <p:embeddedFont>
      <p:font typeface="HCJVFG+AFDHMV+MicrosoftYaHei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BF59A-8E37-4599-8800-A603AE719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7C3AA9-C17D-4E1C-A984-BC80576E1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61D3FD-E96A-405E-9289-6B1EB84C3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82F9CC-3BAA-4D92-90EE-9A28CA708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F75714-5362-41B2-A948-8C9DEF8B8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934F4B-6914-4CFA-B3ED-93080ACD5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25B4EA-D0DF-492F-A04D-C76C1283E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A5256-6A54-4C9C-81E5-4D3918B2A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2418D5-0FC5-418F-B18C-9789825D9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A05620-E636-43BD-B17D-35EE5A48E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4A3DE3-E0DA-44B1-A752-6DE0BF1C7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21114411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FUDQRQ+ICVNRP+ArialMT"/>
                <a:cs typeface="FUDQRQ+ICVNR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跟骨骨折概述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FUDQRQ+ICVNRP+ArialMT"/>
                <a:cs typeface="FUDQRQ+ICVNR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跟骨骨折的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诊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04057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FUDQRQ+ICVNRP+ArialMT"/>
                <a:cs typeface="FUDQRQ+ICVNR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跟骨骨折的治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28870" y="3589210"/>
            <a:ext cx="4439861" cy="188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FUDQRQ+ICVNRP+ArialMT"/>
                <a:cs typeface="FUDQRQ+ICVNR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特殊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型的跟骨骨折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FUDQRQ+ICVNRP+ArialMT"/>
                <a:cs typeface="FUDQRQ+ICVNR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跟骨骨折的并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症与防治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FUDQRQ+ICVNRP+ArialMT"/>
                <a:cs typeface="FUDQRQ+ICVNRP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VSAOQR+MS-UIGothic"/>
                <a:cs typeface="VSAOQR+MS-UIGothic"/>
              </a:rPr>
              <a:t>跟骨骨折的案例分析和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讨论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VSAOQR+MS-UIGothic"/>
                <a:cs typeface="VSAOQR+MS-UIGothic"/>
              </a:rPr>
              <a:t>目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ANAIQP+PFPQUH+MicrosoftYaHei-Bold"/>
                <a:cs typeface="ANAIQP+PFPQUH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和流行病学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VSAOQR+MS-UIGothic"/>
                <a:cs typeface="VSAOQR+MS-UIGothic"/>
              </a:rPr>
              <a:t>定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6FF"/>
                </a:solidFill>
                <a:latin typeface="VSAOQR+MS-UIGothic"/>
                <a:cs typeface="VSAOQR+MS-UIGothic"/>
              </a:rPr>
              <a:t>流行病学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骨折分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根据骨折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位置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314813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根据骨折形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4800401"/>
            <a:ext cx="373168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根据骨折是否波及关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节</a:t>
            </a:r>
            <a:r>
              <a:rPr sz="2300">
                <a:solidFill>
                  <a:srgbClr val="00B6FF"/>
                </a:solidFill>
                <a:latin typeface="VSAOQR+MS-UIGothic"/>
                <a:cs typeface="VSAOQR+MS-UIGothic"/>
              </a:rPr>
              <a:t>面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骨折原因和机制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1323238" cy="394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B6FF"/>
                </a:solidFill>
                <a:latin typeface="VSAOQR+MS-UIGothic"/>
                <a:cs typeface="VSAOQR+MS-UIGothic"/>
              </a:rPr>
              <a:t>高能量</a:t>
            </a:r>
            <a:r>
              <a:rPr sz="1600">
                <a:solidFill>
                  <a:srgbClr val="00B6FF"/>
                </a:solidFill>
                <a:latin typeface="SimSun"/>
                <a:cs typeface="SimSun"/>
              </a:rPr>
              <a:t>损伤</a:t>
            </a:r>
          </a:p>
          <a:p>
            <a:pPr marL="0" marR="0">
              <a:lnSpc>
                <a:spcPts val="1600"/>
              </a:lnSpc>
              <a:spcBef>
                <a:spcPts val="11945"/>
              </a:spcBef>
              <a:spcAft>
                <a:spcPct val="0"/>
              </a:spcAft>
            </a:pPr>
            <a:r>
              <a:rPr sz="1600">
                <a:solidFill>
                  <a:srgbClr val="00B6FF"/>
                </a:solidFill>
                <a:latin typeface="VSAOQR+MS-UIGothic"/>
                <a:cs typeface="VSAOQR+MS-UIGothic"/>
              </a:rPr>
              <a:t>低能量</a:t>
            </a:r>
            <a:r>
              <a:rPr sz="1600">
                <a:solidFill>
                  <a:srgbClr val="00B6FF"/>
                </a:solidFill>
                <a:latin typeface="SimSun"/>
                <a:cs typeface="SimSun"/>
              </a:rPr>
              <a:t>损伤</a:t>
            </a:r>
          </a:p>
          <a:p>
            <a:pPr marL="0" marR="0">
              <a:lnSpc>
                <a:spcPts val="1600"/>
              </a:lnSpc>
              <a:spcBef>
                <a:spcPts val="11995"/>
              </a:spcBef>
              <a:spcAft>
                <a:spcPct val="0"/>
              </a:spcAft>
            </a:pPr>
            <a:r>
              <a:rPr sz="1600">
                <a:solidFill>
                  <a:srgbClr val="00B6FF"/>
                </a:solidFill>
                <a:latin typeface="VSAOQR+MS-UIGothic"/>
                <a:cs typeface="VSAOQR+MS-UIGothic"/>
              </a:rPr>
              <a:t>机制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床表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7642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VSAOQR+MS-UIGothic"/>
                <a:cs typeface="VSAOQR+MS-UIGothic"/>
              </a:rPr>
              <a:t>疼痛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83429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肿胀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2820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VSAOQR+MS-UIGothic"/>
                <a:cs typeface="VSAOQR+MS-UIGothic"/>
              </a:rPr>
              <a:t>瘀斑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VSAOQR+MS-UIGothic"/>
                <a:cs typeface="VSAOQR+MS-UIGothic"/>
              </a:rPr>
              <a:t>功能障碍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影像学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409382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00B6FF"/>
                </a:solidFill>
                <a:latin typeface="ANAIQP+PFPQUH+MicrosoftYaHei-Bold"/>
                <a:cs typeface="ANAIQP+PFPQUH+MicrosoftYaHei-Bold"/>
              </a:rPr>
              <a:t>CT</a:t>
            </a:r>
            <a:r>
              <a:rPr sz="2300" spc="20">
                <a:solidFill>
                  <a:srgbClr val="00B6FF"/>
                </a:solidFill>
                <a:latin typeface="SimSun"/>
                <a:cs typeface="SimSun"/>
              </a:rPr>
              <a:t>扫</a:t>
            </a:r>
            <a:r>
              <a:rPr sz="2300">
                <a:solidFill>
                  <a:srgbClr val="00B6FF"/>
                </a:solidFill>
                <a:latin typeface="VSAOQR+MS-UIGothic"/>
                <a:cs typeface="VSAOQR+MS-UIGothic"/>
              </a:rPr>
              <a:t>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06014" y="2257226"/>
            <a:ext cx="1232077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00B6FF"/>
                </a:solidFill>
                <a:latin typeface="ANAIQP+PFPQUH+MicrosoftYaHei-Bold"/>
                <a:cs typeface="ANAIQP+PFPQUH+MicrosoftYaHei-Bold"/>
              </a:rPr>
              <a:t>X</a:t>
            </a:r>
            <a:r>
              <a:rPr sz="2300" spc="20">
                <a:solidFill>
                  <a:srgbClr val="00B6FF"/>
                </a:solidFill>
                <a:latin typeface="SimSun"/>
                <a:cs typeface="SimSun"/>
              </a:rPr>
              <a:t>线</a:t>
            </a:r>
            <a:r>
              <a:rPr sz="2300">
                <a:solidFill>
                  <a:srgbClr val="00B6FF"/>
                </a:solidFill>
                <a:latin typeface="VSAOQR+MS-UIGothic"/>
                <a:cs typeface="VSAOQR+MS-UIGothic"/>
              </a:rPr>
              <a:t>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1634883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00B6FF"/>
                </a:solidFill>
                <a:latin typeface="ANAIQP+PFPQUH+MicrosoftYaHei-Bold"/>
                <a:cs typeface="ANAIQP+PFPQUH+MicrosoftYaHei-Bold"/>
              </a:rPr>
              <a:t>MRI</a:t>
            </a:r>
            <a:r>
              <a:rPr sz="2300" spc="20">
                <a:solidFill>
                  <a:srgbClr val="00B6FF"/>
                </a:solidFill>
                <a:latin typeface="SimSun"/>
                <a:cs typeface="SimSun"/>
              </a:rPr>
              <a:t>检查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鉴别诊</a:t>
            </a: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 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VSAOQR+MS-UIGothic"/>
                <a:cs typeface="VSAOQR+MS-UIGothic"/>
              </a:rPr>
              <a:t>跟骨骨刺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52745" y="34104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VSAOQR+MS-UIGothic"/>
                <a:cs typeface="VSAOQR+MS-UIGothic"/>
              </a:rPr>
              <a:t>跟骨骨髓炎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VSAOQR+MS-UIGothic"/>
                <a:cs typeface="VSAOQR+MS-UIGothic"/>
              </a:rPr>
              <a:t>跟骨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肿</a:t>
            </a:r>
            <a:r>
              <a:rPr sz="2000">
                <a:solidFill>
                  <a:srgbClr val="00B6FF"/>
                </a:solidFill>
                <a:latin typeface="VSAOQR+MS-UIGothic"/>
                <a:cs typeface="VSAOQR+MS-UIGothic"/>
              </a:rPr>
              <a:t>瘤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2175" y="4031988"/>
            <a:ext cx="3176587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跟骨骨刺是跟骨骨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增生的一种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，与跟骨骨折的疼痛和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肿胀</a:t>
            </a:r>
          </a:p>
          <a:p>
            <a:pPr marL="128904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症状相似，但</a:t>
            </a:r>
            <a:r>
              <a:rPr sz="15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X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片表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不同，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骨刺表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现为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骨性突起，无骨折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1573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跟骨骨髓炎是一种感染性疾病，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现为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跟骨部位的疼痛和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肿胀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但通常伴有全身症状，如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发热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、</a:t>
            </a:r>
          </a:p>
          <a:p>
            <a:pPr marL="33654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寒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等，</a:t>
            </a:r>
            <a:r>
              <a:rPr sz="15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X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片可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破坏和</a:t>
            </a:r>
          </a:p>
          <a:p>
            <a:pPr marL="8572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骨膜反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12175" y="4031988"/>
            <a:ext cx="3029824" cy="1573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875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跟骨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瘤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少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，但也可能表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</a:p>
          <a:p>
            <a:pPr marL="49529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跟骨部位的疼痛和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肿胀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，</a:t>
            </a:r>
            <a:r>
              <a:rPr sz="15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X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线</a:t>
            </a:r>
          </a:p>
          <a:p>
            <a:pPr marL="15875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片可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破坏和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瘤影像，需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一步行</a:t>
            </a:r>
            <a:r>
              <a:rPr sz="15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CT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、</a:t>
            </a:r>
            <a:r>
              <a:rPr sz="1500">
                <a:solidFill>
                  <a:srgbClr val="FFFFFF"/>
                </a:solidFill>
                <a:latin typeface="HCJVFG+AFDHMV+MicrosoftYaHei"/>
                <a:cs typeface="HCJVFG+AFDHMV+MicrosoftYaHei"/>
              </a:rPr>
              <a:t>MRI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或活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</a:t>
            </a: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明确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诊</a:t>
            </a:r>
          </a:p>
          <a:p>
            <a:pPr marL="1158875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SAOQR+MS-UIGothic"/>
                <a:cs typeface="VSAOQR+MS-UIGothic"/>
              </a:rPr>
              <a:t>断。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保守治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疗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8959" y="1610264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VSAOQR+MS-UIGothic"/>
                <a:cs typeface="VSAOQR+MS-UIGothic"/>
              </a:rPr>
              <a:t>石膏固定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8959" y="3106324"/>
            <a:ext cx="1406651" cy="2223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药</a:t>
            </a:r>
            <a:r>
              <a:rPr sz="2000" spc="25">
                <a:solidFill>
                  <a:srgbClr val="00B6FF"/>
                </a:solidFill>
                <a:latin typeface="VSAOQR+MS-UIGothic"/>
                <a:cs typeface="VSAOQR+MS-UIGothic"/>
              </a:rPr>
              <a:t>物治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 疗</a:t>
            </a:r>
          </a:p>
          <a:p>
            <a:pPr marL="0" marR="0">
              <a:lnSpc>
                <a:spcPts val="2000"/>
              </a:lnSpc>
              <a:spcBef>
                <a:spcPts val="1051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VSAOQR+MS-UIGothic"/>
                <a:cs typeface="VSAOQR+MS-UIGothic"/>
              </a:rPr>
              <a:t>物理治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 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手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手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指征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ANAIQP+PFPQUH+MicrosoftYaHei-Bold"/>
                <a:cs typeface="ANAIQP+PFPQUH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56175" y="316083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手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方法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ANAIQP+PFPQUH+MicrosoftYaHei-Bold"/>
                <a:cs typeface="ANAIQP+PFPQUH+MicrosoftYaHei-Bold"/>
              </a:rPr>
              <a:t>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55490" y="489946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术</a:t>
            </a:r>
            <a:r>
              <a:rPr sz="2300" spc="25">
                <a:solidFill>
                  <a:srgbClr val="00B6FF"/>
                </a:solidFill>
                <a:latin typeface="VSAOQR+MS-UIGothic"/>
                <a:cs typeface="VSAOQR+MS-UIGothic"/>
              </a:rPr>
              <a:t>后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处</a:t>
            </a:r>
            <a:r>
              <a:rPr sz="2300">
                <a:solidFill>
                  <a:srgbClr val="00B6FF"/>
                </a:solidFill>
                <a:latin typeface="VSAOQR+MS-UIGothic"/>
                <a:cs typeface="VSAOQR+MS-UIGothic"/>
              </a:rPr>
              <a:t>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ANAIQP+PFPQUH+MicrosoftYaHei-Bold"/>
                <a:cs typeface="ANAIQP+PFPQUH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SAOQR+MS-UIGothic"/>
                <a:cs typeface="VSAOQR+MS-UIGothic"/>
              </a:rPr>
              <a:t>康复治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疗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6820" y="155257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VSAOQR+MS-UIGothic"/>
                <a:cs typeface="VSAOQR+MS-UIGothic"/>
              </a:rPr>
              <a:t>康复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600">
                <a:solidFill>
                  <a:srgbClr val="FFFFFF"/>
                </a:solidFill>
                <a:latin typeface="VSAOQR+MS-UIGothic"/>
                <a:cs typeface="VSAOQR+MS-UIGothic"/>
              </a:rPr>
              <a:t>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17139" y="3314700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VSAOQR+MS-UIGothic"/>
                <a:cs typeface="VSAOQR+MS-UIGothic"/>
              </a:rPr>
              <a:t>康复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训练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53969" y="5080000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辅</a:t>
            </a:r>
            <a:r>
              <a:rPr sz="1600">
                <a:solidFill>
                  <a:srgbClr val="FFFFFF"/>
                </a:solidFill>
                <a:latin typeface="VSAOQR+MS-UIGothic"/>
                <a:cs typeface="VSAOQR+MS-UIGothic"/>
              </a:rPr>
              <a:t>助器具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https://d.book118.com/406211144113010050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FUDQRQ+ICVNRP+ArialMT</vt:lpstr>
      <vt:lpstr>Times New Roman</vt:lpstr>
      <vt:lpstr>VSAOQR+MS-UIGothic</vt:lpstr>
      <vt:lpstr>SimSun</vt:lpstr>
      <vt:lpstr>ANAIQP+PFPQUH+MicrosoftYaHei-Bold</vt:lpstr>
      <vt:lpstr>HCJVFG+AFDHMV+MicrosoftYaHei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2024-09-15T16:59:58.030</cp:lastPrinted>
  <dcterms:created xsi:type="dcterms:W3CDTF">2024-09-15T08:59:58Z</dcterms:created>
  <dcterms:modified xsi:type="dcterms:W3CDTF">2024-09-15T08:59:59Z</dcterms:modified>
</cp:coreProperties>
</file>