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olors1.xml" ContentType="application/vnd.ms-office.chartcolorstyle+xml"/>
  <Override PartName="/ppt/charts/style1.xml" ContentType="application/vnd.ms-office.chart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5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C:\Users\Administrator\Desktop\&#26032;&#24314;%20XLS%20&#24037;&#20316;&#34920;.xls" TargetMode="External" /><Relationship Id="rId2" Type="http://schemas.microsoft.com/office/2011/relationships/chartColorStyle" Target="colors1.xml" /><Relationship Id="rId3" Type="http://schemas.microsoft.com/office/2011/relationships/chartStyle" Target="style1.xml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9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'[新建 XLS 工作表.xls]Sheet1'!$A$2:$A$3</c:f>
              <c:strCache>
                <c:ptCount val="2"/>
                <c:pt idx="0">
                  <c:v>改善前</c:v>
                </c:pt>
                <c:pt idx="1">
                  <c:v>目标值</c:v>
                </c:pt>
              </c:strCache>
            </c:strRef>
          </c:cat>
          <c:val>
            <c:numRef>
              <c:f>'[新建 XLS 工作表.xls]Sheet1'!$B$2:$B$3</c:f>
              <c:numCache>
                <c:formatCode>0.00%</c:formatCode>
                <c:ptCount val="2"/>
                <c:pt idx="0">
                  <c:v>0.311</c:v>
                </c:pt>
                <c:pt idx="1">
                  <c:v>0.134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167864358"/>
        <c:axId val="568862930"/>
      </c:barChart>
      <c:catAx>
        <c:axId val="167864358"/>
        <c:scaling>
          <c:orientation/>
        </c:scaling>
        <c:delete val="0"/>
        <c:axPos val="b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568862930"/>
        <c:crosses val="autoZero"/>
        <c:auto val="0"/>
        <c:lblAlgn val="ctr"/>
        <c:lblOffset/>
        <c:noMultiLvlLbl val="0"/>
      </c:catAx>
      <c:valAx>
        <c:axId val="568862930"/>
        <c:scaling>
          <c:orientation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16786435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olors1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eaLnBrk="0" hangingPunct="0">
              <a:defRPr sz="1200" smtClean="0"/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 eaLnBrk="0" hangingPunct="0">
              <a:defRPr sz="1200" smtClean="0"/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76" name="Rectangle 4"/>
          <p:cNvSpPr>
            <a:spLocks noGrp="1"/>
          </p:cNvSpPr>
          <p:nvPr>
            <p:ph type="sldImg" idx="6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lvl1pPr eaLnBrk="0" hangingPunct="0">
              <a:defRPr sz="1200" smtClean="0"/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/>
          <a:p>
            <a:pPr lvl="0" algn="r" fontAlgn="base"/>
            <a:fld id="{9A0DB2DC-4C9A-4742-B13C-FB6460FD3503}" type="slidenum">
              <a:rPr lang="zh-CN" altLang="en-US" sz="1200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z="120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5122" name="备注占位符 2"/>
          <p:cNvSpPr>
            <a:spLocks noGrp="1"/>
          </p:cNvSpPr>
          <p:nvPr>
            <p:ph type="body" idx="2"/>
          </p:nvPr>
        </p:nvSpPr>
        <p:spPr/>
        <p:txBody>
          <a:bodyPr wrap="square" lIns="91440" tIns="45720" rIns="91440" bIns="45720" anchor="ctr" anchorCtr="0"/>
          <a:lstStyle/>
          <a:p>
            <a:pPr lvl="0"/>
            <a:endParaRPr lang="zh-CN" altLang="en-US"/>
          </a:p>
        </p:txBody>
      </p:sp>
      <p:sp>
        <p:nvSpPr>
          <p:cNvPr id="5123" name="页眉占位符 3"/>
          <p:cNvSpPr txBox="1">
            <a:spLocks noGrp="1"/>
          </p:cNvSpPr>
          <p:nvPr>
            <p:ph type="hdr" sz="quarte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/>
          <a:p>
            <a:pPr lvl="0"/>
            <a:endParaRPr lang="zh-CN" altLang="en-US" sz="12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124" name="页脚占位符 4"/>
          <p:cNvSpPr txBox="1">
            <a:spLocks noGrp="1"/>
          </p:cNvSpPr>
          <p:nvPr>
            <p:ph type="ftr" sz="quarter" idx="10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 anchorCtr="0"/>
          <a:lstStyle/>
          <a:p>
            <a:pPr lvl="0"/>
            <a:endParaRPr lang="en-US" altLang="zh-CN" sz="12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125" name="灯片编号占位符 5"/>
          <p:cNvSpPr txBox="1">
            <a:spLocks noGrp="1"/>
          </p:cNvSpPr>
          <p:nvPr>
            <p:ph type="sldNum" sz="quarter" idx="11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 anchorCtr="0"/>
          <a:lstStyle/>
          <a:p>
            <a:pPr lvl="0" algn="r"/>
            <a:fld id="{9A0DB2DC-4C9A-4742-B13C-FB6460FD3503}" type="slidenum">
              <a:rPr lang="zh-CN" altLang="en-US" sz="1200">
                <a:latin typeface="Arial" pitchFamily="34" charset="0"/>
                <a:ea typeface="宋体" panose="02010600030101010101" pitchFamily="2" charset="-122"/>
              </a:rPr>
              <a:t>1</a:t>
            </a:fld>
            <a:endParaRPr lang="zh-CN" altLang="en-US" sz="12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 fontAlgn="base"/>
            <a:fld id="{9A0DB2DC-4C9A-4742-B13C-FB6460FD3503}" type="slidenum">
              <a:rPr lang="zh-CN" altLang="en-US" sz="1200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2</a:t>
            </a:fld>
            <a:endParaRPr lang="zh-CN" altLang="en-US" sz="1200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页眉占位符 6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 fontAlgn="base"/>
            <a:fld id="{9A0DB2DC-4C9A-4742-B13C-FB6460FD3503}" type="slidenum">
              <a:rPr lang="zh-CN" altLang="en-US" sz="1200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3</a:t>
            </a:fld>
            <a:endParaRPr lang="zh-CN" altLang="en-US" sz="1200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页眉占位符 6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 fontAlgn="base"/>
            <a:fld id="{9A0DB2DC-4C9A-4742-B13C-FB6460FD3503}" type="slidenum">
              <a:rPr lang="zh-CN" altLang="en-US" sz="1200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4</a:t>
            </a:fld>
            <a:endParaRPr lang="zh-CN" altLang="en-US" sz="1200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页眉占位符 6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 fontAlgn="base"/>
            <a:fld id="{9A0DB2DC-4C9A-4742-B13C-FB6460FD3503}" type="slidenum">
              <a:rPr lang="zh-CN" altLang="en-US" sz="1200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5</a:t>
            </a:fld>
            <a:endParaRPr lang="zh-CN" altLang="en-US" sz="1200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页眉占位符 6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 fontAlgn="base"/>
            <a:fld id="{9A0DB2DC-4C9A-4742-B13C-FB6460FD3503}" type="slidenum">
              <a:rPr lang="zh-CN" altLang="en-US" sz="1200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6</a:t>
            </a:fld>
            <a:endParaRPr lang="zh-CN" altLang="en-US" sz="1200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页眉占位符 6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 fontAlgn="base"/>
            <a:fld id="{9A0DB2DC-4C9A-4742-B13C-FB6460FD3503}" type="slidenum">
              <a:rPr lang="zh-CN" altLang="en-US" sz="1200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7</a:t>
            </a:fld>
            <a:endParaRPr lang="zh-CN" altLang="en-US" sz="1200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页眉占位符 6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 fontAlgn="base"/>
            <a:fld id="{9A0DB2DC-4C9A-4742-B13C-FB6460FD3503}" type="slidenum">
              <a:rPr lang="zh-CN" altLang="en-US" sz="1200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8</a:t>
            </a:fld>
            <a:endParaRPr lang="zh-CN" altLang="en-US" sz="1200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页眉占位符 6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 fontAlgn="base"/>
            <a:fld id="{9A0DB2DC-4C9A-4742-B13C-FB6460FD3503}" type="slidenum">
              <a:rPr lang="zh-CN" altLang="en-US" sz="1200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9</a:t>
            </a:fld>
            <a:endParaRPr lang="zh-CN" altLang="en-US" sz="1200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页眉占位符 6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 fontAlgn="base"/>
            <a:fld id="{9A0DB2DC-4C9A-4742-B13C-FB6460FD3503}" type="slidenum">
              <a:rPr lang="zh-CN" altLang="en-US" sz="1200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10</a:t>
            </a:fld>
            <a:endParaRPr lang="zh-CN" altLang="en-US" sz="1200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页眉占位符 6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F8E8F-D594-4271-A6C2-8D991E552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ADFD8-EC06-47AA-8C13-33D3942B5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4E3A3-EA0D-4959-B594-C627F04C7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4ACBE-AC85-4949-973A-788C920FB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9CFF98-3FC8-4717-9D5B-E96E2B3C1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59AD3B-8500-463A-A230-D0D86E0C4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01FCAD-B285-491F-A78D-007506709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0A1D9-D147-4E69-B6AC-66AACEE17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CE95F-5254-4AD3-9AD1-F494F0C59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C805E-06AE-4480-AF2E-345CA0075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E176C-60F1-4BB7-B64A-A2AA1ABE5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89404" y="2781300"/>
            <a:ext cx="10364376" cy="1323975"/>
          </a:xfrm>
        </p:spPr>
        <p:txBody>
          <a:bodyPr/>
          <a:lstStyle>
            <a:lvl1pPr algn="r">
              <a:defRPr sz="4400" b="1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818707" y="4292600"/>
            <a:ext cx="8533392" cy="1273175"/>
          </a:xfrm>
        </p:spPr>
        <p:txBody>
          <a:bodyPr/>
          <a:lstStyle>
            <a:lvl1pPr marL="0" indent="0" algn="r">
              <a:buFontTx/>
              <a:buNone/>
              <a:defRPr sz="3200"/>
            </a:lvl1pPr>
          </a:lstStyle>
          <a:p>
            <a:pPr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769" y="6245225"/>
            <a:ext cx="284390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 smtClean="0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4649619E-2A17-40C8-A01D-491E16750BA9}" type="datetime1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908" y="6245225"/>
            <a:ext cx="3860184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 smtClean="0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8328" y="6245225"/>
            <a:ext cx="284390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algn="r" fontAlgn="base"/>
            <a:fld id="{9A0DB2DC-4C9A-4742-B13C-FB6460FD3503}" type="slidenum">
              <a:rPr lang="zh-CN" altLang="en-US" strike="noStrike" noProof="1">
                <a:latin typeface="华文细黑" pitchFamily="2" charset="-122"/>
                <a:ea typeface="华文细黑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828F22F3-7163-489E-920C-196ED8A03667}" type="datetime1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华文细黑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华文细黑" pitchFamily="2" charset="-122"/>
                <a:ea typeface="华文细黑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527" y="4406900"/>
            <a:ext cx="10364376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527" y="2906713"/>
            <a:ext cx="10364376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828F22F3-7163-489E-920C-196ED8A03667}" type="datetime1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华文细黑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华文细黑" pitchFamily="2" charset="-122"/>
                <a:ea typeface="华文细黑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8088" y="1555750"/>
            <a:ext cx="5403922" cy="45275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3271" y="1555750"/>
            <a:ext cx="5403921" cy="45275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828F22F3-7163-489E-920C-196ED8A03667}" type="datetime1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华文细黑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华文细黑" pitchFamily="2" charset="-122"/>
                <a:ea typeface="华文细黑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769" y="274638"/>
            <a:ext cx="10972464" cy="1143000"/>
          </a:xfrm>
        </p:spPr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769" y="1535113"/>
            <a:ext cx="538712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769" y="2174875"/>
            <a:ext cx="538712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429" y="1535113"/>
            <a:ext cx="5388804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429" y="2174875"/>
            <a:ext cx="5388804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828F22F3-7163-489E-920C-196ED8A03667}" type="datetime1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华文细黑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华文细黑" pitchFamily="2" charset="-122"/>
                <a:ea typeface="华文细黑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828F22F3-7163-489E-920C-196ED8A03667}" type="datetime1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华文细黑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华文细黑" pitchFamily="2" charset="-122"/>
                <a:ea typeface="华文细黑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828F22F3-7163-489E-920C-196ED8A03667}" type="datetime1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华文细黑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华文细黑" pitchFamily="2" charset="-122"/>
                <a:ea typeface="华文细黑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769" y="273050"/>
            <a:ext cx="4011366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7277" y="273050"/>
            <a:ext cx="6814956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769" y="1435100"/>
            <a:ext cx="4011366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828F22F3-7163-489E-920C-196ED8A03667}" type="datetime1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华文细黑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华文细黑" pitchFamily="2" charset="-122"/>
                <a:ea typeface="华文细黑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90358" y="4800600"/>
            <a:ext cx="7313856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90358" y="612775"/>
            <a:ext cx="7313856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90358" y="5367338"/>
            <a:ext cx="7313856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828F22F3-7163-489E-920C-196ED8A03667}" type="datetime1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华文细黑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华文细黑" pitchFamily="2" charset="-122"/>
                <a:ea typeface="华文细黑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828F22F3-7163-489E-920C-196ED8A03667}" type="datetime1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华文细黑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华文细黑" pitchFamily="2" charset="-122"/>
                <a:ea typeface="华文细黑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7437" y="276225"/>
            <a:ext cx="2743115" cy="5807075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8088" y="276225"/>
            <a:ext cx="8068088" cy="580707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828F22F3-7163-489E-920C-196ED8A03667}" type="datetime1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华文细黑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华文细黑" pitchFamily="2" charset="-122"/>
                <a:ea typeface="华文细黑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1448" y="276225"/>
            <a:ext cx="10969104" cy="114141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08088" y="1555750"/>
            <a:ext cx="5403922" cy="4527550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3271" y="1555750"/>
            <a:ext cx="5403921" cy="4527550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828F22F3-7163-489E-920C-196ED8A03667}" type="datetime1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华文细黑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华文细黑" pitchFamily="2" charset="-122"/>
                <a:ea typeface="华文细黑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1448" y="276225"/>
            <a:ext cx="10969104" cy="114141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608088" y="1555750"/>
            <a:ext cx="10969104" cy="452755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zh-CN" altLang="en-US" sz="24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828F22F3-7163-489E-920C-196ED8A03667}" type="datetime1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华文细黑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华文细黑" pitchFamily="2" charset="-122"/>
                <a:ea typeface="华文细黑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611448" y="276225"/>
            <a:ext cx="10969104" cy="114141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/>
          </p:cNvSpPr>
          <p:nvPr>
            <p:ph type="body" idx="5"/>
          </p:nvPr>
        </p:nvSpPr>
        <p:spPr>
          <a:xfrm>
            <a:off x="608088" y="1555750"/>
            <a:ext cx="10969104" cy="45275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11448" y="6245225"/>
            <a:ext cx="2842224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+mn-lt"/>
                <a:ea typeface="华文细黑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828F22F3-7163-489E-920C-196ED8A03667}" type="datetime1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华文细黑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908" y="6245225"/>
            <a:ext cx="3860184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+mn-lt"/>
                <a:ea typeface="华文细黑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华文细黑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8328" y="6245225"/>
            <a:ext cx="2842224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华文细黑" pitchFamily="2" charset="-122"/>
                <a:ea typeface="华文细黑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华文细黑" pitchFamily="2" charset="-122"/>
          <a:ea typeface="微软雅黑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华文细黑" pitchFamily="2" charset="-122"/>
          <a:ea typeface="微软雅黑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华文细黑" pitchFamily="2" charset="-122"/>
          <a:ea typeface="微软雅黑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华文细黑" pitchFamily="2" charset="-122"/>
          <a:ea typeface="微软雅黑"/>
        </a:defRPr>
      </a:lvl5pPr>
      <a:lvl6pPr marL="4572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华文细黑" pitchFamily="2" charset="-122"/>
          <a:ea typeface="微软雅黑"/>
        </a:defRPr>
      </a:lvl6pPr>
      <a:lvl7pPr marL="9144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华文细黑" pitchFamily="2" charset="-122"/>
          <a:ea typeface="微软雅黑"/>
        </a:defRPr>
      </a:lvl7pPr>
      <a:lvl8pPr marL="13716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华文细黑" pitchFamily="2" charset="-122"/>
          <a:ea typeface="微软雅黑"/>
        </a:defRPr>
      </a:lvl8pPr>
      <a:lvl9pPr marL="18288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华文细黑" pitchFamily="2" charset="-122"/>
          <a:ea typeface="微软雅黑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16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.xml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.xml" /><Relationship Id="rId4" Type="http://schemas.openxmlformats.org/officeDocument/2006/relationships/image" Target="../media/image3.pn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.xml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chart" Target="../charts/chart1.xml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.xml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1515404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 useBgFill="1">
        <p:nvSpPr>
          <p:cNvPr id="4097" name="Rectangle 2"/>
          <p:cNvSpPr>
            <a:spLocks noGrp="1"/>
          </p:cNvSpPr>
          <p:nvPr>
            <p:ph type="ctrTitle"/>
          </p:nvPr>
        </p:nvSpPr>
        <p:spPr>
          <a:xfrm>
            <a:off x="623888" y="1052513"/>
            <a:ext cx="10296525" cy="1655762"/>
          </a:xfrm>
        </p:spPr>
        <p:txBody>
          <a:bodyPr vert="horz" wrap="square" lIns="91440" tIns="45720" rIns="91440" bIns="45720" anchor="ctr" anchorCtr="0"/>
          <a:lstStyle/>
          <a:p>
            <a:pPr algn="ctr" eaLnBrk="1" hangingPunct="1">
              <a:buClrTx/>
              <a:buSzTx/>
              <a:buFontTx/>
            </a:pPr>
            <a:r>
              <a:rPr lang="zh-CN" altLang="en-US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  <a:cs typeface="+mj-cs"/>
              </a:rPr>
              <a:t>降低护理文书书写不合格率</a:t>
            </a:r>
            <a:endParaRPr lang="zh-CN" altLang="en-US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标题 5121"/>
          <p:cNvSpPr>
            <a:spLocks noGrp="1"/>
          </p:cNvSpPr>
          <p:nvPr>
            <p:ph type="title" idx="4294967295"/>
          </p:nvPr>
        </p:nvSpPr>
        <p:spPr>
          <a:xfrm>
            <a:off x="571078" y="2479630"/>
            <a:ext cx="9866750" cy="1640652"/>
          </a:xfrm>
        </p:spPr>
        <p:txBody>
          <a:bodyPr anchor="ctr"/>
          <a:lstStyle/>
          <a:p>
            <a:pPr marL="0" marR="0" indent="0" algn="ctr" defTabSz="762000" rtl="0" eaLnBrk="0" fontAlgn="base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en-US" altLang="zh-CN" sz="4795" b="1" i="0" u="none" strike="noStrike" kern="1200" cap="none" spc="0" normalizeH="0" baseline="0" noProof="1">
                <a:solidFill>
                  <a:srgbClr val="CC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  <a:t>                  </a:t>
            </a:r>
            <a:endParaRPr kumimoji="0" lang="en-US" altLang="zh-CN" sz="2875" b="0" i="0" u="none" strike="noStrike" kern="1200" cap="none" spc="0" normalizeH="0" baseline="0" noProof="1">
              <a:solidFill>
                <a:schemeClr val="tx1"/>
              </a:solidFill>
              <a:latin typeface="+mj-lt"/>
              <a:ea typeface="宋体" panose="02010600030101010101" pitchFamily="2" charset="-122"/>
              <a:cs typeface="+mj-cs"/>
            </a:endParaRPr>
          </a:p>
        </p:txBody>
      </p:sp>
      <p:grpSp>
        <p:nvGrpSpPr>
          <p:cNvPr id="3" name="组 6"/>
          <p:cNvGrpSpPr/>
          <p:nvPr/>
        </p:nvGrpSpPr>
        <p:grpSpPr>
          <a:xfrm>
            <a:off x="1433277" y="1097828"/>
            <a:ext cx="1732010" cy="1862455"/>
            <a:chOff x="-702479" y="-176604"/>
            <a:chExt cx="7343713" cy="4306353"/>
          </a:xfrm>
        </p:grpSpPr>
        <p:sp>
          <p:nvSpPr>
            <p:cNvPr id="9220" name="文本框 3"/>
            <p:cNvSpPr txBox="1"/>
            <p:nvPr/>
          </p:nvSpPr>
          <p:spPr>
            <a:xfrm>
              <a:off x="-702479" y="-176604"/>
              <a:ext cx="5092861" cy="430635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1510" b="1">
                  <a:solidFill>
                    <a:srgbClr val="262626"/>
                  </a:solidFill>
                  <a:latin typeface="微软雅黑" panose="020b0503020204020204" charset="-122"/>
                  <a:ea typeface="微软雅黑"/>
                </a:rPr>
                <a:t>P</a:t>
              </a:r>
              <a:endParaRPr lang="zh-CN" altLang="en-US" sz="11510" b="1">
                <a:solidFill>
                  <a:srgbClr val="262626"/>
                </a:solidFill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9221" name="文本框 4"/>
            <p:cNvSpPr txBox="1"/>
            <p:nvPr/>
          </p:nvSpPr>
          <p:spPr>
            <a:xfrm>
              <a:off x="1261451" y="2553660"/>
              <a:ext cx="5379783" cy="14051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/>
              <a:r>
                <a:rPr lang="en-US" altLang="zh-CN" sz="3355">
                  <a:solidFill>
                    <a:srgbClr val="595959"/>
                  </a:solidFill>
                  <a:latin typeface="微软雅黑" panose="020b0503020204020204" charset="-122"/>
                  <a:ea typeface="微软雅黑"/>
                </a:rPr>
                <a:t>LAN</a:t>
              </a:r>
              <a:endParaRPr lang="en-US" altLang="zh-CN" sz="3355">
                <a:solidFill>
                  <a:srgbClr val="595959"/>
                </a:solidFill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6" name="组 9"/>
          <p:cNvGrpSpPr/>
          <p:nvPr/>
        </p:nvGrpSpPr>
        <p:grpSpPr>
          <a:xfrm>
            <a:off x="2967343" y="2304526"/>
            <a:ext cx="4162534" cy="1819545"/>
            <a:chOff x="8279845" y="3353816"/>
            <a:chExt cx="5092861" cy="3337342"/>
          </a:xfrm>
        </p:grpSpPr>
        <p:sp>
          <p:nvSpPr>
            <p:cNvPr id="9223" name="文本框 6"/>
            <p:cNvSpPr txBox="1"/>
            <p:nvPr/>
          </p:nvSpPr>
          <p:spPr>
            <a:xfrm>
              <a:off x="8279845" y="3353816"/>
              <a:ext cx="5092861" cy="125088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835">
                  <a:solidFill>
                    <a:srgbClr val="595959"/>
                  </a:solidFill>
                  <a:latin typeface="微软雅黑" panose="020b0503020204020204" charset="-122"/>
                  <a:ea typeface="微软雅黑"/>
                </a:rPr>
                <a:t>第一部分</a:t>
              </a:r>
              <a:endParaRPr lang="zh-CN" altLang="en-US" sz="3835">
                <a:solidFill>
                  <a:srgbClr val="595959"/>
                </a:solidFill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9224" name="文本框 7"/>
            <p:cNvSpPr txBox="1"/>
            <p:nvPr/>
          </p:nvSpPr>
          <p:spPr>
            <a:xfrm>
              <a:off x="8279845" y="4764755"/>
              <a:ext cx="5092861" cy="192640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130000"/>
                </a:lnSpc>
              </a:pPr>
              <a:r>
                <a:rPr lang="en-US" altLang="zh-CN" sz="2400">
                  <a:solidFill>
                    <a:srgbClr val="595959"/>
                  </a:solidFill>
                  <a:latin typeface="微软雅黑" panose="020b0503020204020204" charset="-122"/>
                  <a:ea typeface="微软雅黑"/>
                </a:rPr>
                <a:t>√</a:t>
              </a:r>
              <a:r>
                <a:rPr lang="zh-CN" altLang="en-US" sz="2400">
                  <a:latin typeface="微软雅黑" panose="020b0503020204020204" charset="-122"/>
                  <a:ea typeface="微软雅黑"/>
                </a:rPr>
                <a:t>选定主题</a:t>
              </a:r>
              <a:r>
                <a:rPr lang="en-US" altLang="zh-CN" sz="2400">
                  <a:latin typeface="微软雅黑" panose="020b0503020204020204" charset="-122"/>
                  <a:ea typeface="微软雅黑"/>
                </a:rPr>
                <a:t>          √</a:t>
              </a:r>
              <a:r>
                <a:rPr lang="zh-CN" altLang="en-US" sz="2400">
                  <a:latin typeface="微软雅黑" panose="020b0503020204020204" charset="-122"/>
                  <a:ea typeface="微软雅黑"/>
                </a:rPr>
                <a:t>目标设定</a:t>
              </a:r>
              <a:endParaRPr lang="zh-CN" altLang="en-US" sz="2400">
                <a:latin typeface="微软雅黑" panose="020b0503020204020204" charset="-122"/>
                <a:ea typeface="微软雅黑"/>
              </a:endParaRPr>
            </a:p>
            <a:p>
              <a:pPr eaLnBrk="0" hangingPunct="0">
                <a:lnSpc>
                  <a:spcPct val="130000"/>
                </a:lnSpc>
              </a:pPr>
              <a:r>
                <a:rPr lang="en-US" altLang="zh-CN" sz="2400">
                  <a:latin typeface="微软雅黑" panose="020b0503020204020204" charset="-122"/>
                  <a:ea typeface="微软雅黑"/>
                </a:rPr>
                <a:t>√</a:t>
              </a:r>
              <a:r>
                <a:rPr lang="zh-CN" altLang="en-US" sz="2400">
                  <a:latin typeface="微软雅黑" panose="020b0503020204020204" charset="-122"/>
                  <a:ea typeface="微软雅黑"/>
                </a:rPr>
                <a:t>原因分析</a:t>
              </a:r>
              <a:r>
                <a:rPr lang="en-US" altLang="zh-CN" sz="2400">
                  <a:latin typeface="微软雅黑" panose="020b0503020204020204" charset="-122"/>
                  <a:ea typeface="微软雅黑"/>
                </a:rPr>
                <a:t>          √</a:t>
              </a:r>
              <a:r>
                <a:rPr lang="zh-CN" altLang="en-US" sz="2400">
                  <a:latin typeface="微软雅黑" panose="020b0503020204020204" charset="-122"/>
                  <a:ea typeface="微软雅黑"/>
                </a:rPr>
                <a:t>对策拟定</a:t>
              </a:r>
              <a:endParaRPr lang="zh-CN" altLang="en-US" sz="2400">
                <a:latin typeface="微软雅黑" panose="020b0503020204020204" charset="-122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Rectangle 2"/>
          <p:cNvSpPr>
            <a:spLocks noGrp="1"/>
          </p:cNvSpPr>
          <p:nvPr>
            <p:ph type="title"/>
          </p:nvPr>
        </p:nvSpPr>
        <p:spPr>
          <a:xfrm>
            <a:off x="982663" y="1125538"/>
            <a:ext cx="3814763" cy="6477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选题背景</a:t>
            </a:r>
            <a:endParaRPr lang="zh-CN" altLang="en-US" b="1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6146" name="Rectangle 3"/>
          <p:cNvSpPr>
            <a:spLocks noGrp="1"/>
          </p:cNvSpPr>
          <p:nvPr>
            <p:ph idx="1"/>
          </p:nvPr>
        </p:nvSpPr>
        <p:spPr>
          <a:xfrm>
            <a:off x="766763" y="1773238"/>
            <a:ext cx="3638550" cy="2752725"/>
          </a:xfrm>
        </p:spPr>
        <p:txBody>
          <a:bodyPr vert="horz" wrap="square" lIns="91440" tIns="45720" rIns="91440" bIns="45720" anchor="t" anchorCtr="0"/>
          <a:lstStyle/>
          <a:p>
            <a:pPr algn="just" eaLnBrk="1" hangingPunct="1">
              <a:buClr>
                <a:srgbClr val="0033CC"/>
              </a:buClr>
              <a:buFont typeface="Wingdings" panose="05000000000000000000" pitchFamily="2" charset="2"/>
              <a:buChar char="l"/>
            </a:pPr>
            <a:r>
              <a:rPr lang="zh-CN" altLang="en-US" sz="1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 </a:t>
            </a:r>
            <a:r>
              <a:rPr lang="en-US" altLang="zh-CN" sz="1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2015</a:t>
            </a:r>
            <a:r>
              <a:rPr lang="zh-CN" altLang="en-US" sz="1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年 第二版</a:t>
            </a:r>
            <a:r>
              <a:rPr lang="en-US" altLang="zh-CN" sz="1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《</a:t>
            </a:r>
            <a:r>
              <a:rPr lang="zh-CN" altLang="en-US" sz="1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病历书写规范</a:t>
            </a:r>
            <a:r>
              <a:rPr lang="en-US" altLang="zh-CN" sz="1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》</a:t>
            </a:r>
            <a:r>
              <a:rPr lang="zh-CN" altLang="en-US" sz="1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下发要求：书写内容应当客观、真实、准确、及时、完整。</a:t>
            </a:r>
            <a:endParaRPr lang="zh-CN" altLang="en-US" sz="28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 algn="just" eaLnBrk="1" hangingPunct="1">
              <a:buClr>
                <a:srgbClr val="0033CC"/>
              </a:buClr>
              <a:buFont typeface="Wingdings" panose="05000000000000000000" pitchFamily="2" charset="2"/>
              <a:buChar char="l"/>
            </a:pPr>
            <a:r>
              <a:rPr lang="zh-CN" altLang="en-US" sz="20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在护理部、护士长质控中发现，我科护理文书书写水平整体不高，亟待改善。</a:t>
            </a:r>
            <a:endParaRPr lang="zh-CN" altLang="en-US" sz="28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 algn="just" eaLnBrk="1" hangingPunct="1">
              <a:buClr>
                <a:srgbClr val="0033CC"/>
              </a:buClr>
              <a:buFont typeface="Wingdings" panose="05000000000000000000" pitchFamily="2" charset="2"/>
              <a:buChar char="l"/>
            </a:pPr>
            <a:r>
              <a:rPr lang="zh-CN" altLang="en-US" sz="20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科室自查：</a:t>
            </a:r>
            <a:r>
              <a:rPr lang="en-US" altLang="zh-CN" sz="20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2023</a:t>
            </a:r>
            <a:r>
              <a:rPr lang="zh-CN" altLang="en-US" sz="20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年</a:t>
            </a:r>
            <a:r>
              <a:rPr lang="en-US" altLang="zh-CN" sz="20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3-5</a:t>
            </a:r>
            <a:r>
              <a:rPr lang="zh-CN" altLang="en-US" sz="20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月份共查看住院病历</a:t>
            </a:r>
            <a:r>
              <a:rPr lang="en-US" altLang="zh-CN" sz="20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183</a:t>
            </a:r>
            <a:r>
              <a:rPr lang="zh-CN" altLang="en-US" sz="20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例，发现</a:t>
            </a:r>
            <a:r>
              <a:rPr lang="en-US" altLang="zh-CN" sz="20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57</a:t>
            </a:r>
            <a:r>
              <a:rPr lang="zh-CN" altLang="en-US" sz="20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例病例护理文书书写存在很多的问题。</a:t>
            </a:r>
            <a:endParaRPr lang="zh-CN" altLang="en-US" sz="20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6147" name="文本框 1"/>
          <p:cNvSpPr txBox="1"/>
          <p:nvPr/>
        </p:nvSpPr>
        <p:spPr>
          <a:xfrm>
            <a:off x="4762183" y="1758950"/>
            <a:ext cx="6876415" cy="47872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标题 2"/>
          <p:cNvSpPr>
            <a:spLocks noGrp="1"/>
          </p:cNvSpPr>
          <p:nvPr>
            <p:ph type="title" idx="4294967295"/>
          </p:nvPr>
        </p:nvSpPr>
        <p:spPr>
          <a:xfrm>
            <a:off x="550863" y="908050"/>
            <a:ext cx="4321175" cy="719138"/>
          </a:xfrm>
        </p:spPr>
        <p:txBody>
          <a:bodyPr vert="horz" wrap="square" lIns="91440" tIns="45720" rIns="91440" bIns="45720" anchor="b" anchorCtr="0"/>
          <a:lstStyle/>
          <a:p>
            <a:pPr eaLnBrk="1" hangingPunct="1"/>
            <a:r>
              <a:rPr lang="en-US" altLang="zh-CN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    </a:t>
            </a:r>
            <a:br>
              <a:rPr lang="en-US" altLang="zh-CN" sz="40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</a:br>
            <a:r>
              <a:rPr lang="zh-CN" altLang="en-US" sz="4000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全体人员开会讨论</a:t>
            </a:r>
            <a:endParaRPr lang="zh-CN" altLang="en-US" sz="40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8195" name="内容占位符 3"/>
          <p:cNvSpPr>
            <a:spLocks noGrp="1"/>
          </p:cNvSpPr>
          <p:nvPr>
            <p:ph idx="4294967295"/>
          </p:nvPr>
        </p:nvSpPr>
        <p:spPr>
          <a:xfrm>
            <a:off x="909638" y="1719263"/>
            <a:ext cx="3048000" cy="4364037"/>
          </a:xfrm>
        </p:spPr>
        <p:txBody>
          <a:bodyPr vert="horz" wrap="square" lIns="91440" tIns="45720" rIns="91440" bIns="45720" anchor="t" anchorCtr="0"/>
          <a:lstStyle/>
          <a:p>
            <a:pPr marL="357505" indent="-271780" eaLnBrk="1" hangingPunct="1"/>
            <a:endParaRPr lang="en-US" altLang="zh-CN" sz="36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 marL="357505" indent="-271780" eaLnBrk="1" hangingPunct="1"/>
            <a:endParaRPr lang="en-US" altLang="zh-CN" sz="36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 marL="357505" indent="-271780" eaLnBrk="1" hangingPunct="1"/>
            <a:r>
              <a:rPr lang="zh-CN" altLang="en-US" sz="3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分析原因</a:t>
            </a:r>
            <a:endParaRPr lang="en-US" altLang="zh-CN" sz="36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 marL="357505" indent="-271780" eaLnBrk="1" hangingPunct="1"/>
            <a:r>
              <a:rPr lang="zh-CN" altLang="en-US" sz="3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确定目标</a:t>
            </a:r>
            <a:endParaRPr lang="en-US" altLang="zh-CN" sz="36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 marL="357505" indent="-271780" eaLnBrk="1" hangingPunct="1"/>
            <a:r>
              <a:rPr lang="zh-CN" altLang="en-US" sz="3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制定计划</a:t>
            </a:r>
            <a:endParaRPr lang="zh-CN" altLang="en-US" sz="36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607243" y="1174115"/>
            <a:ext cx="7017385" cy="572389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>
    <p:wedg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9773" y="960755"/>
            <a:ext cx="1855470" cy="665480"/>
          </a:xfrm>
        </p:spPr>
        <p:txBody>
          <a:bodyPr/>
          <a:lstStyle/>
          <a:p>
            <a:r>
              <a:rPr lang="zh-CN" altLang="en-US"/>
              <a:t>成立小组</a:t>
            </a:r>
            <a:endParaRPr lang="zh-CN" altLang="en-US"/>
          </a:p>
        </p:txBody>
      </p:sp>
      <p:graphicFrame>
        <p:nvGraphicFramePr>
          <p:cNvPr id="9261" name="内容占位符 9260"/>
          <p:cNvGraphicFramePr>
            <a:graphicFrameLocks noGrp="1"/>
          </p:cNvGraphicFramePr>
          <p:nvPr>
            <p:ph idx="1"/>
            <p:custDataLst>
              <p:tags r:id="rId3"/>
            </p:custDataLst>
          </p:nvPr>
        </p:nvGraphicFramePr>
        <p:xfrm>
          <a:off x="2457133" y="1820545"/>
          <a:ext cx="7549515" cy="4617720"/>
        </p:xfrm>
        <a:graphic>
          <a:graphicData uri="http://schemas.openxmlformats.org/drawingml/2006/table">
            <a:tbl>
              <a:tblPr/>
              <a:tblGrid>
                <a:gridCol w="1842135"/>
                <a:gridCol w="3201035"/>
                <a:gridCol w="2506345"/>
              </a:tblGrid>
              <a:tr h="51308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520">
                          <a:solidFill>
                            <a:srgbClr val="63031A"/>
                          </a:solidFill>
                          <a:latin typeface="仿宋" panose="02010609060101010101" pitchFamily="49" charset="-122"/>
                          <a:ea typeface="仿宋" panose="02010609060101010101" pitchFamily="49" charset="-122"/>
                        </a:rPr>
                        <a:t>组  长</a:t>
                      </a:r>
                      <a:endParaRPr lang="zh-CN" altLang="en-US" sz="2520">
                        <a:solidFill>
                          <a:srgbClr val="63031A"/>
                        </a:solidFill>
                        <a:latin typeface="仿宋" panose="02010609060101010101" pitchFamily="49" charset="-122"/>
                        <a:ea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520">
                        <a:latin typeface="仿宋" panose="02010609060101010101" pitchFamily="49" charset="-122"/>
                        <a:ea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520">
                          <a:latin typeface="仿宋" panose="02010609060101010101" pitchFamily="49" charset="-122"/>
                          <a:ea typeface="仿宋" panose="02010609060101010101" pitchFamily="49" charset="-122"/>
                        </a:rPr>
                        <a:t>副主任护师</a:t>
                      </a:r>
                      <a:endParaRPr lang="zh-CN" altLang="en-US" sz="2520">
                        <a:latin typeface="仿宋" panose="02010609060101010101" pitchFamily="49" charset="-122"/>
                        <a:ea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3080">
                <a:tc gridSpan="3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520" b="1">
                          <a:latin typeface="仿宋" panose="02010609060101010101" pitchFamily="49" charset="-122"/>
                          <a:ea typeface="仿宋" panose="02010609060101010101" pitchFamily="49" charset="-122"/>
                          <a:cs typeface="仿宋" panose="02010609060101010101" pitchFamily="49" charset="-122"/>
                        </a:rPr>
                        <a:t>小  组  成   员</a:t>
                      </a:r>
                      <a:endParaRPr lang="zh-CN" altLang="en-US" sz="2520" b="1">
                        <a:latin typeface="仿宋" panose="02010609060101010101" pitchFamily="49" charset="-122"/>
                        <a:ea typeface="仿宋" panose="02010609060101010101" pitchFamily="49" charset="-122"/>
                        <a:cs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51308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520">
                          <a:latin typeface="仿宋" panose="02010609060101010101" pitchFamily="49" charset="-122"/>
                          <a:ea typeface="仿宋" panose="02010609060101010101" pitchFamily="49" charset="-122"/>
                          <a:cs typeface="仿宋" panose="02010609060101010101" pitchFamily="49" charset="-122"/>
                        </a:rPr>
                        <a:t>组  员</a:t>
                      </a:r>
                      <a:endParaRPr lang="zh-CN" altLang="en-US" sz="2520">
                        <a:latin typeface="仿宋" panose="02010609060101010101" pitchFamily="49" charset="-122"/>
                        <a:ea typeface="仿宋" panose="02010609060101010101" pitchFamily="49" charset="-122"/>
                        <a:cs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520">
                        <a:latin typeface="仿宋" panose="02010609060101010101" pitchFamily="49" charset="-122"/>
                        <a:ea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520">
                          <a:latin typeface="仿宋" panose="02010609060101010101" pitchFamily="49" charset="-122"/>
                          <a:ea typeface="仿宋" panose="02010609060101010101" pitchFamily="49" charset="-122"/>
                        </a:rPr>
                        <a:t>主管护师</a:t>
                      </a:r>
                      <a:endParaRPr lang="zh-CN" altLang="en-US" sz="2520">
                        <a:latin typeface="仿宋" panose="02010609060101010101" pitchFamily="49" charset="-122"/>
                        <a:ea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308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520">
                          <a:latin typeface="仿宋" panose="02010609060101010101" pitchFamily="49" charset="-122"/>
                          <a:ea typeface="仿宋" panose="02010609060101010101" pitchFamily="49" charset="-122"/>
                          <a:cs typeface="仿宋" panose="02010609060101010101" pitchFamily="49" charset="-122"/>
                        </a:rPr>
                        <a:t>组  员</a:t>
                      </a:r>
                      <a:endParaRPr lang="zh-CN" altLang="en-US" sz="2520">
                        <a:latin typeface="仿宋" panose="02010609060101010101" pitchFamily="49" charset="-122"/>
                        <a:ea typeface="仿宋" panose="02010609060101010101" pitchFamily="49" charset="-122"/>
                        <a:cs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520">
                        <a:latin typeface="仿宋" panose="02010609060101010101" pitchFamily="49" charset="-122"/>
                        <a:ea typeface="仿宋" panose="02010609060101010101" pitchFamily="49" charset="-122"/>
                        <a:cs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520">
                          <a:latin typeface="仿宋" panose="02010609060101010101" pitchFamily="49" charset="-122"/>
                          <a:ea typeface="仿宋" panose="02010609060101010101" pitchFamily="49" charset="-122"/>
                          <a:sym typeface="+mn-ea"/>
                        </a:rPr>
                        <a:t>主管护师</a:t>
                      </a:r>
                      <a:endParaRPr lang="zh-CN" altLang="en-US" sz="2520">
                        <a:latin typeface="仿宋" panose="02010609060101010101" pitchFamily="49" charset="-122"/>
                        <a:ea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308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520">
                          <a:latin typeface="仿宋" panose="02010609060101010101" pitchFamily="49" charset="-122"/>
                          <a:ea typeface="仿宋" panose="02010609060101010101" pitchFamily="49" charset="-122"/>
                          <a:cs typeface="仿宋" panose="02010609060101010101" pitchFamily="49" charset="-122"/>
                        </a:rPr>
                        <a:t>组  员</a:t>
                      </a:r>
                      <a:endParaRPr lang="zh-CN" altLang="en-US" sz="2520">
                        <a:latin typeface="仿宋" panose="02010609060101010101" pitchFamily="49" charset="-122"/>
                        <a:ea typeface="仿宋" panose="02010609060101010101" pitchFamily="49" charset="-122"/>
                        <a:cs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520">
                        <a:latin typeface="仿宋" panose="02010609060101010101" pitchFamily="49" charset="-122"/>
                        <a:ea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520">
                          <a:latin typeface="仿宋" panose="02010609060101010101" pitchFamily="49" charset="-122"/>
                          <a:ea typeface="仿宋" panose="02010609060101010101" pitchFamily="49" charset="-122"/>
                        </a:rPr>
                        <a:t>护师</a:t>
                      </a:r>
                      <a:endParaRPr lang="zh-CN" altLang="en-US" sz="2520">
                        <a:latin typeface="仿宋" panose="02010609060101010101" pitchFamily="49" charset="-122"/>
                        <a:ea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3080">
                <a:tc>
                  <a:txBody>
                    <a:bodyPr vert="horz" wrap="square"/>
                    <a:lstStyle/>
                    <a:p>
                      <a:pPr marL="0" lvl="0" algn="ctr">
                        <a:spcBef>
                          <a:spcPct val="20000"/>
                        </a:spcBef>
                        <a:buNone/>
                      </a:pPr>
                      <a:r>
                        <a:rPr lang="zh-CN" altLang="en-US" sz="2520">
                          <a:latin typeface="仿宋" panose="02010609060101010101" pitchFamily="49" charset="-122"/>
                          <a:ea typeface="仿宋" panose="02010609060101010101" pitchFamily="49" charset="-122"/>
                          <a:cs typeface="仿宋" panose="02010609060101010101" pitchFamily="49" charset="-122"/>
                        </a:rPr>
                        <a:t>组  员</a:t>
                      </a:r>
                      <a:endParaRPr lang="zh-CN" altLang="en-US" sz="2520">
                        <a:latin typeface="仿宋" panose="02010609060101010101" pitchFamily="49" charset="-122"/>
                        <a:ea typeface="仿宋" panose="02010609060101010101" pitchFamily="49" charset="-122"/>
                        <a:cs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algn="ctr">
                        <a:spcBef>
                          <a:spcPct val="20000"/>
                        </a:spcBef>
                        <a:buNone/>
                      </a:pPr>
                      <a:endParaRPr lang="zh-CN" altLang="en-US" sz="2520">
                        <a:latin typeface="仿宋" panose="02010609060101010101" pitchFamily="49" charset="-122"/>
                        <a:ea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algn="ctr">
                        <a:spcBef>
                          <a:spcPct val="20000"/>
                        </a:spcBef>
                        <a:buNone/>
                      </a:pPr>
                      <a:r>
                        <a:rPr lang="zh-CN" altLang="en-US" sz="2520">
                          <a:latin typeface="仿宋" panose="02010609060101010101" pitchFamily="49" charset="-122"/>
                          <a:ea typeface="仿宋" panose="02010609060101010101" pitchFamily="49" charset="-122"/>
                        </a:rPr>
                        <a:t>护师</a:t>
                      </a:r>
                      <a:endParaRPr lang="zh-CN" altLang="en-US" sz="2520">
                        <a:latin typeface="仿宋" panose="02010609060101010101" pitchFamily="49" charset="-122"/>
                        <a:ea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308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520">
                          <a:latin typeface="仿宋" panose="02010609060101010101" pitchFamily="49" charset="-122"/>
                          <a:ea typeface="仿宋" panose="02010609060101010101" pitchFamily="49" charset="-122"/>
                          <a:cs typeface="仿宋" panose="02010609060101010101" pitchFamily="49" charset="-122"/>
                        </a:rPr>
                        <a:t>组  员</a:t>
                      </a:r>
                      <a:endParaRPr lang="zh-CN" altLang="en-US" sz="2520">
                        <a:latin typeface="仿宋" panose="02010609060101010101" pitchFamily="49" charset="-122"/>
                        <a:ea typeface="仿宋" panose="02010609060101010101" pitchFamily="49" charset="-122"/>
                        <a:cs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520">
                        <a:latin typeface="仿宋" panose="02010609060101010101" pitchFamily="49" charset="-122"/>
                        <a:ea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520">
                          <a:latin typeface="仿宋" panose="02010609060101010101" pitchFamily="49" charset="-122"/>
                          <a:ea typeface="仿宋" panose="02010609060101010101" pitchFamily="49" charset="-122"/>
                        </a:rPr>
                        <a:t>护师</a:t>
                      </a:r>
                      <a:endParaRPr lang="zh-CN" altLang="en-US" sz="2520">
                        <a:latin typeface="仿宋" panose="02010609060101010101" pitchFamily="49" charset="-122"/>
                        <a:ea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308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520">
                          <a:latin typeface="仿宋" panose="02010609060101010101" pitchFamily="49" charset="-122"/>
                          <a:ea typeface="仿宋" panose="02010609060101010101" pitchFamily="49" charset="-122"/>
                          <a:cs typeface="仿宋" panose="02010609060101010101" pitchFamily="49" charset="-122"/>
                        </a:rPr>
                        <a:t>组  员</a:t>
                      </a:r>
                      <a:endParaRPr lang="zh-CN" altLang="en-US" sz="2520">
                        <a:latin typeface="仿宋" panose="02010609060101010101" pitchFamily="49" charset="-122"/>
                        <a:ea typeface="仿宋" panose="02010609060101010101" pitchFamily="49" charset="-122"/>
                        <a:cs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520">
                        <a:latin typeface="仿宋" panose="02010609060101010101" pitchFamily="49" charset="-122"/>
                        <a:ea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520">
                          <a:latin typeface="仿宋" panose="02010609060101010101" pitchFamily="49" charset="-122"/>
                          <a:ea typeface="仿宋" panose="02010609060101010101" pitchFamily="49" charset="-122"/>
                        </a:rPr>
                        <a:t>护师</a:t>
                      </a:r>
                      <a:endParaRPr lang="zh-CN" altLang="en-US" sz="2520">
                        <a:latin typeface="仿宋" panose="02010609060101010101" pitchFamily="49" charset="-122"/>
                        <a:ea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3080">
                <a:tc>
                  <a:txBody>
                    <a:bodyPr vert="horz" wrap="square"/>
                    <a:lstStyle/>
                    <a:p>
                      <a:pPr marL="0" lvl="0" indent="0" algn="ctr">
                        <a:buNone/>
                      </a:pPr>
                      <a:r>
                        <a:rPr lang="zh-CN" altLang="en-US" sz="2520">
                          <a:latin typeface="仿宋" panose="02010609060101010101" pitchFamily="49" charset="-122"/>
                          <a:ea typeface="仿宋" panose="02010609060101010101" pitchFamily="49" charset="-122"/>
                          <a:cs typeface="仿宋" panose="02010609060101010101" pitchFamily="49" charset="-122"/>
                        </a:rPr>
                        <a:t>组  员</a:t>
                      </a:r>
                      <a:endParaRPr lang="zh-CN" altLang="en-US" sz="2520">
                        <a:latin typeface="仿宋" panose="02010609060101010101" pitchFamily="49" charset="-122"/>
                        <a:ea typeface="仿宋" panose="02010609060101010101" pitchFamily="49" charset="-122"/>
                        <a:cs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>
                        <a:buNone/>
                      </a:pPr>
                      <a:endParaRPr lang="zh-CN" altLang="en-US" sz="2520">
                        <a:latin typeface="仿宋" panose="02010609060101010101" pitchFamily="49" charset="-122"/>
                        <a:ea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>
                        <a:buNone/>
                      </a:pPr>
                      <a:r>
                        <a:rPr lang="zh-CN" altLang="zh-CN" sz="2520">
                          <a:latin typeface="仿宋" panose="02010609060101010101" pitchFamily="49" charset="-122"/>
                          <a:ea typeface="仿宋" panose="02010609060101010101" pitchFamily="49" charset="-122"/>
                        </a:rPr>
                        <a:t>护师</a:t>
                      </a:r>
                      <a:endParaRPr lang="zh-CN" altLang="zh-CN" sz="2520">
                        <a:latin typeface="仿宋" panose="02010609060101010101" pitchFamily="49" charset="-122"/>
                        <a:ea typeface="仿宋" panose="02010609060101010101" pitchFamily="49" charset="-122"/>
                      </a:endParaRPr>
                    </a:p>
                  </a:txBody>
                  <a:tcPr marL="82222" marR="82222" marT="41111" marB="41111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" name="表格 5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865823" y="1857375"/>
          <a:ext cx="10775315" cy="37757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7580"/>
                <a:gridCol w="287020"/>
                <a:gridCol w="287655"/>
                <a:gridCol w="287020"/>
                <a:gridCol w="287020"/>
                <a:gridCol w="287020"/>
                <a:gridCol w="287655"/>
                <a:gridCol w="287020"/>
                <a:gridCol w="329565"/>
                <a:gridCol w="245110"/>
                <a:gridCol w="287020"/>
                <a:gridCol w="287020"/>
                <a:gridCol w="287655"/>
                <a:gridCol w="287020"/>
                <a:gridCol w="287020"/>
                <a:gridCol w="287655"/>
                <a:gridCol w="287020"/>
                <a:gridCol w="287020"/>
                <a:gridCol w="287655"/>
                <a:gridCol w="287020"/>
                <a:gridCol w="287020"/>
                <a:gridCol w="287655"/>
                <a:gridCol w="287020"/>
                <a:gridCol w="287020"/>
                <a:gridCol w="287655"/>
                <a:gridCol w="287020"/>
                <a:gridCol w="287020"/>
                <a:gridCol w="287020"/>
                <a:gridCol w="287655"/>
                <a:gridCol w="287020"/>
                <a:gridCol w="287020"/>
                <a:gridCol w="1201420"/>
              </a:tblGrid>
              <a:tr h="607695">
                <a:tc gridSpan="3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  <a:latin typeface="新宋体" panose="02010609030101010101" pitchFamily="49" charset="-122"/>
                          <a:ea typeface="新宋体" panose="02010609030101010101" pitchFamily="49" charset="-122"/>
                          <a:cs typeface="+mj-cs"/>
                          <a:sym typeface="+mn-ea"/>
                        </a:rPr>
                        <a:t>降低护理文书书写不合格率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cap="flat">
                      <a:noFill/>
                    </a:ln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50482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        </a:t>
                      </a: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时间</a:t>
                      </a:r>
                      <a:endParaRPr lang="zh-CN" sz="1200" b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项目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1日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2日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3日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4日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5日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6日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7日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8日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9日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10日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11日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12日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13日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14日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15日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16日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17日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18日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19日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20日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21日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22日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23日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24日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25日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26日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27日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28日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29日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30日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负责人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41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选定主题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04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目标设定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41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原因分析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04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对策拟定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41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对策实施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检查、效果评价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04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12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标准化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800" b="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……</a:t>
                      </a:r>
                      <a:r>
                        <a:rPr lang="en-US" sz="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——</a:t>
                      </a:r>
                      <a:endParaRPr lang="en-US" altLang="en-US" sz="8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" name="图片 6"/>
          <p:cNvPicPr/>
          <p:nvPr/>
        </p:nvPicPr>
        <p:blipFill>
          <a:blip r:embed="rId4"/>
          <a:stretch>
            <a:fillRect/>
          </a:stretch>
        </p:blipFill>
        <p:spPr>
          <a:xfrm>
            <a:off x="865823" y="2493010"/>
            <a:ext cx="946150" cy="47180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Rectangle 262"/>
          <p:cNvSpPr>
            <a:spLocks noGrp="1"/>
          </p:cNvSpPr>
          <p:nvPr>
            <p:ph type="title"/>
          </p:nvPr>
        </p:nvSpPr>
        <p:spPr>
          <a:xfrm>
            <a:off x="376238" y="908050"/>
            <a:ext cx="2068513" cy="7620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 </a:t>
            </a:r>
            <a:r>
              <a:rPr lang="zh-CN" altLang="en-US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现状把握</a:t>
            </a:r>
            <a:endParaRPr lang="zh-CN" altLang="en-US" b="1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graphicFrame>
        <p:nvGraphicFramePr>
          <p:cNvPr id="15740" name="Group 380"/>
          <p:cNvGraphicFramePr>
            <a:graphicFrameLocks noGrp="1"/>
          </p:cNvGraphicFramePr>
          <p:nvPr>
            <p:ph sz="half" idx="1"/>
            <p:custDataLst>
              <p:tags r:id="rId3"/>
            </p:custDataLst>
          </p:nvPr>
        </p:nvGraphicFramePr>
        <p:xfrm>
          <a:off x="1585913" y="1493838"/>
          <a:ext cx="8302625" cy="5154295"/>
        </p:xfrm>
        <a:graphic>
          <a:graphicData uri="http://schemas.openxmlformats.org/drawingml/2006/table">
            <a:tbl>
              <a:tblPr/>
              <a:tblGrid>
                <a:gridCol w="2666365"/>
                <a:gridCol w="1275715"/>
                <a:gridCol w="1333500"/>
                <a:gridCol w="1510030"/>
                <a:gridCol w="1517015"/>
              </a:tblGrid>
              <a:tr h="424180">
                <a:tc gridSpan="5"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2023</a:t>
                      </a:r>
                      <a:r>
                        <a:rPr kumimoji="0" lang="zh-CN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年</a:t>
                      </a: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3-5</a:t>
                      </a:r>
                      <a:r>
                        <a:rPr kumimoji="0" lang="zh-CN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月护理文书书写不规范情况</a:t>
                      </a: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424180"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项目</a:t>
                      </a: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例数</a:t>
                      </a: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不合格率</a:t>
                      </a: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所占百分比</a:t>
                      </a: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累计百分比</a:t>
                      </a: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8310"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体温单漏填项目</a:t>
                      </a: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20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10.9%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35.1%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35.1%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42315"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Morse</a:t>
                      </a:r>
                      <a:r>
                        <a:rPr kumimoji="0" lang="zh-CN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风险评估单未动态评估</a:t>
                      </a: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13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7.1%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22.8%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57.9%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8650"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临时医嘱漏签名</a:t>
                      </a: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9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4.9%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15.7%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73.6%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5475"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血糖单漏填写</a:t>
                      </a: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7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3.8%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12.3%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85.9%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5180"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术后第二天巴塞尔未评</a:t>
                      </a: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5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2.7%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8.8%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94.7%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7380"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疼痛单未评</a:t>
                      </a: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3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1.6%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5.3%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100.00%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 vert="horz" wrap="square"/>
                    <a:lstStyle/>
                    <a:p>
                      <a:pPr marL="342900" marR="0" lvl="0" indent="-342900" algn="l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合计</a:t>
                      </a: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57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31.1%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1518" y="756285"/>
            <a:ext cx="2004060" cy="771525"/>
          </a:xfrm>
        </p:spPr>
        <p:txBody>
          <a:bodyPr/>
          <a:lstStyle/>
          <a:p>
            <a:r>
              <a:rPr lang="zh-CN" altLang="en-US"/>
              <a:t>预期目标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目标值</a:t>
            </a:r>
            <a:r>
              <a:rPr lang="en-US" altLang="zh-CN"/>
              <a:t>=</a:t>
            </a:r>
            <a:r>
              <a:rPr lang="zh-CN" altLang="en-US"/>
              <a:t>现况值</a:t>
            </a:r>
            <a:r>
              <a:rPr lang="en-US" altLang="zh-CN"/>
              <a:t>-</a:t>
            </a:r>
            <a:r>
              <a:rPr lang="zh-CN" altLang="en-US"/>
              <a:t>改善值</a:t>
            </a:r>
            <a:endParaRPr lang="zh-CN" altLang="en-US">
              <a:sym typeface="+mn-ea"/>
            </a:endParaRPr>
          </a:p>
          <a:p>
            <a:pPr marL="0" indent="0">
              <a:buNone/>
            </a:pPr>
            <a:r>
              <a:rPr lang="en-US" altLang="zh-CN">
                <a:sym typeface="+mn-ea"/>
              </a:rPr>
              <a:t>              =</a:t>
            </a:r>
            <a:r>
              <a:rPr lang="zh-CN" altLang="en-US">
                <a:sym typeface="+mn-ea"/>
              </a:rPr>
              <a:t>现况值</a:t>
            </a:r>
            <a:r>
              <a:rPr lang="en-US" altLang="zh-CN">
                <a:sym typeface="+mn-ea"/>
              </a:rPr>
              <a:t>-</a:t>
            </a:r>
            <a:r>
              <a:rPr lang="zh-CN" altLang="en-US">
                <a:sym typeface="+mn-ea"/>
              </a:rPr>
              <a:t>（现况值×改善重点×成员能力）</a:t>
            </a:r>
            <a:endParaRPr lang="zh-CN" altLang="en-US">
              <a:sym typeface="+mn-ea"/>
            </a:endParaRPr>
          </a:p>
          <a:p>
            <a:r>
              <a:rPr lang="en-US" altLang="zh-CN"/>
              <a:t>          =31.1%-</a:t>
            </a:r>
            <a:r>
              <a:rPr lang="zh-CN" altLang="en-US"/>
              <a:t>（</a:t>
            </a:r>
            <a:r>
              <a:rPr lang="en-US" altLang="zh-CN"/>
              <a:t>31.1%</a:t>
            </a:r>
            <a:r>
              <a:rPr lang="zh-CN" altLang="en-US">
                <a:sym typeface="+mn-ea"/>
              </a:rPr>
              <a:t>×</a:t>
            </a:r>
            <a:r>
              <a:rPr lang="en-US" altLang="zh-CN">
                <a:sym typeface="+mn-ea"/>
              </a:rPr>
              <a:t>73.6%</a:t>
            </a:r>
            <a:r>
              <a:rPr lang="zh-CN" altLang="en-US">
                <a:sym typeface="+mn-ea"/>
              </a:rPr>
              <a:t>×</a:t>
            </a:r>
            <a:r>
              <a:rPr lang="en-US" altLang="zh-CN">
                <a:sym typeface="+mn-ea"/>
              </a:rPr>
              <a:t>77.2%</a:t>
            </a:r>
            <a:r>
              <a:rPr lang="zh-CN" altLang="en-US">
                <a:sym typeface="+mn-ea"/>
              </a:rPr>
              <a:t>）</a:t>
            </a:r>
            <a:endParaRPr lang="zh-CN" altLang="en-US">
              <a:sym typeface="+mn-ea"/>
            </a:endParaRPr>
          </a:p>
          <a:p>
            <a:r>
              <a:rPr lang="en-US" altLang="zh-CN">
                <a:sym typeface="+mn-ea"/>
              </a:rPr>
              <a:t>          =13.4%</a:t>
            </a:r>
            <a:endParaRPr lang="en-US" altLang="zh-CN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Rectangle 2"/>
          <p:cNvSpPr>
            <a:spLocks noGrp="1"/>
          </p:cNvSpPr>
          <p:nvPr>
            <p:ph type="title"/>
          </p:nvPr>
        </p:nvSpPr>
        <p:spPr>
          <a:xfrm>
            <a:off x="912813" y="1196975"/>
            <a:ext cx="2374900" cy="8636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 制定目标</a:t>
            </a:r>
            <a:endParaRPr lang="zh-CN" altLang="en-US" b="1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0242" name="Rectangle 5"/>
          <p:cNvSpPr/>
          <p:nvPr/>
        </p:nvSpPr>
        <p:spPr>
          <a:xfrm>
            <a:off x="2566988" y="5445125"/>
            <a:ext cx="6939280" cy="52197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  <a:sym typeface="黑体" panose="02010609060101010101" pitchFamily="49" charset="-122"/>
              </a:rPr>
              <a:t>护理文书书写不合格率</a:t>
            </a:r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从</a:t>
            </a:r>
            <a:r>
              <a:rPr lang="en-US" altLang="zh-CN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31.1%</a:t>
            </a:r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下降到</a:t>
            </a:r>
            <a:r>
              <a:rPr lang="en-US" altLang="zh-CN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13.4%</a:t>
            </a:r>
            <a:endParaRPr lang="zh-CN" altLang="en-US" sz="28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graphicFrame>
        <p:nvGraphicFramePr>
          <p:cNvPr id="3" name="图表 2"/>
          <p:cNvGraphicFramePr/>
          <p:nvPr/>
        </p:nvGraphicFramePr>
        <p:xfrm>
          <a:off x="3431223" y="1628775"/>
          <a:ext cx="6101080" cy="3775075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Oval 28"/>
          <p:cNvSpPr/>
          <p:nvPr/>
        </p:nvSpPr>
        <p:spPr>
          <a:xfrm>
            <a:off x="8002906" y="1459230"/>
            <a:ext cx="1703387" cy="868363"/>
          </a:xfrm>
          <a:prstGeom prst="ellipse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290" name="Oval 27"/>
          <p:cNvSpPr/>
          <p:nvPr/>
        </p:nvSpPr>
        <p:spPr>
          <a:xfrm>
            <a:off x="3719513" y="1786890"/>
            <a:ext cx="1782763" cy="909638"/>
          </a:xfrm>
          <a:prstGeom prst="ellipse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291" name="Rectangle 2"/>
          <p:cNvSpPr>
            <a:spLocks noGrp="1"/>
          </p:cNvSpPr>
          <p:nvPr>
            <p:ph type="title"/>
          </p:nvPr>
        </p:nvSpPr>
        <p:spPr>
          <a:xfrm>
            <a:off x="334963" y="782638"/>
            <a:ext cx="2305050" cy="369887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  </a:t>
            </a:r>
            <a:endParaRPr lang="zh-CN" altLang="en-US" b="1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292" name="Line 6"/>
          <p:cNvSpPr/>
          <p:nvPr/>
        </p:nvSpPr>
        <p:spPr>
          <a:xfrm flipV="1">
            <a:off x="397510" y="3336925"/>
            <a:ext cx="10793095" cy="11430"/>
          </a:xfrm>
          <a:prstGeom prst="line">
            <a:avLst/>
          </a:prstGeom>
          <a:ln w="38100" cap="flat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293" name="Line 9"/>
          <p:cNvSpPr/>
          <p:nvPr/>
        </p:nvSpPr>
        <p:spPr>
          <a:xfrm>
            <a:off x="6700838" y="1749425"/>
            <a:ext cx="1990725" cy="1608138"/>
          </a:xfrm>
          <a:prstGeom prst="line">
            <a:avLst/>
          </a:prstGeom>
          <a:ln w="19050" cap="flat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294" name="Rectangle 10"/>
          <p:cNvSpPr/>
          <p:nvPr/>
        </p:nvSpPr>
        <p:spPr>
          <a:xfrm>
            <a:off x="11261090" y="1617663"/>
            <a:ext cx="609600" cy="3200400"/>
          </a:xfrm>
          <a:prstGeom prst="rect">
            <a:avLst/>
          </a:prstGeom>
          <a:solidFill>
            <a:srgbClr val="FFFFFF"/>
          </a:solidFill>
          <a:ln w="28575" cap="flat" cmpd="sng">
            <a:solidFill>
              <a:schemeClr val="hlink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分析护理文书合格率低</a:t>
            </a:r>
            <a:endParaRPr lang="en-US" altLang="zh-CN" sz="2000" b="1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295" name="Rectangle 11"/>
          <p:cNvSpPr/>
          <p:nvPr/>
        </p:nvSpPr>
        <p:spPr>
          <a:xfrm>
            <a:off x="5663883" y="1152208"/>
            <a:ext cx="1800225" cy="519112"/>
          </a:xfrm>
          <a:prstGeom prst="rect">
            <a:avLst/>
          </a:prstGeom>
          <a:solidFill>
            <a:srgbClr val="FFFFFF"/>
          </a:solidFill>
          <a:ln w="28575" cap="flat" cmpd="sng">
            <a:solidFill>
              <a:schemeClr val="hlink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人</a:t>
            </a:r>
            <a:endParaRPr lang="zh-CN" altLang="en-US" b="1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296" name="Rectangle 12"/>
          <p:cNvSpPr/>
          <p:nvPr/>
        </p:nvSpPr>
        <p:spPr>
          <a:xfrm>
            <a:off x="2499043" y="4695190"/>
            <a:ext cx="1800225" cy="519113"/>
          </a:xfrm>
          <a:prstGeom prst="rect">
            <a:avLst/>
          </a:prstGeom>
          <a:solidFill>
            <a:srgbClr val="FFFFFF"/>
          </a:solidFill>
          <a:ln w="28575" cap="flat" cmpd="sng">
            <a:solidFill>
              <a:schemeClr val="hlink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环</a:t>
            </a:r>
            <a:endParaRPr lang="zh-CN" altLang="en-US" sz="2000" b="1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297" name="Rectangle 13"/>
          <p:cNvSpPr/>
          <p:nvPr/>
        </p:nvSpPr>
        <p:spPr>
          <a:xfrm>
            <a:off x="3993833" y="1880235"/>
            <a:ext cx="1474470" cy="96964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年轻护士对书写规范掌握不全</a:t>
            </a:r>
            <a:endParaRPr lang="zh-CN" altLang="en-US" sz="16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298" name="Rectangle 14"/>
          <p:cNvSpPr/>
          <p:nvPr/>
        </p:nvSpPr>
        <p:spPr>
          <a:xfrm>
            <a:off x="8237538" y="1514158"/>
            <a:ext cx="1363662" cy="82994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责任心差，法律意识淡漠</a:t>
            </a:r>
            <a:endParaRPr lang="zh-CN" altLang="en-US" sz="16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299" name="Rectangle 15"/>
          <p:cNvSpPr/>
          <p:nvPr/>
        </p:nvSpPr>
        <p:spPr>
          <a:xfrm>
            <a:off x="5235258" y="3819208"/>
            <a:ext cx="1598612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工作量大，急于完成工作</a:t>
            </a:r>
            <a:endParaRPr lang="zh-CN" altLang="en-US" sz="16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300" name="Rectangle 17"/>
          <p:cNvSpPr/>
          <p:nvPr/>
        </p:nvSpPr>
        <p:spPr>
          <a:xfrm>
            <a:off x="8760143" y="2342198"/>
            <a:ext cx="2146300" cy="33718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查对制度落实不到位</a:t>
            </a:r>
            <a:endParaRPr lang="zh-CN" altLang="en-US" sz="16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301" name="Rectangle 18"/>
          <p:cNvSpPr/>
          <p:nvPr/>
        </p:nvSpPr>
        <p:spPr>
          <a:xfrm>
            <a:off x="3075305" y="3398520"/>
            <a:ext cx="1048385" cy="33718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环境嘈杂</a:t>
            </a:r>
            <a:endParaRPr lang="zh-CN" altLang="en-US" sz="16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302" name="Rectangle 19"/>
          <p:cNvSpPr/>
          <p:nvPr/>
        </p:nvSpPr>
        <p:spPr>
          <a:xfrm>
            <a:off x="9168765" y="2917825"/>
            <a:ext cx="2021840" cy="33718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工作时间安排不合理</a:t>
            </a:r>
            <a:endParaRPr lang="zh-CN" altLang="en-US" sz="16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303" name="Line 20"/>
          <p:cNvSpPr/>
          <p:nvPr/>
        </p:nvSpPr>
        <p:spPr>
          <a:xfrm rot="960000" flipV="1">
            <a:off x="3843021" y="3195638"/>
            <a:ext cx="1041400" cy="1538287"/>
          </a:xfrm>
          <a:prstGeom prst="line">
            <a:avLst/>
          </a:prstGeom>
          <a:ln w="19050" cap="flat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308" name="Line 25"/>
          <p:cNvSpPr/>
          <p:nvPr/>
        </p:nvSpPr>
        <p:spPr>
          <a:xfrm>
            <a:off x="5563235" y="2299335"/>
            <a:ext cx="1860550" cy="1905"/>
          </a:xfrm>
          <a:prstGeom prst="line">
            <a:avLst/>
          </a:prstGeom>
          <a:ln w="19050" cap="flat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310" name="Rectangle 29"/>
          <p:cNvSpPr/>
          <p:nvPr/>
        </p:nvSpPr>
        <p:spPr>
          <a:xfrm>
            <a:off x="6891338" y="4695190"/>
            <a:ext cx="1800225" cy="519113"/>
          </a:xfrm>
          <a:prstGeom prst="rect">
            <a:avLst/>
          </a:prstGeom>
          <a:solidFill>
            <a:srgbClr val="FFFFFF"/>
          </a:solidFill>
          <a:ln w="28575" cap="flat" cmpd="sng">
            <a:solidFill>
              <a:schemeClr val="hlink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法</a:t>
            </a:r>
            <a:endParaRPr lang="zh-CN" altLang="en-US" sz="2000" b="1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311" name="Line 30"/>
          <p:cNvSpPr/>
          <p:nvPr/>
        </p:nvSpPr>
        <p:spPr>
          <a:xfrm rot="780000" flipV="1">
            <a:off x="7916863" y="3195638"/>
            <a:ext cx="927100" cy="1538287"/>
          </a:xfrm>
          <a:prstGeom prst="line">
            <a:avLst/>
          </a:prstGeom>
          <a:ln w="19050" cap="flat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312" name="Line 31"/>
          <p:cNvSpPr/>
          <p:nvPr/>
        </p:nvSpPr>
        <p:spPr>
          <a:xfrm>
            <a:off x="1918970" y="1786890"/>
            <a:ext cx="1536700" cy="1509713"/>
          </a:xfrm>
          <a:prstGeom prst="line">
            <a:avLst/>
          </a:prstGeom>
          <a:ln w="19050" cap="flat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315" name="Rectangle 34"/>
          <p:cNvSpPr/>
          <p:nvPr/>
        </p:nvSpPr>
        <p:spPr>
          <a:xfrm>
            <a:off x="1279208" y="1196975"/>
            <a:ext cx="1138555" cy="518795"/>
          </a:xfrm>
          <a:prstGeom prst="rect">
            <a:avLst/>
          </a:prstGeom>
          <a:solidFill>
            <a:srgbClr val="FFFFFF"/>
          </a:solidFill>
          <a:ln w="28575" cap="flat" cmpd="sng">
            <a:solidFill>
              <a:schemeClr val="hlink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机</a:t>
            </a:r>
            <a:endParaRPr lang="zh-CN" altLang="en-US" sz="2000" b="1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317" name="Rectangle 36"/>
          <p:cNvSpPr/>
          <p:nvPr/>
        </p:nvSpPr>
        <p:spPr>
          <a:xfrm>
            <a:off x="47625" y="1776730"/>
            <a:ext cx="1572260" cy="81851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工作电脑紧张，无法及时记录</a:t>
            </a:r>
            <a:endParaRPr lang="zh-CN" altLang="en-US" sz="16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318" name="Rectangle 37"/>
          <p:cNvSpPr/>
          <p:nvPr/>
        </p:nvSpPr>
        <p:spPr>
          <a:xfrm>
            <a:off x="4689475" y="4358005"/>
            <a:ext cx="962025" cy="33718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病人多</a:t>
            </a:r>
            <a:endParaRPr lang="zh-CN" altLang="en-US" sz="16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319" name="Line 38"/>
          <p:cNvSpPr/>
          <p:nvPr/>
        </p:nvSpPr>
        <p:spPr>
          <a:xfrm rot="5400000" flipH="1">
            <a:off x="4582796" y="4015105"/>
            <a:ext cx="252412" cy="387350"/>
          </a:xfrm>
          <a:prstGeom prst="line">
            <a:avLst/>
          </a:prstGeom>
          <a:ln w="19050" cap="flat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320" name="Line 40"/>
          <p:cNvSpPr/>
          <p:nvPr/>
        </p:nvSpPr>
        <p:spPr>
          <a:xfrm>
            <a:off x="3650933" y="3767455"/>
            <a:ext cx="328613" cy="244475"/>
          </a:xfrm>
          <a:prstGeom prst="line">
            <a:avLst/>
          </a:prstGeom>
          <a:ln w="19050" cap="flat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321" name="Rectangle 41"/>
          <p:cNvSpPr/>
          <p:nvPr/>
        </p:nvSpPr>
        <p:spPr>
          <a:xfrm>
            <a:off x="1706563" y="3863340"/>
            <a:ext cx="155448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注意力不集中</a:t>
            </a:r>
            <a:endParaRPr lang="zh-CN" altLang="en-US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2322" name="Rectangle 42"/>
          <p:cNvSpPr/>
          <p:nvPr/>
        </p:nvSpPr>
        <p:spPr>
          <a:xfrm>
            <a:off x="6590665" y="3398520"/>
            <a:ext cx="1096645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奖惩措施</a:t>
            </a:r>
            <a:endParaRPr lang="zh-CN" altLang="en-US" sz="16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r>
              <a:rPr lang="zh-CN" altLang="en-US" sz="1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未落实</a:t>
            </a:r>
            <a:endParaRPr lang="zh-CN" altLang="en-US" sz="16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5" name="Rectangle 36"/>
          <p:cNvSpPr/>
          <p:nvPr>
            <p:custDataLst>
              <p:tags r:id="rId3"/>
            </p:custDataLst>
          </p:nvPr>
        </p:nvSpPr>
        <p:spPr>
          <a:xfrm>
            <a:off x="983298" y="2468245"/>
            <a:ext cx="1096010" cy="81851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PDA</a:t>
            </a:r>
            <a:r>
              <a:rPr lang="zh-CN" altLang="en-US" sz="1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未发挥作用</a:t>
            </a:r>
            <a:endParaRPr lang="zh-CN" altLang="en-US" sz="16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" name="Line 25"/>
          <p:cNvSpPr/>
          <p:nvPr/>
        </p:nvSpPr>
        <p:spPr>
          <a:xfrm rot="10800000">
            <a:off x="7031673" y="1988820"/>
            <a:ext cx="882650" cy="1270"/>
          </a:xfrm>
          <a:prstGeom prst="line">
            <a:avLst/>
          </a:prstGeom>
          <a:ln w="19050" cap="flat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" name="Line 25"/>
          <p:cNvSpPr/>
          <p:nvPr/>
        </p:nvSpPr>
        <p:spPr>
          <a:xfrm rot="10800000">
            <a:off x="7707948" y="2541270"/>
            <a:ext cx="882650" cy="1270"/>
          </a:xfrm>
          <a:prstGeom prst="line">
            <a:avLst/>
          </a:prstGeom>
          <a:ln w="19050" cap="flat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7" name="Line 25"/>
          <p:cNvSpPr/>
          <p:nvPr/>
        </p:nvSpPr>
        <p:spPr>
          <a:xfrm flipV="1">
            <a:off x="1415098" y="2132965"/>
            <a:ext cx="882650" cy="0"/>
          </a:xfrm>
          <a:prstGeom prst="line">
            <a:avLst/>
          </a:prstGeom>
          <a:ln w="19050" cap="flat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1" name="Line 25"/>
          <p:cNvSpPr/>
          <p:nvPr/>
        </p:nvSpPr>
        <p:spPr>
          <a:xfrm rot="10800000" flipV="1">
            <a:off x="8331518" y="4011930"/>
            <a:ext cx="882650" cy="0"/>
          </a:xfrm>
          <a:prstGeom prst="line">
            <a:avLst/>
          </a:prstGeom>
          <a:ln w="19050" cap="flat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" name="Line 25"/>
          <p:cNvSpPr/>
          <p:nvPr/>
        </p:nvSpPr>
        <p:spPr>
          <a:xfrm rot="10800000">
            <a:off x="4321493" y="4046855"/>
            <a:ext cx="882650" cy="1270"/>
          </a:xfrm>
          <a:prstGeom prst="line">
            <a:avLst/>
          </a:prstGeom>
          <a:ln w="19050" cap="flat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3" name="Line 25"/>
          <p:cNvSpPr/>
          <p:nvPr/>
        </p:nvSpPr>
        <p:spPr>
          <a:xfrm flipV="1">
            <a:off x="3362643" y="4046855"/>
            <a:ext cx="882650" cy="0"/>
          </a:xfrm>
          <a:prstGeom prst="line">
            <a:avLst/>
          </a:prstGeom>
          <a:ln w="19050" cap="flat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" name="Line 25"/>
          <p:cNvSpPr/>
          <p:nvPr/>
        </p:nvSpPr>
        <p:spPr>
          <a:xfrm flipV="1">
            <a:off x="2063433" y="2781300"/>
            <a:ext cx="882650" cy="0"/>
          </a:xfrm>
          <a:prstGeom prst="line">
            <a:avLst/>
          </a:prstGeom>
          <a:ln w="19050" cap="flat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" name="Line 25"/>
          <p:cNvSpPr/>
          <p:nvPr/>
        </p:nvSpPr>
        <p:spPr>
          <a:xfrm rot="10800000">
            <a:off x="8413433" y="3093720"/>
            <a:ext cx="882650" cy="1270"/>
          </a:xfrm>
          <a:prstGeom prst="line">
            <a:avLst/>
          </a:prstGeom>
          <a:ln w="19050" cap="flat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7" name="Line 38"/>
          <p:cNvSpPr/>
          <p:nvPr/>
        </p:nvSpPr>
        <p:spPr>
          <a:xfrm rot="12120000" flipH="1">
            <a:off x="6764656" y="2244725"/>
            <a:ext cx="252412" cy="387350"/>
          </a:xfrm>
          <a:prstGeom prst="line">
            <a:avLst/>
          </a:prstGeom>
          <a:ln w="19050" cap="flat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8" name="文本框 17"/>
          <p:cNvSpPr txBox="1"/>
          <p:nvPr/>
        </p:nvSpPr>
        <p:spPr>
          <a:xfrm>
            <a:off x="6043295" y="2565400"/>
            <a:ext cx="189293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护士长及带教监管不力</a:t>
            </a:r>
            <a:endParaRPr lang="zh-CN" altLang="en-US" sz="12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9" name="Line 38"/>
          <p:cNvSpPr/>
          <p:nvPr/>
        </p:nvSpPr>
        <p:spPr>
          <a:xfrm rot="12420000" flipH="1">
            <a:off x="5969636" y="2241550"/>
            <a:ext cx="252412" cy="387350"/>
          </a:xfrm>
          <a:prstGeom prst="line">
            <a:avLst/>
          </a:prstGeom>
          <a:ln w="19050" cap="flat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0" name="文本框 19"/>
          <p:cNvSpPr txBox="1"/>
          <p:nvPr/>
        </p:nvSpPr>
        <p:spPr>
          <a:xfrm>
            <a:off x="5447665" y="2565400"/>
            <a:ext cx="7613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培训力度不够</a:t>
            </a:r>
            <a:endParaRPr lang="zh-CN" altLang="en-US" sz="12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1" name="Line 38"/>
          <p:cNvSpPr/>
          <p:nvPr/>
        </p:nvSpPr>
        <p:spPr>
          <a:xfrm rot="16560000" flipH="1">
            <a:off x="6087745" y="2072005"/>
            <a:ext cx="173990" cy="258445"/>
          </a:xfrm>
          <a:prstGeom prst="line">
            <a:avLst/>
          </a:prstGeom>
          <a:ln w="19050" cap="flat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2" name="文本框 21"/>
          <p:cNvSpPr txBox="1"/>
          <p:nvPr/>
        </p:nvSpPr>
        <p:spPr>
          <a:xfrm>
            <a:off x="5607685" y="1715770"/>
            <a:ext cx="10312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责任组长督查不到位</a:t>
            </a:r>
            <a:endParaRPr lang="zh-CN" altLang="en-US" sz="12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3" name="Line 25"/>
          <p:cNvSpPr/>
          <p:nvPr/>
        </p:nvSpPr>
        <p:spPr>
          <a:xfrm rot="10800000">
            <a:off x="8111808" y="2853055"/>
            <a:ext cx="882650" cy="1270"/>
          </a:xfrm>
          <a:prstGeom prst="line">
            <a:avLst/>
          </a:prstGeom>
          <a:ln w="19050" cap="flat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5" name="Line 25"/>
          <p:cNvSpPr/>
          <p:nvPr/>
        </p:nvSpPr>
        <p:spPr>
          <a:xfrm>
            <a:off x="7423468" y="3068955"/>
            <a:ext cx="882650" cy="1270"/>
          </a:xfrm>
          <a:prstGeom prst="line">
            <a:avLst/>
          </a:prstGeom>
          <a:ln w="19050" cap="flat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6" name="文本框 25"/>
          <p:cNvSpPr txBox="1"/>
          <p:nvPr/>
        </p:nvSpPr>
        <p:spPr>
          <a:xfrm>
            <a:off x="6043295" y="2925445"/>
            <a:ext cx="1520190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记录未查看完整性</a:t>
            </a:r>
            <a:endParaRPr lang="zh-CN" altLang="en-US" sz="12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7" name="Rectangle 19"/>
          <p:cNvSpPr/>
          <p:nvPr/>
        </p:nvSpPr>
        <p:spPr>
          <a:xfrm>
            <a:off x="9262110" y="3470910"/>
            <a:ext cx="923925" cy="10763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护理记录单位标准模板</a:t>
            </a:r>
            <a:endParaRPr lang="zh-CN" altLang="en-US" sz="16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8" name="Line 25"/>
          <p:cNvSpPr/>
          <p:nvPr/>
        </p:nvSpPr>
        <p:spPr>
          <a:xfrm flipV="1">
            <a:off x="7755573" y="3686810"/>
            <a:ext cx="882650" cy="0"/>
          </a:xfrm>
          <a:prstGeom prst="line">
            <a:avLst/>
          </a:prstGeom>
          <a:ln w="19050" cap="flat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6" name="椭圆 5"/>
          <p:cNvSpPr/>
          <p:nvPr/>
        </p:nvSpPr>
        <p:spPr>
          <a:xfrm>
            <a:off x="8772525" y="2595880"/>
            <a:ext cx="2488565" cy="36449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  <a:sym typeface="+mn-ea"/>
              </a:rPr>
              <a:t>未掌握评估时机</a:t>
            </a:r>
            <a:endParaRPr lang="zh-CN" altLang="en-US" sz="16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zh-CN" altLang="en-US" sz="1600" b="0" i="0" u="none" strike="noStrike" cap="none" normalizeH="0" baseline="0" smtClean="0">
              <a:ln>
                <a:noFill/>
              </a:ln>
              <a:solidFill>
                <a:srgbClr val="000000"/>
              </a:solidFill>
              <a:effectLst/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https://d.book118.com/406215154044010101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0968dfc7-5c96-4d82-a284-dcdafb020a4c}"/>
  <p:tag name="TABLE_ENDDRAG_ORIGIN_RECT" val="594*363"/>
  <p:tag name="TABLE_ENDDRAG_RECT" val="167*143*594*363"/>
</p:tagLst>
</file>

<file path=ppt/tags/tag2.xml><?xml version="1.0" encoding="utf-8"?>
<p:tagLst xmlns:p="http://schemas.openxmlformats.org/presentationml/2006/main">
  <p:tag name="KSO_WM_UNIT_TABLE_BEAUTIFY" val="smartTable{6babfadd-6a28-4b59-93c2-4533f314f95a}"/>
  <p:tag name="TABLE_ENDDRAG_ORIGIN_RECT" val="848*297"/>
  <p:tag name="TABLE_ENDDRAG_RECT" val="41*146*848*297"/>
</p:tagLst>
</file>

<file path=ppt/tags/tag3.xml><?xml version="1.0" encoding="utf-8"?>
<p:tagLst xmlns:p="http://schemas.openxmlformats.org/presentationml/2006/main">
  <p:tag name="KSO_WM_UNIT_TABLE_BEAUTIFY" val="smartTable{6fd0e234-b584-4e41-8cba-ed8413bfdf33}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粉色花瓣">
  <a:themeElements>
    <a:clrScheme name="粉色花瓣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粉色花瓣">
      <a:majorFont>
        <a:latin typeface="华文细黑"/>
        <a:ea typeface="微软雅黑"/>
        <a:cs typeface="Arial"/>
      </a:majorFont>
      <a:minorFont>
        <a:latin typeface="华文细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粉色花瓣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粉色花瓣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粉色花瓣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粉色花瓣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粉色花瓣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粉色花瓣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粉色花瓣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粉色花瓣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粉色花瓣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粉色花瓣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粉色花瓣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粉色花瓣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华文细黑</vt:lpstr>
      <vt:lpstr>微软雅黑</vt:lpstr>
      <vt:lpstr>宋体</vt:lpstr>
      <vt:lpstr>新宋体</vt:lpstr>
      <vt:lpstr>Wingdings</vt:lpstr>
      <vt:lpstr>仿宋</vt:lpstr>
      <vt:lpstr>黑体</vt:lpstr>
      <vt:lpstr>Office Theme</vt:lpstr>
      <vt:lpstr>降低护理文书书写不合格率</vt:lpstr>
      <vt:lpstr>                  </vt:lpstr>
      <vt:lpstr>选题背景</vt:lpstr>
      <vt:lpstr>    全体人员开会讨论</vt:lpstr>
      <vt:lpstr>成立小组</vt:lpstr>
      <vt:lpstr>PowerPoint Presentation</vt:lpstr>
      <vt:lpstr> 现状把握</vt:lpstr>
      <vt:lpstr>预期目标</vt:lpstr>
      <vt:lpstr> 制定目标</vt:lpstr>
      <vt:lpstr> 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2024-09-25T16:28:41.343</cp:lastPrinted>
  <dcterms:created xsi:type="dcterms:W3CDTF">2024-09-25T08:28:41Z</dcterms:created>
  <dcterms:modified xsi:type="dcterms:W3CDTF">2024-09-25T08:28:43Z</dcterms:modified>
</cp:coreProperties>
</file>