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CC005F-8F98-4F89-BB9D-023D4DDD92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2E8413-48AA-4A65-8B58-B44BE2F62F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219CB4-1E97-434D-B51B-1E098DAE79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036B92-BB2D-427A-8E14-53C5BD374A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1DFDDDD-1DB7-4534-930F-54701F480A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4987C49-0C3D-4DD9-8F7C-2373EB0BE0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3F3B987-75D0-49B4-9764-576B661355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64760EA-1DA4-436B-9EF4-5105BF056D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760532-8881-4ED9-977B-8417C3D044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FA05BF-4E41-4606-BF94-0BC162D867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CAD537-325B-468E-AB5B-4FBFA4B8D2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06220142001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奢侈品定价策略分析案例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17287" y="4489571"/>
            <a:ext cx="3870073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216176" y="4496753"/>
            <a:ext cx="4273248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2024-01-09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奢侈品概述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奢侈品定价策略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奢侈品定价策略案例分析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奢侈品定价策略的挑战与对策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/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2056175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奢侈品概述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917219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7940" r="794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奢侈品是一种具有高昂价格、稀缺性和独特性的商品或服务，通常被视为非必需品。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根据产品类型、品牌、产地等标准，奢侈品可以分为多种类型，如时装、珠宝、手表、豪华汽车等。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奢侈品的定义与分类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奢侈品通常具有独特的设计、优质的材料和工艺、品牌历史和文化价值等特点。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价值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奢侈品的价值不仅体现在物质价值上，还体现在其品牌、历史和文化价值上，以及其带给消费者的心理满足感和社会地位的象征。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500" r="23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奢侈品的特点与价值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6200000">
            <a:off x="2007200" y="2256367"/>
            <a:ext cx="2931584" cy="2931584"/>
          </a:xfrm>
          <a:custGeom>
            <a:rect l="l" t="t" r="r" b="b"/>
            <a:pathLst>
              <a:path w="21600" h="21600">
                <a:moveTo>
                  <a:pt x="2950" y="15226"/>
                </a:moveTo>
                <a:cubicBezTo>
                  <a:pt x="2188" y="13875"/>
                  <a:pt x="1788" y="12351"/>
                  <a:pt x="1788" y="10800"/>
                </a:cubicBezTo>
                <a:cubicBezTo>
                  <a:pt x="1788" y="5822"/>
                  <a:pt x="5822" y="1788"/>
                  <a:pt x="10800" y="1788"/>
                </a:cubicBezTo>
                <a:cubicBezTo>
                  <a:pt x="15777" y="1788"/>
                  <a:pt x="19812" y="5822"/>
                  <a:pt x="19812" y="10800"/>
                </a:cubicBezTo>
                <a:cubicBezTo>
                  <a:pt x="19811" y="12351"/>
                  <a:pt x="19411" y="13875"/>
                  <a:pt x="18649" y="15226"/>
                </a:cubicBezTo>
                <a:lnTo>
                  <a:pt x="20207" y="16105"/>
                </a:lnTo>
                <a:cubicBezTo>
                  <a:pt x="21120" y="14486"/>
                  <a:pt x="21600" y="12658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2658"/>
                  <a:pt x="479" y="14486"/>
                  <a:pt x="1392" y="16105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6426183">
            <a:off x="2243210" y="2494492"/>
            <a:ext cx="2432049" cy="2434167"/>
          </a:xfrm>
          <a:custGeom>
            <a:rect l="l" t="t" r="r" b="b"/>
            <a:pathLst>
              <a:path w="21600" h="21600">
                <a:moveTo>
                  <a:pt x="2643" y="7715"/>
                </a:moveTo>
                <a:cubicBezTo>
                  <a:pt x="3926" y="4323"/>
                  <a:pt x="7173" y="2080"/>
                  <a:pt x="10799" y="2080"/>
                </a:cubicBezTo>
                <a:cubicBezTo>
                  <a:pt x="14426" y="2080"/>
                  <a:pt x="17673" y="4323"/>
                  <a:pt x="18956" y="7715"/>
                </a:cubicBezTo>
                <a:lnTo>
                  <a:pt x="20901" y="6979"/>
                </a:lnTo>
                <a:cubicBezTo>
                  <a:pt x="19313" y="2779"/>
                  <a:pt x="15290" y="-1"/>
                  <a:pt x="10800" y="-1"/>
                </a:cubicBezTo>
                <a:cubicBezTo>
                  <a:pt x="6309" y="-1"/>
                  <a:pt x="2286" y="2779"/>
                  <a:pt x="698" y="697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-5400000">
            <a:off x="1752143" y="2015067"/>
            <a:ext cx="3414183" cy="3414184"/>
          </a:xfrm>
          <a:custGeom>
            <a:rect l="l" t="t" r="r" b="b"/>
            <a:pathLst>
              <a:path w="21600" h="21600">
                <a:moveTo>
                  <a:pt x="6106" y="18536"/>
                </a:moveTo>
                <a:cubicBezTo>
                  <a:pt x="3402" y="16896"/>
                  <a:pt x="1751" y="13962"/>
                  <a:pt x="1751" y="10800"/>
                </a:cubicBezTo>
                <a:cubicBezTo>
                  <a:pt x="1751" y="5802"/>
                  <a:pt x="5802" y="1751"/>
                  <a:pt x="10800" y="1751"/>
                </a:cubicBezTo>
                <a:cubicBezTo>
                  <a:pt x="15797" y="1751"/>
                  <a:pt x="19849" y="5802"/>
                  <a:pt x="19849" y="10800"/>
                </a:cubicBezTo>
                <a:cubicBezTo>
                  <a:pt x="19848" y="13962"/>
                  <a:pt x="18197" y="16896"/>
                  <a:pt x="15493" y="18536"/>
                </a:cubicBezTo>
                <a:lnTo>
                  <a:pt x="16401" y="20033"/>
                </a:lnTo>
                <a:cubicBezTo>
                  <a:pt x="19628" y="18075"/>
                  <a:pt x="21600" y="1457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4574"/>
                  <a:pt x="1971" y="18075"/>
                  <a:pt x="5198" y="20033"/>
                </a:cubicBezTo>
                <a:lnTo>
                  <a:pt x="6106" y="1853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10528" y="1542295"/>
            <a:ext cx="480060" cy="38273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511480" y="3223760"/>
            <a:ext cx="478346" cy="39941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511480" y="4805669"/>
            <a:ext cx="478346" cy="413650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802998" y="2871591"/>
            <a:ext cx="1701137" cy="1701137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奢侈品市场的发展趋势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6384512" y="2015068"/>
            <a:ext cx="5082159" cy="1071601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随着全球化和互联网的普及，奢侈品市场逐渐扩大，消费者购买渠道也更加多样化。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7116604" y="3155950"/>
            <a:ext cx="447608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消费者年轻化和个性化需求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6510528" y="3652633"/>
            <a:ext cx="5082159" cy="1071601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随着消费者年龄层的降低，个性化需求和定制化服务成为奢侈品市场的重要趋势。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116604" y="4743284"/>
            <a:ext cx="447608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可持续性和社会责任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510528" y="5239966"/>
            <a:ext cx="5082159" cy="1071601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随着社会对环境保护和可持续发展的关注度提高，奢侈品牌开始注重可持续性和社会责任，以满足消费者对环保和社会责任的关注。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116604" y="1472796"/>
            <a:ext cx="447608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全球化和互联网的发展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2056175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奢侈品定价策略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917219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8400" r="18400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基于产品成本加上预期利润来确定价格。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成本导向定价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按照单位成本加上一定百分比的加成来制定销售价格。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成本加成定价法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根据产品的边际成本来制定销售价格。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边际成本定价法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简单易行，能保证企业的正常利润。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成本导向定价的优势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成本导向定价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9458" r="9458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429413" y="1744054"/>
            <a:ext cx="682752" cy="68275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16800" y="2131183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根据竞争对手的产品价格来制定自己的产品价格。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972" y="160879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竞争导向定价</a:t>
            </a:r>
          </a:p>
        </p:txBody>
      </p:sp>
      <p:sp>
        <p:nvSpPr>
          <p:cNvPr id="6" name="Freeform 6"/>
          <p:cNvSpPr/>
          <p:nvPr/>
        </p:nvSpPr>
        <p:spPr>
          <a:xfrm>
            <a:off x="4566065" y="1914535"/>
            <a:ext cx="418083" cy="363887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180959" y="1688047"/>
            <a:ext cx="682752" cy="68275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8027972" y="2131183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以较低的价格快速占领市场，提高市场占有率。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606701" y="160879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市场渗透定价策略</a:t>
            </a:r>
          </a:p>
        </p:txBody>
      </p:sp>
      <p:sp>
        <p:nvSpPr>
          <p:cNvPr id="10" name="Freeform 10"/>
          <p:cNvSpPr/>
          <p:nvPr/>
        </p:nvSpPr>
        <p:spPr>
          <a:xfrm>
            <a:off x="7356302" y="1863389"/>
            <a:ext cx="332068" cy="33206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408825" y="4436917"/>
            <a:ext cx="682752" cy="68275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196211" y="4903293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以较高的价格获取高额利润，并迅速回收投资。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4384" y="4380910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市场撇脂定价策略</a:t>
            </a:r>
          </a:p>
        </p:txBody>
      </p:sp>
      <p:sp>
        <p:nvSpPr>
          <p:cNvPr id="14" name="Freeform 14"/>
          <p:cNvSpPr/>
          <p:nvPr/>
        </p:nvSpPr>
        <p:spPr>
          <a:xfrm>
            <a:off x="4584167" y="4590972"/>
            <a:ext cx="332068" cy="374641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180959" y="4436917"/>
            <a:ext cx="682752" cy="68275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8027972" y="4903293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灵活应对市场变化，提高市场竞争力。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606701" y="4380910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竞争导向定价的优势</a:t>
            </a:r>
          </a:p>
        </p:txBody>
      </p:sp>
      <p:sp>
        <p:nvSpPr>
          <p:cNvPr id="18" name="Freeform 18"/>
          <p:cNvSpPr/>
          <p:nvPr/>
        </p:nvSpPr>
        <p:spPr>
          <a:xfrm>
            <a:off x="7339272" y="4595230"/>
            <a:ext cx="366126" cy="366126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竞争导向定价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根据消费者对产品价值的认知来制定产品价格。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价值导向定价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认知价值定价法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差别定价法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价值导向定价的优势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根据消费者对产品的认知价值来制定销售价格。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根据消费者对产品价值的认知差异来制定不同的销售价格。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满足消费者对产品价值的期望，提高消费者满意度。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价值导向定价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产品特性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奢侈品的品质、设计、品牌等特性对定价有重要影响。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 w="lg" len="lg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 w="lg" len="lg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市场供需关系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市场供求关系的变化会影响奢侈品的定价策略。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消费者心理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消费者的购买欲望、购买能力和消费心理会影响奢侈品的定价。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经济环境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经济环境的变化会影响消费者的购买力，进而影响奢侈品的定价策略。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奢侈品定价的影响因素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2056175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奢侈品定价策略案例分析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917219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https://d.book118.com/406220142001010042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2024-09-09T04:10:56.744</cp:lastPrinted>
  <dcterms:created xsi:type="dcterms:W3CDTF">2024-09-08T20:10:56Z</dcterms:created>
  <dcterms:modified xsi:type="dcterms:W3CDTF">2024-09-08T20:10:58Z</dcterms:modified>
</cp:coreProperties>
</file>