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F3EF4F-80D3-4232-8053-EC242D7815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F32474-9F5C-4013-80B4-0A504A366A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B062BA-0193-4391-BB75-3C18A63A55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7375FC-34FD-4BA4-9DF7-703A3309D2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8A2FCF-6E53-49DF-8C50-96C7F3E64B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83F1A0-630E-472B-A04F-680591A87E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0560CE-632F-4CE7-956B-352C101888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69E271-1853-4DB1-B7AA-7A217D72F4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7F7036-504A-4370-BAAE-BA8DD45C16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4567BC-3244-4588-835F-52B271E7AB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5E7DC9-239B-477A-A433-8E2D4F36B6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lumMod val="95000"/>
          </a:schemeClr>
        </a:solidFill>
        <a:effectLst/>
      </p:bgPr>
    </p:bg>
    <p:spTree>
      <p:nvGrpSpPr>
        <p:cNvPr id="1" name=""/>
        <p:cNvGrpSpPr/>
        <p:nvPr/>
      </p:nvGrpSpPr>
      <p:grpSpPr>
        <a:xfrm>
          <a:off x="0" y="0"/>
          <a:ext cx="0" cy="0"/>
        </a:xfrm>
      </p:grpSpPr>
      <p:pic>
        <p:nvPicPr>
          <p:cNvPr id="2" name="图片 6"/>
          <p:cNvPicPr>
            <a:picLocks noChangeAspect="1"/>
          </p:cNvPicPr>
          <p:nvPr userDrawn="1"/>
        </p:nvPicPr>
        <p:blipFill>
          <a:blip r:embed="rId1"/>
          <a:srcRect l="25000" r="25000"/>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lumMod val="95000"/>
          </a:schemeClr>
        </a:solidFill>
        <a:effectLst/>
      </p:bgPr>
    </p:bg>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lumMod val="95000"/>
          </a:schemeClr>
        </a:solidFill>
        <a:effectLst/>
      </p:bgPr>
    </p:bg>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solidFill>
          <a:schemeClr val="bg1">
            <a:lumMod val="95000"/>
          </a:schemeClr>
        </a:soli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lumMod val="95000"/>
                </a:schemeClr>
              </a:gs>
              <a:gs pos="100000">
                <a:schemeClr val="bg1">
                  <a:lumMod val="95000"/>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bg1">
            <a:lumMod val="95000"/>
          </a:schemeClr>
        </a:solidFill>
        <a:effectLst/>
      </p:bgPr>
    </p:bg>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lumMod val="95000"/>
          </a:schemeClr>
        </a:solidFill>
        <a:effectLst/>
      </p:bgPr>
    </p:bg>
    <p:spTree>
      <p:nvGrpSpPr>
        <p:cNvPr id="26" name=""/>
        <p:cNvGrpSpPr/>
        <p:nvPr/>
      </p:nvGrpSpPr>
      <p:grpSpPr>
        <a:xfrm>
          <a:off x="0" y="0"/>
          <a:ext cx="0" cy="0"/>
        </a:xfrm>
      </p:grpSpPr>
      <p:pic>
        <p:nvPicPr>
          <p:cNvPr id="27"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22020421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个人破产制度与家族信托：理解与运用\n## 1.个人破产制度的基本概念与意义\n### 1.1个人破产制度的定义与起源\n### 1.2个人破产制度的主要类型与作用\n### 1.3个人破产制度在不同国家的实践与影响\n## 2.家族信托的基本概念与功能\n### 2.1家族信托的定义与类型\n### 2.2家族信托的主要功能与优势\n### 2.3家族信托在不同国家的实践与发展\n## 3.个人破产制度与家族信托的关系与互动\n### 3.1个人破产制度对家族信托的影响与限制\n### 3.2家族信托在个人破产程序中的角色与价值\n### 3.3个人破产制度与家族信托的协同与互补\n## 4.个人破产制度与家族信托在中国的发展与挑战\n### 4.1中国个人破产制度的现状与发展趋势\n### 4.2中国家族信托的现状与发展趋势\n### 4.3中国个人破产制度与家族信托面临的挑战与对策\n## 5.个人破产制度与家族信托的国际经验与借鉴\n### 5.1国际个人破产制度的主要特点与启示\n### 5.2国际家族信托的主要特点与启示\n### 5.3国际经验对中国个人破产制度与家族信托的借鉴与启示\n&quot;,&quot;templateId&quot;:&quot;1conbzikijrczy9ypxfn8ygnta&quot;}}"/>
        <p:cNvGrpSpPr/>
        <p:nvPr/>
      </p:nvGrpSpPr>
      <p:grpSpPr>
        <a:xfrm>
          <a:off x="0" y="0"/>
          <a:ext cx="0" cy="0"/>
        </a:xfrm>
      </p:grpSpPr>
      <p:sp>
        <p:nvSpPr>
          <p:cNvPr id="2" name="标题 4"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4200"/>
              <a:t>个人破产制度与家族信托：理解与运用</a:t>
            </a:r>
            <a:endParaRPr lang="zh-CN"/>
          </a:p>
        </p:txBody>
      </p:sp>
      <p:sp>
        <p:nvSpPr>
          <p:cNvPr id="3" name="文本占位符 3"/>
          <p:cNvSpPr>
            <a:spLocks noGrp="1"/>
          </p:cNvSpPr>
          <p:nvPr>
            <p:ph type="body" sz="quarter" idx="10"/>
          </p:nvPr>
        </p:nvSpPr>
        <p:spPr>
          <a:xfrm>
            <a:off x="391695" y="5051672"/>
            <a:ext cx="5848350" cy="482600"/>
          </a:xfrm>
        </p:spPr>
        <p:txBody>
          <a:bodyPr>
            <a:normAutofit/>
          </a:bodyPr>
          <a:lstStyle/>
          <a:p>
            <a:r>
              <a:rPr lang="en-US"/>
              <a:t> </a:t>
            </a:r>
            <a:endParaRPr lang="zh-CN" spc="0">
              <a:solidFill>
                <a:schemeClr val="bg1">
                  <a:lumMod val="50000"/>
                  <a:alpha val="100000"/>
                </a:schemeClr>
              </a:solidFill>
            </a:endParaRPr>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descr="{&quot;isTemplate&quot;:true,&quot;type&quot;:2}"/>
        <p:cNvGrpSpPr/>
        <p:nvPr/>
      </p:nvGrpSpPr>
      <p:grpSpPr>
        <a:xfrm>
          <a:off x="0" y="0"/>
          <a:ext cx="0" cy="0"/>
        </a:xfrm>
      </p:grpSpPr>
      <p:sp>
        <p:nvSpPr>
          <p:cNvPr id="106"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个人破产制度的基本概念与意义</a:t>
            </a:r>
            <a:endParaRPr/>
          </a:p>
        </p:txBody>
      </p:sp>
      <p:sp>
        <p:nvSpPr>
          <p:cNvPr id="107"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descr="{&quot;isTemplate&quot;:true,&quot;type&quot;:3}"/>
        <p:cNvGrpSpPr/>
        <p:nvPr/>
      </p:nvGrpSpPr>
      <p:grpSpPr>
        <a:xfrm>
          <a:off x="0" y="0"/>
          <a:ext cx="0" cy="0"/>
        </a:xfrm>
      </p:grpSpPr>
      <p:grpSp>
        <p:nvGrpSpPr>
          <p:cNvPr id="146"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47" name=""/>
            <p:cNvGrpSpPr/>
            <p:nvPr/>
          </p:nvGrpSpPr>
          <p:grpSpPr>
            <a:xfrm>
              <a:off x="685801" y="3146904"/>
              <a:ext cx="4207178" cy="3287791"/>
              <a:chOff x="685801" y="3146904"/>
              <a:chExt cx="4207178" cy="3287791"/>
            </a:xfrm>
          </p:grpSpPr>
          <p:sp>
            <p:nvSpPr>
              <p:cNvPr id="148"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个人破产制度是一种法律机制，用于处理个人财务困境</a:t>
                </a:r>
                <a:endParaRPr kumimoji="1" lang="en-US" altLang="zh-CN" sz="1800" b="1">
                  <a:solidFill>
                    <a:schemeClr val="bg1"/>
                  </a:solidFill>
                  <a:latin typeface="+mj-ea"/>
                  <a:ea typeface="+mj-ea"/>
                </a:endParaRPr>
              </a:p>
            </p:txBody>
          </p:sp>
          <p:sp>
            <p:nvSpPr>
              <p:cNvPr id="149"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当个人无法偿还到期债务时，可以通过个人破产程序解决债务问题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个人破产制度有助于保护债务人免受债权人的侵害</a:t>
                </a:r>
                <a:endParaRPr/>
              </a:p>
            </p:txBody>
          </p:sp>
        </p:grpSp>
        <p:grpSp>
          <p:nvGrpSpPr>
            <p:cNvPr id="150" name=""/>
            <p:cNvGrpSpPr/>
            <p:nvPr/>
          </p:nvGrpSpPr>
          <p:grpSpPr>
            <a:xfrm>
              <a:off x="4408278" y="3146904"/>
              <a:ext cx="3798485" cy="3287791"/>
              <a:chOff x="4408278" y="3146904"/>
              <a:chExt cx="3798485" cy="3287791"/>
            </a:xfrm>
          </p:grpSpPr>
          <p:sp>
            <p:nvSpPr>
              <p:cNvPr id="151"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个人破产制度的起源可以追溯到古罗马时期</a:t>
                </a:r>
                <a:endParaRPr kumimoji="1" lang="en-US" altLang="zh-CN" sz="1800" b="1">
                  <a:solidFill>
                    <a:schemeClr val="bg1"/>
                  </a:solidFill>
                  <a:latin typeface="+mj-ea"/>
                  <a:ea typeface="+mj-ea"/>
                </a:endParaRPr>
              </a:p>
            </p:txBody>
          </p:sp>
          <p:sp>
            <p:nvSpPr>
              <p:cNvPr id="152"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古罗马法中有关于债务人和债权人之间权利平衡的规定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随着商业活动的发展，个人破产制度逐渐演变为现代法律体系的一部分</a:t>
                </a:r>
                <a:endParaRPr/>
              </a:p>
            </p:txBody>
          </p:sp>
        </p:grpSp>
        <p:grpSp>
          <p:nvGrpSpPr>
            <p:cNvPr id="153" name=""/>
            <p:cNvGrpSpPr/>
            <p:nvPr/>
          </p:nvGrpSpPr>
          <p:grpSpPr>
            <a:xfrm>
              <a:off x="7707715" y="3146904"/>
              <a:ext cx="3798485" cy="3287791"/>
              <a:chOff x="7707715" y="3146904"/>
              <a:chExt cx="3798485" cy="3287791"/>
            </a:xfrm>
          </p:grpSpPr>
          <p:sp>
            <p:nvSpPr>
              <p:cNvPr id="154"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个人破产制度在现代社会中的主要作用是平衡债务人和债权人的利益</a:t>
                </a:r>
                <a:endParaRPr kumimoji="1" lang="en-US" altLang="zh-CN" sz="1800" b="1">
                  <a:solidFill>
                    <a:schemeClr val="bg1"/>
                  </a:solidFill>
                  <a:latin typeface="+mj-ea"/>
                  <a:ea typeface="+mj-ea"/>
                </a:endParaRPr>
              </a:p>
            </p:txBody>
          </p:sp>
          <p:sp>
            <p:nvSpPr>
              <p:cNvPr id="155"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通过个人破产程序，债务人可以在一定程度上减轻债务负担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债权人可以通过个人破产程序获得一定程度的债务清偿</a:t>
                </a:r>
                <a:endParaRPr/>
              </a:p>
            </p:txBody>
          </p:sp>
        </p:grpSp>
      </p:grpSp>
      <p:sp>
        <p:nvSpPr>
          <p:cNvPr id="15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个人破产制度的定义与起源</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descr="{&quot;isTemplate&quot;:true,&quot;type&quot;:3}"/>
        <p:cNvGrpSpPr/>
        <p:nvPr/>
      </p:nvGrpSpPr>
      <p:grpSpPr>
        <a:xfrm>
          <a:off x="0" y="0"/>
          <a:ext cx="0" cy="0"/>
        </a:xfrm>
      </p:grpSpPr>
      <p:grpSp>
        <p:nvGrpSpPr>
          <p:cNvPr id="158"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59" name=""/>
            <p:cNvGrpSpPr/>
            <p:nvPr/>
          </p:nvGrpSpPr>
          <p:grpSpPr>
            <a:xfrm>
              <a:off x="685800" y="3146904"/>
              <a:ext cx="5760000" cy="3225487"/>
              <a:chOff x="685800" y="3146904"/>
              <a:chExt cx="5760000" cy="3225487"/>
            </a:xfrm>
          </p:grpSpPr>
          <p:sp>
            <p:nvSpPr>
              <p:cNvPr id="16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个人破产制度主要分为破产清算和破产重整两种类型</a:t>
                </a:r>
                <a:endParaRPr kumimoji="1" lang="en-US" altLang="zh-CN" sz="1800" b="1">
                  <a:solidFill>
                    <a:schemeClr val="bg1"/>
                  </a:solidFill>
                  <a:latin typeface="+mj-ea"/>
                  <a:ea typeface="+mj-ea"/>
                </a:endParaRPr>
              </a:p>
            </p:txBody>
          </p:sp>
          <p:sp>
            <p:nvSpPr>
              <p:cNvPr id="16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破产清算是指通过出售债务人的财产来偿还债务的程序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破产重整是指通过调整债务人的债务结构来偿还债务的程序</a:t>
                </a:r>
                <a:endParaRPr/>
              </a:p>
            </p:txBody>
          </p:sp>
        </p:grpSp>
        <p:grpSp>
          <p:nvGrpSpPr>
            <p:cNvPr id="162" name=""/>
            <p:cNvGrpSpPr/>
            <p:nvPr/>
          </p:nvGrpSpPr>
          <p:grpSpPr>
            <a:xfrm>
              <a:off x="6016236" y="3146904"/>
              <a:ext cx="5400000" cy="3225487"/>
              <a:chOff x="6016236" y="3146904"/>
              <a:chExt cx="5400000" cy="3225487"/>
            </a:xfrm>
          </p:grpSpPr>
          <p:sp>
            <p:nvSpPr>
              <p:cNvPr id="16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个人破产制度的主要作用包括：</a:t>
                </a:r>
                <a:endParaRPr kumimoji="1" lang="en-US" altLang="zh-CN" sz="1800" b="1">
                  <a:solidFill>
                    <a:schemeClr val="bg1"/>
                  </a:solidFill>
                  <a:latin typeface="+mj-ea"/>
                  <a:ea typeface="+mj-ea"/>
                </a:endParaRPr>
              </a:p>
            </p:txBody>
          </p:sp>
          <p:sp>
            <p:nvSpPr>
              <p:cNvPr id="16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保护债务人免受债权人的侵害，为债务人提供一定程度的债务解脱</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促进债权人和债务人的和解，减少诉讼和纠纷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维护社会信用体系，防止债务逃避现象的发生</a:t>
                </a:r>
                <a:endParaRPr/>
              </a:p>
            </p:txBody>
          </p:sp>
        </p:grpSp>
      </p:grpSp>
      <p:sp>
        <p:nvSpPr>
          <p:cNvPr id="16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个人破产制度的主要类型与作用</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6" name="" descr="{&quot;isTemplate&quot;:true,&quot;type&quot;:3}"/>
        <p:cNvGrpSpPr/>
        <p:nvPr/>
      </p:nvGrpSpPr>
      <p:grpSpPr>
        <a:xfrm>
          <a:off x="0" y="0"/>
          <a:ext cx="0" cy="0"/>
        </a:xfrm>
      </p:grpSpPr>
      <p:grpSp>
        <p:nvGrpSpPr>
          <p:cNvPr id="16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8" name=""/>
            <p:cNvGrpSpPr/>
            <p:nvPr/>
          </p:nvGrpSpPr>
          <p:grpSpPr>
            <a:xfrm>
              <a:off x="685800" y="3146904"/>
              <a:ext cx="5760000" cy="3225487"/>
              <a:chOff x="685800" y="3146904"/>
              <a:chExt cx="5760000" cy="3225487"/>
            </a:xfrm>
          </p:grpSpPr>
          <p:sp>
            <p:nvSpPr>
              <p:cNvPr id="16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个人破产制度在不同国家的实践情况因法律体系、文化传统等因素而异</a:t>
                </a:r>
                <a:endParaRPr kumimoji="1" lang="en-US" altLang="zh-CN" sz="1800" b="1">
                  <a:solidFill>
                    <a:schemeClr val="bg1"/>
                  </a:solidFill>
                  <a:latin typeface="+mj-ea"/>
                  <a:ea typeface="+mj-ea"/>
                </a:endParaRPr>
              </a:p>
            </p:txBody>
          </p:sp>
          <p:sp>
            <p:nvSpPr>
              <p:cNvPr id="17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有些国家实行</a:t>
                </a:r>
                <a:r>
                  <a:rPr lang="zh-CN" sz="1400" b="1">
                    <a:solidFill>
                      <a:schemeClr val="tx1">
                        <a:lumMod val="50000"/>
                        <a:lumOff val="50000"/>
                        <a:alpha val="100000"/>
                      </a:schemeClr>
                    </a:solidFill>
                    <a:latin typeface="微软雅黑"/>
                    <a:ea typeface="微软雅黑"/>
                  </a:rPr>
                  <a:t>宽松的个人破产制度</a:t>
                </a:r>
                <a:r>
                  <a:rPr lang="zh-CN" sz="1400">
                    <a:solidFill>
                      <a:schemeClr val="tx1">
                        <a:lumMod val="50000"/>
                        <a:lumOff val="50000"/>
                        <a:alpha val="100000"/>
                      </a:schemeClr>
                    </a:solidFill>
                    <a:latin typeface="微软雅黑"/>
                    <a:ea typeface="微软雅黑"/>
                  </a:rPr>
                  <a:t>，如美国、英国等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有些国家实行</a:t>
                </a:r>
                <a:r>
                  <a:rPr lang="zh-CN" sz="1400" b="1">
                    <a:solidFill>
                      <a:schemeClr val="tx1">
                        <a:lumMod val="50000"/>
                        <a:lumOff val="50000"/>
                        <a:alpha val="100000"/>
                      </a:schemeClr>
                    </a:solidFill>
                    <a:latin typeface="微软雅黑"/>
                    <a:ea typeface="微软雅黑"/>
                  </a:rPr>
                  <a:t>严格的个人破产制度</a:t>
                </a:r>
                <a:r>
                  <a:rPr lang="zh-CN" sz="1400">
                    <a:solidFill>
                      <a:schemeClr val="tx1">
                        <a:lumMod val="50000"/>
                        <a:lumOff val="50000"/>
                        <a:alpha val="100000"/>
                      </a:schemeClr>
                    </a:solidFill>
                    <a:latin typeface="微软雅黑"/>
                    <a:ea typeface="微软雅黑"/>
                  </a:rPr>
                  <a:t>，如德国、日本等</a:t>
                </a:r>
                <a:endParaRPr/>
              </a:p>
            </p:txBody>
          </p:sp>
        </p:grpSp>
        <p:grpSp>
          <p:nvGrpSpPr>
            <p:cNvPr id="171" name=""/>
            <p:cNvGrpSpPr/>
            <p:nvPr/>
          </p:nvGrpSpPr>
          <p:grpSpPr>
            <a:xfrm>
              <a:off x="6016236" y="3146904"/>
              <a:ext cx="5400000" cy="3225487"/>
              <a:chOff x="6016236" y="3146904"/>
              <a:chExt cx="5400000" cy="3225487"/>
            </a:xfrm>
          </p:grpSpPr>
          <p:sp>
            <p:nvSpPr>
              <p:cNvPr id="17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个人破产制度对社会和经济产生一定的影响</a:t>
                </a:r>
                <a:endParaRPr kumimoji="1" lang="en-US" altLang="zh-CN" sz="1800" b="1">
                  <a:solidFill>
                    <a:schemeClr val="bg1"/>
                  </a:solidFill>
                  <a:latin typeface="+mj-ea"/>
                  <a:ea typeface="+mj-ea"/>
                </a:endParaRPr>
              </a:p>
            </p:txBody>
          </p:sp>
          <p:sp>
            <p:nvSpPr>
              <p:cNvPr id="17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宽松的个人破产制度有助于刺激消费和投资，促进经济发展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严格的个人破产制度有助于维护社会信用体系，防止债务逃避现象的发生</a:t>
                </a:r>
                <a:endParaRPr/>
              </a:p>
            </p:txBody>
          </p:sp>
        </p:grpSp>
      </p:grpSp>
      <p:sp>
        <p:nvSpPr>
          <p:cNvPr id="17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个人破产制度在不同国家的实践与影响</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5" name="" descr="{&quot;isTemplate&quot;:true,&quot;type&quot;:2}"/>
        <p:cNvGrpSpPr/>
        <p:nvPr/>
      </p:nvGrpSpPr>
      <p:grpSpPr>
        <a:xfrm>
          <a:off x="0" y="0"/>
          <a:ext cx="0" cy="0"/>
        </a:xfrm>
      </p:grpSpPr>
      <p:sp>
        <p:nvSpPr>
          <p:cNvPr id="176"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家族信托的基本概念与功能</a:t>
            </a:r>
            <a:endParaRPr/>
          </a:p>
        </p:txBody>
      </p:sp>
      <p:sp>
        <p:nvSpPr>
          <p:cNvPr id="177"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8" name="" descr="{&quot;isTemplate&quot;:true,&quot;type&quot;:3}"/>
        <p:cNvGrpSpPr/>
        <p:nvPr/>
      </p:nvGrpSpPr>
      <p:grpSpPr>
        <a:xfrm>
          <a:off x="0" y="0"/>
          <a:ext cx="0" cy="0"/>
        </a:xfrm>
      </p:grpSpPr>
      <p:grpSp>
        <p:nvGrpSpPr>
          <p:cNvPr id="179"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80" name="Group 686"/>
            <p:cNvGrpSpPr/>
            <p:nvPr/>
          </p:nvGrpSpPr>
          <p:grpSpPr>
            <a:xfrm>
              <a:off x="1075314" y="1520189"/>
              <a:ext cx="9868911" cy="2072418"/>
              <a:chOff x="1075314" y="1520189"/>
              <a:chExt cx="9868911" cy="2072418"/>
            </a:xfrm>
          </p:grpSpPr>
          <p:sp>
            <p:nvSpPr>
              <p:cNvPr id="181"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家族信托的委托人通常是家族成员，受益人也是家族成员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家族信托的财产包括股票、债券、房地产等</a:t>
                </a:r>
                <a:endParaRPr/>
              </a:p>
            </p:txBody>
          </p:sp>
          <p:sp>
            <p:nvSpPr>
              <p:cNvPr id="182"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家族信托是一种信托安排，用于管理家族的财产和事务</a:t>
                </a:r>
                <a:endParaRPr/>
              </a:p>
            </p:txBody>
          </p:sp>
          <p:sp>
            <p:nvSpPr>
              <p:cNvPr id="183"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85" name="Group 691"/>
            <p:cNvGrpSpPr/>
            <p:nvPr/>
          </p:nvGrpSpPr>
          <p:grpSpPr>
            <a:xfrm>
              <a:off x="1075314" y="3881882"/>
              <a:ext cx="9868911" cy="2072418"/>
              <a:chOff x="1075314" y="3881882"/>
              <a:chExt cx="9868911" cy="2072418"/>
            </a:xfrm>
          </p:grpSpPr>
          <p:sp>
            <p:nvSpPr>
              <p:cNvPr id="186"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可撤销信托是指委托人在一定条件下可以撤销信托的信托安排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不可撤销信托是指委托人在一定条件下不能撤销信托的信托安排</a:t>
                </a:r>
                <a:endParaRPr/>
              </a:p>
            </p:txBody>
          </p:sp>
          <p:sp>
            <p:nvSpPr>
              <p:cNvPr id="187"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家族信托的类型主要分为可撤销信托和不可撤销信托</a:t>
                </a:r>
                <a:endParaRPr/>
              </a:p>
            </p:txBody>
          </p:sp>
          <p:sp>
            <p:nvSpPr>
              <p:cNvPr id="188"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9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家族信托的定义与类型</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1" name="" descr="{&quot;isTemplate&quot;:true,&quot;type&quot;:3}"/>
        <p:cNvGrpSpPr/>
        <p:nvPr/>
      </p:nvGrpSpPr>
      <p:grpSpPr>
        <a:xfrm>
          <a:off x="0" y="0"/>
          <a:ext cx="0" cy="0"/>
        </a:xfrm>
      </p:grpSpPr>
      <p:pic>
        <p:nvPicPr>
          <p:cNvPr id="19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4" name="Group 598"/>
            <p:cNvGrpSpPr/>
            <p:nvPr/>
          </p:nvGrpSpPr>
          <p:grpSpPr>
            <a:xfrm>
              <a:off x="763829" y="1414808"/>
              <a:ext cx="6972294" cy="2337649"/>
              <a:chOff x="763829" y="1414808"/>
              <a:chExt cx="6972294" cy="2337649"/>
            </a:xfrm>
          </p:grpSpPr>
          <p:sp>
            <p:nvSpPr>
              <p:cNvPr id="19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家族信托的主要功能包括：</a:t>
                </a:r>
                <a:endParaRPr/>
              </a:p>
            </p:txBody>
          </p:sp>
          <p:sp>
            <p:nvSpPr>
              <p:cNvPr id="19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管理家族的财产和事务，确保家族财富的传承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降低家族的税收负担，提高家族财富的收益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保护家族的隐私和利益，避免家族成员之间的纠纷</a:t>
                </a:r>
                <a:endParaRPr/>
              </a:p>
            </p:txBody>
          </p:sp>
          <p:sp>
            <p:nvSpPr>
              <p:cNvPr id="19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1" name="Group 591"/>
            <p:cNvGrpSpPr/>
            <p:nvPr/>
          </p:nvGrpSpPr>
          <p:grpSpPr>
            <a:xfrm>
              <a:off x="689593" y="3949139"/>
              <a:ext cx="7078256" cy="2128975"/>
              <a:chOff x="689593" y="3949139"/>
              <a:chExt cx="7078256" cy="2128975"/>
            </a:xfrm>
          </p:grpSpPr>
          <p:sp>
            <p:nvSpPr>
              <p:cNvPr id="20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家族信托的优势包括：</a:t>
                </a:r>
                <a:endParaRPr/>
              </a:p>
            </p:txBody>
          </p:sp>
          <p:sp>
            <p:nvSpPr>
              <p:cNvPr id="20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信托安排具有</a:t>
                </a:r>
                <a:r>
                  <a:rPr lang="zh-CN" sz="1400" b="1">
                    <a:solidFill>
                      <a:schemeClr val="tx1">
                        <a:alpha val="100000"/>
                      </a:schemeClr>
                    </a:solidFill>
                    <a:latin typeface="Microsoft Yahei"/>
                    <a:ea typeface="Microsoft Yahei"/>
                  </a:rPr>
                  <a:t>法律效力</a:t>
                </a:r>
                <a:r>
                  <a:rPr lang="zh-CN" sz="1400">
                    <a:solidFill>
                      <a:schemeClr val="tx1">
                        <a:alpha val="100000"/>
                      </a:schemeClr>
                    </a:solidFill>
                    <a:latin typeface="Microsoft Yahei"/>
                    <a:ea typeface="Microsoft Yahei"/>
                  </a:rPr>
                  <a:t>，可以确保家族财产的安全和稳定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信托安排可以实现</a:t>
                </a:r>
                <a:r>
                  <a:rPr lang="zh-CN" sz="1400" b="1">
                    <a:solidFill>
                      <a:schemeClr val="tx1">
                        <a:alpha val="100000"/>
                      </a:schemeClr>
                    </a:solidFill>
                    <a:latin typeface="Microsoft Yahei"/>
                    <a:ea typeface="Microsoft Yahei"/>
                  </a:rPr>
                  <a:t>财产的隔离</a:t>
                </a:r>
                <a:r>
                  <a:rPr lang="zh-CN" sz="1400">
                    <a:solidFill>
                      <a:schemeClr val="tx1">
                        <a:alpha val="100000"/>
                      </a:schemeClr>
                    </a:solidFill>
                    <a:latin typeface="Microsoft Yahei"/>
                    <a:ea typeface="Microsoft Yahei"/>
                  </a:rPr>
                  <a:t>，防止家族财产被债权人追索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信托安排可以提供</a:t>
                </a:r>
                <a:r>
                  <a:rPr lang="zh-CN" sz="1400" b="1">
                    <a:solidFill>
                      <a:schemeClr val="tx1">
                        <a:alpha val="100000"/>
                      </a:schemeClr>
                    </a:solidFill>
                    <a:latin typeface="Microsoft Yahei"/>
                    <a:ea typeface="Microsoft Yahei"/>
                  </a:rPr>
                  <a:t>灵活的分配方式</a:t>
                </a:r>
                <a:r>
                  <a:rPr lang="zh-CN" sz="1400">
                    <a:solidFill>
                      <a:schemeClr val="tx1">
                        <a:alpha val="100000"/>
                      </a:schemeClr>
                    </a:solidFill>
                    <a:latin typeface="Microsoft Yahei"/>
                    <a:ea typeface="Microsoft Yahei"/>
                  </a:rPr>
                  <a:t>，满足家族成员的多样化需求</a:t>
                </a:r>
                <a:endParaRPr/>
              </a:p>
            </p:txBody>
          </p:sp>
          <p:sp>
            <p:nvSpPr>
              <p:cNvPr id="20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家族信托的主要功能与优势</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3}"/>
        <p:cNvGrpSpPr/>
        <p:nvPr/>
      </p:nvGrpSpPr>
      <p:grpSpPr>
        <a:xfrm>
          <a:off x="0" y="0"/>
          <a:ext cx="0" cy="0"/>
        </a:xfrm>
      </p:grpSpPr>
      <p:grpSp>
        <p:nvGrpSpPr>
          <p:cNvPr id="210"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11" name="Group 628"/>
            <p:cNvGrpSpPr/>
            <p:nvPr/>
          </p:nvGrpSpPr>
          <p:grpSpPr>
            <a:xfrm>
              <a:off x="1197254" y="3971227"/>
              <a:ext cx="11008530" cy="2106887"/>
              <a:chOff x="1197254" y="3971227"/>
              <a:chExt cx="11008530" cy="2106887"/>
            </a:xfrm>
          </p:grpSpPr>
          <p:sp>
            <p:nvSpPr>
              <p:cNvPr id="212"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3"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5"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16"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家族信托在不同国家的实践情况因法律体系、文化传统等因素而异</a:t>
                </a:r>
                <a:endParaRPr/>
              </a:p>
            </p:txBody>
          </p:sp>
          <p:sp>
            <p:nvSpPr>
              <p:cNvPr id="217"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有些国家家族信托业务发展较快，如美国、英国等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有些国家家族信托业务发展较慢，如德国、日本等</a:t>
                </a:r>
                <a:endParaRPr/>
              </a:p>
            </p:txBody>
          </p:sp>
        </p:grpSp>
        <p:grpSp>
          <p:nvGrpSpPr>
            <p:cNvPr id="218" name="Group 635"/>
            <p:cNvGrpSpPr/>
            <p:nvPr/>
          </p:nvGrpSpPr>
          <p:grpSpPr>
            <a:xfrm>
              <a:off x="3499345" y="1423099"/>
              <a:ext cx="11008530" cy="2005901"/>
              <a:chOff x="3499345" y="1423099"/>
              <a:chExt cx="11008530" cy="2005901"/>
            </a:xfrm>
          </p:grpSpPr>
          <p:sp>
            <p:nvSpPr>
              <p:cNvPr id="219"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家族信托在全球范围内呈现出快速发展的趋势</a:t>
                </a:r>
                <a:endParaRPr/>
              </a:p>
            </p:txBody>
          </p:sp>
          <p:sp>
            <p:nvSpPr>
              <p:cNvPr id="220"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随着家族财富的积累和家族成员的需求多样化，家族信托的需求不断增加</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随着金融服务的创新和法律制度的完善，家族信托的业务范围不断扩大</a:t>
                </a:r>
                <a:endParaRPr/>
              </a:p>
            </p:txBody>
          </p:sp>
          <p:sp>
            <p:nvSpPr>
              <p:cNvPr id="221"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4"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家族信托在不同国家的实践与发展</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个人破产制度与家族信托的关系与互动</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 name=""/>
            <p:cNvGrpSpPr/>
            <p:nvPr/>
          </p:nvGrpSpPr>
          <p:grpSpPr>
            <a:xfrm>
              <a:off x="685800" y="3146904"/>
              <a:ext cx="5760000" cy="3225487"/>
              <a:chOff x="685800" y="3146904"/>
              <a:chExt cx="5760000" cy="3225487"/>
            </a:xfrm>
          </p:grpSpPr>
          <p:sp>
            <p:nvSpPr>
              <p:cNvPr id="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个人破产制度对家族信托的影响主要体现在信托财产的归属和信托安排的效力方面</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当个人破产时，其名下的信托财产可能被视为破产财产，受到破产程序的约束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个人破产制度可能影响信托安排的效力，导致信托目的无法实现</a:t>
                </a:r>
                <a:endParaRPr/>
              </a:p>
            </p:txBody>
          </p:sp>
        </p:grpSp>
        <p:grpSp>
          <p:nvGrpSpPr>
            <p:cNvPr id="15" name=""/>
            <p:cNvGrpSpPr/>
            <p:nvPr/>
          </p:nvGrpSpPr>
          <p:grpSpPr>
            <a:xfrm>
              <a:off x="6016236" y="3146904"/>
              <a:ext cx="5400000" cy="3225487"/>
              <a:chOff x="6016236" y="3146904"/>
              <a:chExt cx="5400000" cy="3225487"/>
            </a:xfrm>
          </p:grpSpPr>
          <p:sp>
            <p:nvSpPr>
              <p:cNvPr id="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个人破产制度对家族信托的限制主要体现在信托财产的豁免和信托安排的撤销方面</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有些国家允许破产债务人保留一定程度的信托财产，以维持基本生活需要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当个人破产时，其名下的信托安排可能被撤销，导致信托目的无法实现</a:t>
                </a:r>
                <a:endParaRPr/>
              </a:p>
            </p:txBody>
          </p:sp>
        </p:grpSp>
      </p:grpSp>
      <p:sp>
        <p:nvSpPr>
          <p:cNvPr id="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个人破产制度对家族信托的影响与限制</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https://d.book118.com/406220204213010051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gray">
      <a:dk1>
        <a:srgbClr val="000000"/>
      </a:dk1>
      <a:lt1>
        <a:srgbClr val="FFFFFF"/>
      </a:lt1>
      <a:dk2>
        <a:srgbClr val="000000"/>
      </a:dk2>
      <a:lt2>
        <a:srgbClr val="FFFEFF"/>
      </a:lt2>
      <a:accent1>
        <a:srgbClr val="414042"/>
      </a:accent1>
      <a:accent2>
        <a:srgbClr val="B8B9B6"/>
      </a:accent2>
      <a:accent3>
        <a:srgbClr val="727371"/>
      </a:accent3>
      <a:accent4>
        <a:srgbClr val="1D1C1E"/>
      </a:accent4>
      <a:accent5>
        <a:srgbClr val="71756B"/>
      </a:accent5>
      <a:accent6>
        <a:srgbClr val="464A40"/>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个人破产制度与家族信托：理解与运用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2024-09-17T18:22:10.641</cp:lastPrinted>
  <dcterms:created xsi:type="dcterms:W3CDTF">2024-09-17T10:22:10Z</dcterms:created>
  <dcterms:modified xsi:type="dcterms:W3CDTF">2024-09-17T10:22:12Z</dcterms:modified>
</cp:coreProperties>
</file>