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0413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6258046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6884C-95C9-4CD6-9374-013EB509A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526EC-B031-4602-B3D4-B156717C0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CE257-D426-405F-A7CD-22C508627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370AF9-7A0A-4208-9FC9-3B5722212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96A436-385E-4696-8609-EF3A916D8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0890AF-0AEA-4D36-9674-2744D39BA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9CC43F-DEDF-4730-A003-C31C1260F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FE2CE5-CED5-455F-AF39-578B01439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E655CD-7C11-45D4-9C87-B1BDED0ED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5165F-4B35-455B-9300-E061EFBB2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7DC5A-CEF2-40C1-8447-80BAE1640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hexin?subject=history#pid=657831c560819df2225b2094#tid=657a6ab69b39cd000aa17971#sourcefrom=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Cov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MasterShapeName"/>
          <p:cNvSpPr/>
          <p:nvPr/>
        </p:nvSpPr>
        <p:spPr>
          <a:xfrm>
            <a:off x="2532888" y="3063240"/>
            <a:ext cx="7132320" cy="94183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 i="0">
                <a:solidFill>
                  <a:srgbClr val="FFFFFF"/>
                </a:solidFill>
                <a:latin typeface="Times New Roman" panose="02020603050405020304" pitchFamily="34" charset="0"/>
                <a:ea typeface="华文行楷" pitchFamily="34" charset="-122"/>
                <a:cs typeface="Times New Roman" panose="02020603050405020304" pitchFamily="34" charset="-120"/>
              </a:rPr>
              <a:t>历史</a:t>
            </a:r>
            <a:endParaRPr lang="en-US" sz="4000"/>
          </a:p>
        </p:txBody>
      </p:sp>
      <p:sp>
        <p:nvSpPr>
          <p:cNvPr id="4" name="MasterShapeName"/>
          <p:cNvSpPr/>
          <p:nvPr/>
        </p:nvSpPr>
        <p:spPr>
          <a:xfrm>
            <a:off x="0" y="3968496"/>
            <a:ext cx="12188952" cy="94183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b="0" i="0">
                <a:solidFill>
                  <a:srgbClr val="FFFFFF"/>
                </a:solidFill>
                <a:latin typeface="Times New Roman" panose="02020603050405020304" pitchFamily="34" charset="0"/>
                <a:ea typeface="Heiti SC Light" pitchFamily="34" charset="-122"/>
                <a:cs typeface="Times New Roman" panose="02020603050405020304" pitchFamily="34" charset="-120"/>
              </a:rPr>
              <a:t>八年级下册      (RJ版) （重庆专版）</a:t>
            </a:r>
            <a:endParaRPr lang="en-US" sz="3600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内容#mc=目录配置1#33132ce79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内容#mc=目录配置1#01f613f4a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image" Target="file:///D:\qq&#25991;&#20214;\712321467\Image\C2C\Image2\%7b75232B38-A165-1FB7-499C-2E1C792CACB5%7d.png" TargetMode="External" /><Relationship Id="rId9" Type="http://schemas.openxmlformats.org/officeDocument/2006/relationships/image" Target="../media/image1.pn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9" r:link="rId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9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22503514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2#01f613f4a.fixed?vbadefaultcenterpage=1&amp;parentnodeid=3514c7e3f&amp;vbahtmlprocessed=1" title=""/>
          <p:cNvSpPr/>
          <p:nvPr/>
        </p:nvSpPr>
        <p:spPr>
          <a:xfrm>
            <a:off x="0" y="2066544"/>
            <a:ext cx="12188952" cy="122428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ct val="150000"/>
              </a:lnSpc>
            </a:pPr>
            <a:r>
              <a:rPr lang="en-US" altLang="zh-CN" sz="4000" b="1" i="0">
                <a:solidFill>
                  <a:srgbClr val="99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pitchFamily="34" charset="-120"/>
              </a:rPr>
              <a:t>第三单元</a:t>
            </a:r>
            <a:r>
              <a:rPr lang="en-US" altLang="zh-CN" sz="4000" b="1" i="0">
                <a:solidFill>
                  <a:srgbClr val="99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</a:t>
            </a:r>
            <a:r>
              <a:rPr lang="en-US" altLang="zh-CN" sz="4000" b="1" i="0">
                <a:solidFill>
                  <a:srgbClr val="99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pitchFamily="34" charset="-120"/>
              </a:rPr>
              <a:t>中国特色社会主义道路</a:t>
            </a:r>
            <a:endParaRPr lang="en-US" altLang="zh-CN" sz="4000"/>
          </a:p>
        </p:txBody>
      </p:sp>
      <p:sp>
        <p:nvSpPr>
          <p:cNvPr id="3" name="C_2_BD#01f613f4a.fixed?vbadefaultcenterpage=1&amp;parentnodeid=3514c7e3f&amp;vbahtmlprocessed=1" title=""/>
          <p:cNvSpPr/>
          <p:nvPr/>
        </p:nvSpPr>
        <p:spPr>
          <a:xfrm>
            <a:off x="0" y="3300984"/>
            <a:ext cx="12188952" cy="122428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ct val="150000"/>
              </a:lnSpc>
            </a:pPr>
            <a:r>
              <a:rPr lang="en-US" altLang="zh-CN" sz="4000" b="1" i="0">
                <a:solidFill>
                  <a:srgbClr val="99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pitchFamily="34" charset="-120"/>
              </a:rPr>
              <a:t>第8课</a:t>
            </a:r>
            <a:r>
              <a:rPr lang="en-US" altLang="zh-CN" sz="4000" b="1" i="0">
                <a:solidFill>
                  <a:srgbClr val="99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4000" b="1" i="0">
                <a:solidFill>
                  <a:srgbClr val="99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pitchFamily="34" charset="-120"/>
              </a:rPr>
              <a:t>经济体制改革</a:t>
            </a:r>
            <a:endParaRPr lang="en-US" altLang="zh-CN" sz="4000"/>
          </a:p>
        </p:txBody>
      </p:sp>
    </p:spTree>
  </p:cSld>
  <p:clrMapOvr>
    <a:masterClrMapping/>
  </p:clrMapOvr>
  <p:transition>
    <p:split dir="in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C_3_BD#9986aafa1?vbadefaultcenterpage=1&amp;parentnodeid=01f613f4a&amp;vbahtmlprocessed=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608" y="662400"/>
            <a:ext cx="4754880" cy="530352"/>
          </a:xfrm>
          <a:prstGeom prst="rect">
            <a:avLst/>
          </a:prstGeom>
        </p:spPr>
      </p:pic>
      <p:sp>
        <p:nvSpPr>
          <p:cNvPr id="3" name="C_4_BD#6fd4e7b9a?segpoint=1&amp;vbadefaultcenterpage=1&amp;parentnodeid=9986aafa1&amp;vbahtmlprocessed=1" title=""/>
          <p:cNvSpPr/>
          <p:nvPr/>
        </p:nvSpPr>
        <p:spPr>
          <a:xfrm>
            <a:off x="475488" y="1324832"/>
            <a:ext cx="11228832" cy="72237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3200" b="1" i="0">
                <a:solidFill>
                  <a:srgbClr val="000000"/>
                </a:solidFill>
                <a:latin typeface="Times New Roman" panose="02020603050405020304" pitchFamily="34" charset="0"/>
                <a:ea typeface="黑体" panose="02010609060101010101" pitchFamily="34" charset="-122"/>
                <a:cs typeface="Times New Roman" panose="02020603050405020304" pitchFamily="34" charset="-120"/>
              </a:rPr>
              <a:t>一、家庭联产承包责任制</a:t>
            </a:r>
            <a:endParaRPr lang="en-US" altLang="zh-CN" sz="3200"/>
          </a:p>
        </p:txBody>
      </p:sp>
      <p:sp>
        <p:nvSpPr>
          <p:cNvPr id="4" name="P_5_BD#eeaea00f7?segpoint=1&amp;vbadefaultcenterpage=1&amp;parentnodeid=6fd4e7b9a&amp;vbahtmlprocessed=1&amp;hasbroken=1" title=""/>
          <p:cNvSpPr/>
          <p:nvPr/>
        </p:nvSpPr>
        <p:spPr>
          <a:xfrm>
            <a:off x="475488" y="2114826"/>
            <a:ext cx="11228832" cy="18490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1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1.背景：①中共十一届三中全会以后，党和政府实行</a:t>
            </a:r>
            <a:r>
              <a:rPr lang="en-US" altLang="zh-CN" sz="28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__________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政策；</a:t>
            </a:r>
          </a:p>
          <a:p>
            <a:pPr latinLnBrk="1">
              <a:lnSpc>
                <a:spcPts val="51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②改革先从</a:t>
            </a:r>
            <a:r>
              <a:rPr lang="en-US" altLang="zh-CN" sz="28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开始。</a:t>
            </a:r>
          </a:p>
          <a:p>
            <a:pPr lvl="0" latinLnBrk="1">
              <a:lnSpc>
                <a:spcPts val="4900"/>
              </a:lnSpc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2.目的：调动农民的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____________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，促进农村经济发展。</a:t>
            </a:r>
            <a:endParaRPr lang="en-US" altLang="zh-CN" sz="2800"/>
          </a:p>
        </p:txBody>
      </p:sp>
      <p:sp>
        <p:nvSpPr>
          <p:cNvPr id="5" name="P_5_AN.1_1#eeaea00f7.blank?vbadefaultcenterpage=1&amp;parentnodeid=6fd4e7b9a&amp;vbapositionanswer=1&amp;vbahtmlprocessed=1&amp;hasbroken=1" title=""/>
          <p:cNvSpPr/>
          <p:nvPr/>
        </p:nvSpPr>
        <p:spPr>
          <a:xfrm>
            <a:off x="8651113" y="2084346"/>
            <a:ext cx="1687513" cy="5536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900"/>
              </a:lnSpc>
            </a:pPr>
            <a:r>
              <a:rPr lang="en-US" altLang="zh-CN" sz="28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改革开放</a:t>
            </a:r>
            <a:endParaRPr lang="en-US" altLang="zh-CN" sz="2800"/>
          </a:p>
        </p:txBody>
      </p:sp>
      <p:sp>
        <p:nvSpPr>
          <p:cNvPr id="6" name="P_5_AN.2_1#eeaea00f7.blank?vbadefaultcenterpage=1&amp;parentnodeid=6fd4e7b9a&amp;vbapositionanswer=2&amp;vbahtmlprocessed=1&amp;hasbroken=1" title=""/>
          <p:cNvSpPr/>
          <p:nvPr/>
        </p:nvSpPr>
        <p:spPr>
          <a:xfrm>
            <a:off x="2312226" y="2732046"/>
            <a:ext cx="973138" cy="5536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900"/>
              </a:lnSpc>
            </a:pPr>
            <a:r>
              <a:rPr lang="en-US" altLang="zh-CN" sz="28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农村</a:t>
            </a:r>
            <a:endParaRPr lang="en-US" altLang="zh-CN" sz="2800"/>
          </a:p>
        </p:txBody>
      </p:sp>
      <p:sp>
        <p:nvSpPr>
          <p:cNvPr id="7" name="P_5_AN.3_1#eeaea00f7.blank?vbadefaultcenterpage=1&amp;parentnodeid=6fd4e7b9a&amp;vbapositionanswer=3&amp;vbahtmlprocessed=1&amp;hasbroken=1" title=""/>
          <p:cNvSpPr/>
          <p:nvPr/>
        </p:nvSpPr>
        <p:spPr>
          <a:xfrm>
            <a:off x="3650488" y="3358791"/>
            <a:ext cx="2044700" cy="5536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900"/>
              </a:lnSpc>
            </a:pPr>
            <a:r>
              <a:rPr lang="en-US" altLang="zh-CN" sz="28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生产积极性</a:t>
            </a:r>
            <a:endParaRPr lang="en-US" altLang="zh-CN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  <p:bldP spid="6" grpId="0" uiExpand="1" build="p" animBg="1"/>
      <p:bldP spid="7" grpId="0" uiExpand="1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5_BD#eeaea00f7?segpoint=1&amp;vbadefaultcenterpage=1&amp;parentnodeid=6fd4e7b9a&amp;vbahtmlprocessed=1&amp;hasbroken=1" title=""/>
          <p:cNvSpPr/>
          <p:nvPr/>
        </p:nvSpPr>
        <p:spPr>
          <a:xfrm>
            <a:off x="475488" y="1538104"/>
            <a:ext cx="11228832" cy="37921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ts val="51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3.概况</a:t>
            </a:r>
          </a:p>
          <a:p>
            <a:pPr lvl="0" latinLnBrk="1">
              <a:lnSpc>
                <a:spcPts val="5100"/>
              </a:lnSpc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（1）尝试：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年，安徽凤阳小岗村农民实行分田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__________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，自</a:t>
            </a:r>
          </a:p>
          <a:p>
            <a:pPr lvl="0" latinLnBrk="1">
              <a:lnSpc>
                <a:spcPts val="5100"/>
              </a:lnSpc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负盈亏。</a:t>
            </a:r>
            <a:endParaRPr lang="en-US" altLang="zh-CN" sz="2800">
              <a:solidFill>
                <a:prstClr val="black"/>
              </a:solidFill>
            </a:endParaRPr>
          </a:p>
          <a:p>
            <a:pPr lvl="0" latinLnBrk="1">
              <a:lnSpc>
                <a:spcPts val="5100"/>
              </a:lnSpc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（</a:t>
            </a:r>
            <a:r>
              <a:rPr lang="en-US" altLang="zh-CN" sz="2800" b="1" spc="-5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2）推广：</a:t>
            </a:r>
            <a:r>
              <a:rPr lang="en-US" altLang="zh-CN" sz="2800" spc="-5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</a:t>
            </a:r>
            <a:r>
              <a:rPr lang="en-US" altLang="zh-CN" sz="2800" b="1" spc="-5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年，家庭联产承包责任制已基本在全国农村普遍实行。</a:t>
            </a:r>
            <a:endParaRPr lang="en-US" altLang="zh-CN" sz="2800" spc="-50">
              <a:solidFill>
                <a:prstClr val="black"/>
              </a:solidFill>
            </a:endParaRPr>
          </a:p>
          <a:p>
            <a:pPr lvl="0" latinLnBrk="1">
              <a:lnSpc>
                <a:spcPts val="5100"/>
              </a:lnSpc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（3）发展：农村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__________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迅速发展，为农民致富和实现现代化开辟</a:t>
            </a:r>
          </a:p>
          <a:p>
            <a:pPr lvl="0" latinLnBrk="1">
              <a:lnSpc>
                <a:spcPts val="4900"/>
              </a:lnSpc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了一条新路。</a:t>
            </a:r>
            <a:endParaRPr lang="en-US" altLang="zh-CN" sz="2800"/>
          </a:p>
        </p:txBody>
      </p:sp>
      <p:sp>
        <p:nvSpPr>
          <p:cNvPr id="3" name="P_5_AN.4_1#eeaea00f7.blank?vbadefaultcenterpage=1&amp;parentnodeid=6fd4e7b9a&amp;vbapositionanswer=4&amp;vbahtmlprocessed=1&amp;hasbroken=1" title=""/>
          <p:cNvSpPr/>
          <p:nvPr/>
        </p:nvSpPr>
        <p:spPr>
          <a:xfrm>
            <a:off x="2490026" y="2155324"/>
            <a:ext cx="969963" cy="56781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5000"/>
              </a:lnSpc>
            </a:pPr>
            <a:r>
              <a:rPr lang="en-US" altLang="zh-CN" sz="28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1978</a:t>
            </a:r>
            <a:endParaRPr lang="en-US" altLang="zh-CN" sz="2800"/>
          </a:p>
        </p:txBody>
      </p:sp>
      <p:sp>
        <p:nvSpPr>
          <p:cNvPr id="4" name="P_5_AN.5_1#eeaea00f7.blank?vbadefaultcenterpage=1&amp;parentnodeid=6fd4e7b9a&amp;vbapositionanswer=5&amp;vbahtmlprocessed=1&amp;hasbroken=1" title=""/>
          <p:cNvSpPr/>
          <p:nvPr/>
        </p:nvSpPr>
        <p:spPr>
          <a:xfrm>
            <a:off x="8914638" y="2155324"/>
            <a:ext cx="1687513" cy="5536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900"/>
              </a:lnSpc>
            </a:pPr>
            <a:r>
              <a:rPr lang="en-US" altLang="zh-CN" sz="28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包干到户</a:t>
            </a:r>
            <a:endParaRPr lang="en-US" altLang="zh-CN" sz="2800"/>
          </a:p>
        </p:txBody>
      </p:sp>
      <p:sp>
        <p:nvSpPr>
          <p:cNvPr id="5" name="P_5_AN.6_1#eeaea00f7.blank?vbadefaultcenterpage=1&amp;parentnodeid=6fd4e7b9a&amp;vbapositionanswer=6&amp;vbahtmlprocessed=1&amp;hasbroken=1" title=""/>
          <p:cNvSpPr/>
          <p:nvPr/>
        </p:nvSpPr>
        <p:spPr>
          <a:xfrm>
            <a:off x="2458276" y="3450724"/>
            <a:ext cx="938213" cy="56781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5000"/>
              </a:lnSpc>
            </a:pPr>
            <a:r>
              <a:rPr lang="en-US" altLang="zh-CN" sz="2800" b="1" i="0" spc="-5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1983</a:t>
            </a:r>
            <a:endParaRPr lang="en-US" altLang="zh-CN" sz="2800" spc="-50"/>
          </a:p>
        </p:txBody>
      </p:sp>
      <p:sp>
        <p:nvSpPr>
          <p:cNvPr id="6" name="P_5_AN.7_1#eeaea00f7.blank?vbadefaultcenterpage=1&amp;parentnodeid=6fd4e7b9a&amp;vbapositionanswer=7&amp;vbahtmlprocessed=1&amp;hasbroken=1" title=""/>
          <p:cNvSpPr/>
          <p:nvPr/>
        </p:nvSpPr>
        <p:spPr>
          <a:xfrm>
            <a:off x="3204401" y="4098424"/>
            <a:ext cx="1687513" cy="5536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900"/>
              </a:lnSpc>
            </a:pPr>
            <a:r>
              <a:rPr lang="en-US" altLang="zh-CN" sz="28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乡镇企业</a:t>
            </a:r>
            <a:endParaRPr lang="en-US" altLang="zh-CN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4" grpId="0" uiExpand="1" build="p" animBg="1"/>
      <p:bldP spid="5" grpId="0" uiExpand="1" build="p" animBg="1"/>
      <p:bldP spid="6" grpId="0" uiExpan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5_BD#eeaea00f7?segpoint=1&amp;vbadefaultcenterpage=1&amp;parentnodeid=6fd4e7b9a&amp;vbahtmlprocessed=1&amp;hasbroken=1" title=""/>
          <p:cNvSpPr/>
          <p:nvPr/>
        </p:nvSpPr>
        <p:spPr>
          <a:xfrm>
            <a:off x="475488" y="2498224"/>
            <a:ext cx="11228832" cy="18490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1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4.影响：激发了农民的劳动热情，带来农村生产力的大解放，农业生产</a:t>
            </a:r>
          </a:p>
          <a:p>
            <a:pPr latinLnBrk="1">
              <a:lnSpc>
                <a:spcPts val="51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和农民收入均有很大提高；乡镇企业也迅速发展起来，为农民致富和实</a:t>
            </a:r>
          </a:p>
          <a:p>
            <a:pPr latinLnBrk="1">
              <a:lnSpc>
                <a:spcPts val="49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现现代化开辟了一条新路。</a:t>
            </a:r>
            <a:endParaRPr lang="en-US" altLang="zh-CN" sz="28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5_BD#8b411079c?vbadefaultcenterpage=1&amp;parentnodeid=6fd4e7b9a&amp;vbahtmlprocessed=1" title=""/>
          <p:cNvSpPr/>
          <p:nvPr/>
        </p:nvSpPr>
        <p:spPr>
          <a:xfrm>
            <a:off x="475488" y="662400"/>
            <a:ext cx="11228832" cy="72237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3200" b="1" i="0">
                <a:solidFill>
                  <a:srgbClr val="000000"/>
                </a:solidFill>
                <a:latin typeface="Times New Roman" panose="02020603050405020304" pitchFamily="34" charset="0"/>
                <a:ea typeface="黑体" panose="02010609060101010101" pitchFamily="34" charset="-122"/>
                <a:cs typeface="Times New Roman" panose="02020603050405020304" pitchFamily="34" charset="-120"/>
              </a:rPr>
              <a:t>易混易错</a:t>
            </a:r>
            <a:endParaRPr lang="en-US" altLang="zh-CN" sz="3200"/>
          </a:p>
        </p:txBody>
      </p:sp>
      <p:sp>
        <p:nvSpPr>
          <p:cNvPr id="3" name="QT_6_BD.8_1#a8d080b98?vbadefaultcenterpage=1&amp;parentnodeid=8b411079c&amp;vbahtmlprocessed=1&amp;hasbroken=1" title=""/>
          <p:cNvSpPr/>
          <p:nvPr/>
        </p:nvSpPr>
        <p:spPr>
          <a:xfrm>
            <a:off x="475488" y="1462946"/>
            <a:ext cx="11228832" cy="5536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ts val="49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实行家庭联产承包责任制后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，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农民拥有了土地所有权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。(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)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800"/>
          </a:p>
        </p:txBody>
      </p:sp>
      <p:sp>
        <p:nvSpPr>
          <p:cNvPr id="4" name="QT_6_AN.9_1#a8d080b98.bracket?vbadefaultcenterpage=1&amp;parentnodeid=8b411079c&amp;vbapositionanswer=8&amp;vbahtmlprocessed=1" title=""/>
          <p:cNvSpPr/>
          <p:nvPr/>
        </p:nvSpPr>
        <p:spPr>
          <a:xfrm>
            <a:off x="9225788" y="1449611"/>
            <a:ext cx="615950" cy="5536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4900"/>
              </a:lnSpc>
            </a:pPr>
            <a:r>
              <a:rPr lang="en-US" altLang="zh-CN" sz="28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×</a:t>
            </a:r>
            <a:endParaRPr lang="en-US" altLang="zh-CN" sz="2800"/>
          </a:p>
        </p:txBody>
      </p:sp>
      <p:sp>
        <p:nvSpPr>
          <p:cNvPr id="5" name="QT_6_EX.10_1#a8d080b98?vbadefaultcenterpage=1&amp;parentnodeid=8b411079c&amp;vbahtmlprocessed=1" title=""/>
          <p:cNvSpPr/>
          <p:nvPr/>
        </p:nvSpPr>
        <p:spPr>
          <a:xfrm>
            <a:off x="475488" y="2109120"/>
            <a:ext cx="11228832" cy="1207072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提示：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在家庭联产承包责任制下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，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土地所有权归集体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，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农民只拥有使用权和经营权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，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自主经营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，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自负盈亏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。</a:t>
            </a:r>
            <a:endParaRPr lang="en-US" altLang="zh-CN" sz="28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 animBg="1"/>
      <p:bldP spid="5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4_BD#1a4009114?segpoint=1&amp;vbadefaultcenterpage=1&amp;parentnodeid=9986aafa1&amp;vbahtmlprocessed=1" title=""/>
          <p:cNvSpPr/>
          <p:nvPr/>
        </p:nvSpPr>
        <p:spPr>
          <a:xfrm>
            <a:off x="475488" y="662400"/>
            <a:ext cx="11228832" cy="72237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3200" b="1" i="0">
                <a:solidFill>
                  <a:srgbClr val="000000"/>
                </a:solidFill>
                <a:latin typeface="Times New Roman" panose="02020603050405020304" pitchFamily="34" charset="0"/>
                <a:ea typeface="黑体" panose="02010609060101010101" pitchFamily="34" charset="-122"/>
                <a:cs typeface="Times New Roman" panose="02020603050405020304" pitchFamily="34" charset="-120"/>
              </a:rPr>
              <a:t>二、城市经济体制改革</a:t>
            </a:r>
            <a:endParaRPr lang="en-US" altLang="zh-CN" sz="3200"/>
          </a:p>
        </p:txBody>
      </p:sp>
      <p:sp>
        <p:nvSpPr>
          <p:cNvPr id="3" name="P_5_BD#f4d8f636e?segpoint=1&amp;vbadefaultcenterpage=1&amp;parentnodeid=1a4009114&amp;vbahtmlprocessed=1&amp;hasbroken=1" title=""/>
          <p:cNvSpPr/>
          <p:nvPr/>
        </p:nvSpPr>
        <p:spPr>
          <a:xfrm>
            <a:off x="475488" y="1454426"/>
            <a:ext cx="11228832" cy="18490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1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1.展开：</a:t>
            </a:r>
            <a:r>
              <a:rPr lang="en-US" altLang="zh-CN" sz="28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年10月，中共十二届三中全</a:t>
            </a:r>
            <a:endParaRPr lang="en-US" altLang="zh-CN" sz="2800"/>
          </a:p>
          <a:p>
            <a:pPr algn="l" latinLnBrk="1">
              <a:lnSpc>
                <a:spcPts val="51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会通过了《中共中央关于经济体制改革的决定》，要求加快以</a:t>
            </a:r>
            <a:r>
              <a:rPr lang="en-US" altLang="zh-CN" sz="28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为</a:t>
            </a:r>
          </a:p>
          <a:p>
            <a:pPr latinLnBrk="1">
              <a:lnSpc>
                <a:spcPts val="49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重点的经济体制改革的步伐。</a:t>
            </a:r>
            <a:endParaRPr lang="en-US" altLang="zh-CN" sz="2800"/>
          </a:p>
        </p:txBody>
      </p:sp>
      <p:sp>
        <p:nvSpPr>
          <p:cNvPr id="4" name="P_5_AN.11_1#f4d8f636e.blank?vbadefaultcenterpage=1&amp;parentnodeid=1a4009114&amp;vbapositionanswer=9&amp;vbahtmlprocessed=1&amp;hasbroken=1" title=""/>
          <p:cNvSpPr/>
          <p:nvPr/>
        </p:nvSpPr>
        <p:spPr>
          <a:xfrm>
            <a:off x="1864551" y="1423946"/>
            <a:ext cx="969963" cy="56781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5000"/>
              </a:lnSpc>
            </a:pPr>
            <a:r>
              <a:rPr lang="en-US" altLang="zh-CN" sz="28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1984</a:t>
            </a:r>
            <a:endParaRPr lang="en-US" altLang="zh-CN" sz="2800"/>
          </a:p>
        </p:txBody>
      </p:sp>
      <p:sp>
        <p:nvSpPr>
          <p:cNvPr id="5" name="P_5_AN.12_1#f4d8f636e.blank?vbadefaultcenterpage=1&amp;parentnodeid=1a4009114&amp;vbapositionanswer=10&amp;vbahtmlprocessed=1&amp;hasbroken=1" title=""/>
          <p:cNvSpPr/>
          <p:nvPr/>
        </p:nvSpPr>
        <p:spPr>
          <a:xfrm>
            <a:off x="10170351" y="2071646"/>
            <a:ext cx="973138" cy="5536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900"/>
              </a:lnSpc>
            </a:pPr>
            <a:r>
              <a:rPr lang="en-US" altLang="zh-CN" sz="28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城市</a:t>
            </a:r>
            <a:endParaRPr lang="en-US" altLang="zh-CN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 animBg="1"/>
      <p:bldP spid="5" grpId="0" uiExpand="1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5_BD#f4d8f636e?segpoint=1&amp;vbadefaultcenterpage=1&amp;parentnodeid=1a4009114&amp;vbahtmlprocessed=1&amp;hasbroken=1" title=""/>
          <p:cNvSpPr/>
          <p:nvPr/>
        </p:nvSpPr>
        <p:spPr>
          <a:xfrm>
            <a:off x="475488" y="770516"/>
            <a:ext cx="11228832" cy="5536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ts val="49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2.内容</a:t>
            </a:r>
            <a:endParaRPr lang="en-US" altLang="zh-CN" sz="2800"/>
          </a:p>
        </p:txBody>
      </p:sp>
      <p:graphicFrame>
        <p:nvGraphicFramePr>
          <p:cNvPr id="3" name="P_5_BD#f4d8f636e?colgroup=6,23&amp;vbadefaultcenterpage=1&amp;parentnodeid=1a4009114&amp;vbahtmlprocessed=1&amp;hasbroken=1" title=""/>
          <p:cNvGraphicFramePr>
            <a:graphicFrameLocks noGrp="1"/>
          </p:cNvGraphicFramePr>
          <p:nvPr/>
        </p:nvGraphicFramePr>
        <p:xfrm>
          <a:off x="475488" y="1470032"/>
          <a:ext cx="11201400" cy="2636584"/>
        </p:xfrm>
        <a:graphic>
          <a:graphicData uri="http://schemas.openxmlformats.org/drawingml/2006/table">
            <a:tbl>
              <a:tblPr/>
              <a:tblGrid>
                <a:gridCol w="2423160"/>
                <a:gridCol w="8778240"/>
              </a:tblGrid>
              <a:tr h="1057720"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所有制形式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把原来单一的公有制经济，变为</a:t>
                      </a:r>
                      <a:r>
                        <a:rPr lang="en-US" altLang="zh-CN" sz="280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________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为主体、多种</a:t>
                      </a: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所有制经济共同发展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57720"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职权划分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对国有企业实行</a:t>
                      </a:r>
                      <a:r>
                        <a:rPr lang="en-US" altLang="zh-CN" sz="280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__________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,逐步扩大企业的生产经营</a:t>
                      </a: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自主权,实行经营责任制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2984"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分配制度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以</a:t>
                      </a:r>
                      <a:r>
                        <a:rPr lang="en-US" altLang="zh-CN" sz="280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__________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为主体、多种分配方式并存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P_5_BD#f4d8f636e?segpoint=1&amp;vbadefaultcenterpage=1&amp;parentnodeid=1a4009114&amp;vbahtmlprocessed=1&amp;hasbroken=1" title=""/>
          <p:cNvSpPr/>
          <p:nvPr/>
        </p:nvSpPr>
        <p:spPr>
          <a:xfrm>
            <a:off x="475488" y="4225932"/>
            <a:ext cx="11228832" cy="18490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ts val="51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3.中心环节：增强</a:t>
            </a:r>
            <a:r>
              <a:rPr lang="en-US" altLang="zh-CN" sz="28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__________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。</a:t>
            </a:r>
          </a:p>
          <a:p>
            <a:pPr lvl="0" latinLnBrk="1">
              <a:lnSpc>
                <a:spcPts val="5100"/>
              </a:lnSpc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4.影响：大大调动了企业、职工的积极性，增强了企业的活力。我国城</a:t>
            </a:r>
          </a:p>
          <a:p>
            <a:pPr lvl="0" latinLnBrk="1">
              <a:lnSpc>
                <a:spcPts val="4900"/>
              </a:lnSpc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乡出现了经济大发展的崭新局面。</a:t>
            </a:r>
            <a:endParaRPr lang="en-US" altLang="zh-CN" sz="2800"/>
          </a:p>
        </p:txBody>
      </p:sp>
      <p:sp>
        <p:nvSpPr>
          <p:cNvPr id="5" name="P_5_AN.13_1#f4d8f636e.blank?vbadefaultcenterpage=1&amp;parentnodeid=1a4009114&amp;vbapositionanswer=11&amp;vbahtmlprocessed=1&amp;hasbroken=1" title=""/>
          <p:cNvSpPr/>
          <p:nvPr/>
        </p:nvSpPr>
        <p:spPr>
          <a:xfrm>
            <a:off x="8022073" y="1462602"/>
            <a:ext cx="1330325" cy="486982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8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公有制</a:t>
            </a:r>
            <a:endParaRPr lang="en-US" altLang="zh-CN" sz="2800"/>
          </a:p>
        </p:txBody>
      </p:sp>
      <p:sp>
        <p:nvSpPr>
          <p:cNvPr id="6" name="P_5_AN.14_1#f4d8f636e.blank?vbadefaultcenterpage=1&amp;parentnodeid=1a4009114&amp;vbapositionanswer=12&amp;vbahtmlprocessed=1&amp;hasbroken=1" title=""/>
          <p:cNvSpPr/>
          <p:nvPr/>
        </p:nvSpPr>
        <p:spPr>
          <a:xfrm>
            <a:off x="5521761" y="2520322"/>
            <a:ext cx="1687513" cy="486982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8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政企分开</a:t>
            </a:r>
            <a:endParaRPr lang="en-US" altLang="zh-CN" sz="2800"/>
          </a:p>
        </p:txBody>
      </p:sp>
      <p:sp>
        <p:nvSpPr>
          <p:cNvPr id="7" name="P_5_AN.15_1#f4d8f636e.blank?vbadefaultcenterpage=1&amp;parentnodeid=1a4009114&amp;vbapositionanswer=13&amp;vbahtmlprocessed=1&amp;hasbroken=1" title=""/>
          <p:cNvSpPr/>
          <p:nvPr/>
        </p:nvSpPr>
        <p:spPr>
          <a:xfrm>
            <a:off x="3378636" y="3525083"/>
            <a:ext cx="1687513" cy="486982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8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按劳分配</a:t>
            </a:r>
            <a:endParaRPr lang="en-US" altLang="zh-CN" sz="2800"/>
          </a:p>
        </p:txBody>
      </p:sp>
      <p:sp>
        <p:nvSpPr>
          <p:cNvPr id="8" name="P_5_AN.16_1#f4d8f636e.blank?vbadefaultcenterpage=1&amp;parentnodeid=1a4009114&amp;vbapositionanswer=14&amp;vbahtmlprocessed=1&amp;hasbroken=1" title=""/>
          <p:cNvSpPr/>
          <p:nvPr/>
        </p:nvSpPr>
        <p:spPr>
          <a:xfrm>
            <a:off x="3293301" y="4195452"/>
            <a:ext cx="1687513" cy="5536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900"/>
              </a:lnSpc>
            </a:pPr>
            <a:r>
              <a:rPr lang="en-US" altLang="zh-CN" sz="28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企业活力</a:t>
            </a:r>
            <a:endParaRPr lang="en-US" altLang="zh-CN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  <p:bldP spid="6" grpId="0" uiExpand="1" build="p" animBg="1"/>
      <p:bldP spid="7" grpId="0" uiExpand="1" build="p" animBg="1"/>
      <p:bldP spid="8" grpId="0" uiExpand="1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4_BD#4b7253e83?segpoint=1&amp;vbadefaultcenterpage=1&amp;parentnodeid=9986aafa1&amp;vbahtmlprocessed=1" title=""/>
          <p:cNvSpPr/>
          <p:nvPr/>
        </p:nvSpPr>
        <p:spPr>
          <a:xfrm>
            <a:off x="475488" y="662400"/>
            <a:ext cx="11228832" cy="72237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3200" b="1" i="0">
                <a:solidFill>
                  <a:srgbClr val="000000"/>
                </a:solidFill>
                <a:latin typeface="Times New Roman" panose="02020603050405020304" pitchFamily="34" charset="0"/>
                <a:ea typeface="黑体" panose="02010609060101010101" pitchFamily="34" charset="-122"/>
                <a:cs typeface="Times New Roman" panose="02020603050405020304" pitchFamily="34" charset="-120"/>
              </a:rPr>
              <a:t>三、社会主义市场经济体制</a:t>
            </a:r>
            <a:endParaRPr lang="en-US" altLang="zh-CN" sz="3200"/>
          </a:p>
        </p:txBody>
      </p:sp>
      <p:sp>
        <p:nvSpPr>
          <p:cNvPr id="3" name="P_5_BD#02e30a50b?segpoint=1&amp;vbadefaultcenterpage=1&amp;parentnodeid=4b7253e83&amp;vbahtmlprocessed=1&amp;hasbroken=1" title=""/>
          <p:cNvSpPr/>
          <p:nvPr/>
        </p:nvSpPr>
        <p:spPr>
          <a:xfrm>
            <a:off x="475488" y="1454426"/>
            <a:ext cx="11341100" cy="24967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ts val="51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1.提出:</a:t>
            </a:r>
            <a:r>
              <a:rPr lang="en-US" altLang="zh-CN" sz="28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年,中共十四大明确提出要建立</a:t>
            </a:r>
            <a:r>
              <a:rPr lang="en-US" altLang="zh-CN" sz="28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__________________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体制。</a:t>
            </a:r>
          </a:p>
          <a:p>
            <a:pPr lvl="0" latinLnBrk="1">
              <a:lnSpc>
                <a:spcPts val="5100"/>
              </a:lnSpc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2.特点:把社会主义基本制度和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__________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结合起来。</a:t>
            </a:r>
            <a:endParaRPr lang="en-US" altLang="zh-CN" sz="2800">
              <a:solidFill>
                <a:prstClr val="black"/>
              </a:solidFill>
            </a:endParaRPr>
          </a:p>
          <a:p>
            <a:pPr lvl="0" latinLnBrk="1">
              <a:lnSpc>
                <a:spcPts val="5100"/>
              </a:lnSpc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3.意义:有利于实现经济的协调发展和稳定高速增长,对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________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建设有巨</a:t>
            </a:r>
          </a:p>
          <a:p>
            <a:pPr lvl="0" latinLnBrk="1">
              <a:lnSpc>
                <a:spcPts val="4900"/>
              </a:lnSpc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大推动作用,使中国的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__________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明显增强。</a:t>
            </a:r>
            <a:endParaRPr lang="en-US" altLang="zh-CN" sz="2800"/>
          </a:p>
        </p:txBody>
      </p:sp>
      <p:sp>
        <p:nvSpPr>
          <p:cNvPr id="4" name="P_5_AN.17_1#02e30a50b.blank?vbadefaultcenterpage=1&amp;parentnodeid=4b7253e83&amp;vbapositionanswer=15&amp;vbahtmlprocessed=1&amp;hasbroken=1" title=""/>
          <p:cNvSpPr/>
          <p:nvPr/>
        </p:nvSpPr>
        <p:spPr>
          <a:xfrm>
            <a:off x="1626426" y="1423946"/>
            <a:ext cx="969963" cy="56781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5000"/>
              </a:lnSpc>
            </a:pPr>
            <a:r>
              <a:rPr lang="en-US" altLang="zh-CN" sz="28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1992</a:t>
            </a:r>
            <a:endParaRPr lang="en-US" altLang="zh-CN" sz="2800"/>
          </a:p>
        </p:txBody>
      </p:sp>
      <p:sp>
        <p:nvSpPr>
          <p:cNvPr id="5" name="P_5_AN.18_1#02e30a50b.blank?vbadefaultcenterpage=1&amp;parentnodeid=4b7253e83&amp;vbapositionanswer=16&amp;vbahtmlprocessed=1&amp;hasbroken=1" title=""/>
          <p:cNvSpPr/>
          <p:nvPr/>
        </p:nvSpPr>
        <p:spPr>
          <a:xfrm>
            <a:off x="7425563" y="1423946"/>
            <a:ext cx="3116263" cy="5536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900"/>
              </a:lnSpc>
            </a:pPr>
            <a:r>
              <a:rPr lang="en-US" altLang="zh-CN" sz="28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社会主义市场经济</a:t>
            </a:r>
            <a:endParaRPr lang="en-US" altLang="zh-CN" sz="2800"/>
          </a:p>
        </p:txBody>
      </p:sp>
      <p:sp>
        <p:nvSpPr>
          <p:cNvPr id="6" name="P_5_AN.19_1#02e30a50b.blank?vbadefaultcenterpage=1&amp;parentnodeid=4b7253e83&amp;vbapositionanswer=17&amp;vbahtmlprocessed=1&amp;hasbroken=1" title=""/>
          <p:cNvSpPr/>
          <p:nvPr/>
        </p:nvSpPr>
        <p:spPr>
          <a:xfrm>
            <a:off x="5198301" y="2071646"/>
            <a:ext cx="1687513" cy="5536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900"/>
              </a:lnSpc>
            </a:pPr>
            <a:r>
              <a:rPr lang="en-US" altLang="zh-CN" sz="28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市场经济</a:t>
            </a:r>
            <a:endParaRPr lang="en-US" altLang="zh-CN" sz="2800"/>
          </a:p>
        </p:txBody>
      </p:sp>
      <p:sp>
        <p:nvSpPr>
          <p:cNvPr id="7" name="P_5_AN.20_1#02e30a50b.blank?vbadefaultcenterpage=1&amp;parentnodeid=4b7253e83&amp;vbapositionanswer=18&amp;vbahtmlprocessed=1&amp;hasbroken=1" title=""/>
          <p:cNvSpPr/>
          <p:nvPr/>
        </p:nvSpPr>
        <p:spPr>
          <a:xfrm>
            <a:off x="8859076" y="2719346"/>
            <a:ext cx="1330325" cy="5536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900"/>
              </a:lnSpc>
            </a:pPr>
            <a:r>
              <a:rPr lang="en-US" altLang="zh-CN" sz="28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现代化</a:t>
            </a:r>
            <a:endParaRPr lang="en-US" altLang="zh-CN" sz="2800"/>
          </a:p>
        </p:txBody>
      </p:sp>
      <p:sp>
        <p:nvSpPr>
          <p:cNvPr id="8" name="P_5_AN.21_1#02e30a50b.blank?vbadefaultcenterpage=1&amp;parentnodeid=4b7253e83&amp;vbapositionanswer=19&amp;vbahtmlprocessed=1&amp;hasbroken=1" title=""/>
          <p:cNvSpPr/>
          <p:nvPr/>
        </p:nvSpPr>
        <p:spPr>
          <a:xfrm>
            <a:off x="3829876" y="3346091"/>
            <a:ext cx="1687513" cy="5536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900"/>
              </a:lnSpc>
            </a:pPr>
            <a:r>
              <a:rPr lang="en-US" altLang="zh-CN" sz="28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经济实力</a:t>
            </a:r>
            <a:endParaRPr lang="en-US" altLang="zh-CN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 animBg="1"/>
      <p:bldP spid="5" grpId="0" uiExpand="1" build="p" animBg="1"/>
      <p:bldP spid="6" grpId="0" uiExpand="1" build="p" animBg="1"/>
      <p:bldP spid="7" grpId="0" uiExpand="1" build="p" animBg="1"/>
      <p:bldP spid="8" grpId="0" uiExpand="1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5_BD#d841f903f?vbadefaultcenterpage=1&amp;parentnodeid=4b7253e83&amp;vbahtmlprocessed=1" title=""/>
          <p:cNvSpPr/>
          <p:nvPr/>
        </p:nvSpPr>
        <p:spPr>
          <a:xfrm>
            <a:off x="475488" y="662400"/>
            <a:ext cx="11228832" cy="72237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3200" b="1" i="0">
                <a:solidFill>
                  <a:srgbClr val="000000"/>
                </a:solidFill>
                <a:latin typeface="Times New Roman" panose="02020603050405020304" pitchFamily="34" charset="0"/>
                <a:ea typeface="黑体" panose="02010609060101010101" pitchFamily="34" charset="-122"/>
                <a:cs typeface="Times New Roman" panose="02020603050405020304" pitchFamily="34" charset="-120"/>
              </a:rPr>
              <a:t>课堂小结</a:t>
            </a:r>
            <a:endParaRPr lang="en-US" altLang="zh-CN" sz="3200"/>
          </a:p>
        </p:txBody>
      </p:sp>
      <p:graphicFrame>
        <p:nvGraphicFramePr>
          <p:cNvPr id="3" name="P_6_BD#26cfb5baa?colgroup=30&amp;vbadefaultcenterpage=1&amp;parentnodeid=d841f903f&amp;vbahtmlprocessed=1&amp;hasbroken=1" title=""/>
          <p:cNvGraphicFramePr>
            <a:graphicFrameLocks noGrp="1"/>
          </p:cNvGraphicFramePr>
          <p:nvPr/>
        </p:nvGraphicFramePr>
        <p:xfrm>
          <a:off x="475488" y="1515332"/>
          <a:ext cx="11210544" cy="4270248"/>
        </p:xfrm>
        <a:graphic>
          <a:graphicData uri="http://schemas.openxmlformats.org/drawingml/2006/table">
            <a:tbl>
              <a:tblPr/>
              <a:tblGrid>
                <a:gridCol w="11210544"/>
              </a:tblGrid>
              <a:tr h="4270248"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【记知识纲要】</a:t>
                      </a:r>
                      <a:endParaRPr lang="en-US" altLang="zh-CN" sz="1200"/>
                    </a:p>
                    <a:p>
                      <a:pPr marL="0" lvl="0" indent="0" algn="ctr" latinLnBrk="1" hangingPunct="0">
                        <a:lnSpc>
                          <a:spcPts val="27900"/>
                        </a:lnSpc>
                      </a:pPr>
                      <a:r>
                        <a:rPr lang="en-US" altLang="zh-CN" sz="17650" b="1" i="0" kern="0" spc="-99900">
                          <a:solidFill>
                            <a:srgbClr val="FFFFFF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_</a:t>
                      </a:r>
                      <a:r>
                        <a:rPr lang="en-US" altLang="zh-CN" sz="900" b="1" i="0" kern="0" spc="0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_______________________________________________________________________</a:t>
                      </a:r>
                      <a:endParaRPr lang="en-US" altLang="zh-CN" sz="900" spc="0">
                        <a:latin typeface="宋体" panose="02010600030101010101" pitchFamily="2" charset="-122"/>
                      </a:endParaRPr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4" name="P_6_BD#26cfb5baa.table_image?tableimageindex=1&amp;vbadefaultcenterpage=1&amp;parentnodeid=d841f903f&amp;vbahtmlprocessed=1" title="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101084" y="2152078"/>
            <a:ext cx="3959352" cy="3547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b="0" g="0" r="0">
                    <a:alpha val="0"/>
                  </a:scrgbClr>
                </a:solidFill>
              </a14:hiddenFill>
            </a:ext>
          </a:extLst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P_6_BD#26cfb5baa?colgroup=30&amp;vbadefaultcenterpage=1&amp;parentnodeid=d841f903f&amp;vbahtmlprocessed=1&amp;hasbroken=1" title=""/>
          <p:cNvGraphicFramePr>
            <a:graphicFrameLocks noGrp="1"/>
          </p:cNvGraphicFramePr>
          <p:nvPr/>
        </p:nvGraphicFramePr>
        <p:xfrm>
          <a:off x="475488" y="1856366"/>
          <a:ext cx="11210544" cy="3924300"/>
        </p:xfrm>
        <a:graphic>
          <a:graphicData uri="http://schemas.openxmlformats.org/drawingml/2006/table">
            <a:tbl>
              <a:tblPr/>
              <a:tblGrid>
                <a:gridCol w="11210544"/>
              </a:tblGrid>
              <a:tr h="3887407"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【背核心术语】</a:t>
                      </a:r>
                      <a:endParaRPr lang="en-US" altLang="zh-CN" sz="1200"/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1.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我国经济体制改革的伟大实践开始于农村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。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农村改革的核心内容是实</a:t>
                      </a: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行家庭联产承包责任制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。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它为以城市为重点的经济体制改革提供了有</a:t>
                      </a: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力保障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。</a:t>
                      </a:r>
                      <a:endParaRPr lang="en-US" altLang="zh-CN" sz="1200"/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2.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我国城市经济体制改革的中心环节是增强企业活力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。</a:t>
                      </a:r>
                      <a:endParaRPr lang="en-US" altLang="zh-CN" sz="1200"/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3.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建立社会主义市场经济体制是经济体制改革的目标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。</a:t>
                      </a:r>
                      <a:endParaRPr lang="en-US" altLang="zh-CN" sz="1200"/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4.1992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年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，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中共十四大明确提出要建立社会主义市场经济体制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。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P_6_BD#26cfb5baa?colgroup=30&amp;vbadefaultcenterpage=1&amp;parentnodeid=d841f903f&amp;vbahtmlprocessed=1&amp;hasbroken=1" title=""/>
          <p:cNvSpPr txBox="1"/>
          <p:nvPr/>
        </p:nvSpPr>
        <p:spPr>
          <a:xfrm>
            <a:off x="10967887" y="1155834"/>
            <a:ext cx="718145" cy="568706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5000"/>
              </a:lnSpc>
            </a:pPr>
            <a:r>
              <a:rPr lang="zh-CN" altLang="en-US" sz="2800">
                <a:latin typeface="Times New Roman" panose="02020603050405020304" pitchFamily="34" charset="0"/>
              </a:rPr>
              <a:t>续表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C_3_BD#d3ebea2dd?vbadefaultcenterpage=1&amp;parentnodeid=01f613f4a&amp;vbahtmlprocessed=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608" y="662400"/>
            <a:ext cx="4754880" cy="530352"/>
          </a:xfrm>
          <a:prstGeom prst="rect">
            <a:avLst/>
          </a:prstGeom>
        </p:spPr>
      </p:pic>
      <p:sp>
        <p:nvSpPr>
          <p:cNvPr id="3" name="C_4_BD#e4a2417f2?segpoint=1&amp;vbadefaultcenterpage=1&amp;parentnodeid=d3ebea2dd&amp;vbahtmlprocessed=1" title=""/>
          <p:cNvSpPr/>
          <p:nvPr/>
        </p:nvSpPr>
        <p:spPr>
          <a:xfrm>
            <a:off x="475488" y="1324832"/>
            <a:ext cx="11228832" cy="72237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3200" b="1" i="0">
                <a:solidFill>
                  <a:srgbClr val="000000"/>
                </a:solidFill>
                <a:latin typeface="Times New Roman" panose="02020603050405020304" pitchFamily="34" charset="0"/>
                <a:ea typeface="黑体" panose="02010609060101010101" pitchFamily="34" charset="-122"/>
                <a:cs typeface="Times New Roman" panose="02020603050405020304" pitchFamily="34" charset="-120"/>
              </a:rPr>
              <a:t>一、中国的经济体制改革首先从农村开始的原因</a:t>
            </a:r>
            <a:endParaRPr lang="en-US" altLang="zh-CN" sz="3200"/>
          </a:p>
        </p:txBody>
      </p:sp>
      <p:sp>
        <p:nvSpPr>
          <p:cNvPr id="4" name="P_5_BD#4b7edcb7a?segpoint=1&amp;vbadefaultcenterpage=1&amp;parentnodeid=e4a2417f2&amp;vbahtmlprocessed=1&amp;hasbroken=1" title=""/>
          <p:cNvSpPr/>
          <p:nvPr/>
        </p:nvSpPr>
        <p:spPr>
          <a:xfrm>
            <a:off x="475488" y="2048732"/>
            <a:ext cx="11228832" cy="3280982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1.人民公社化运动挫伤了农民生产的积极性，造成农业生产发展缓慢，</a:t>
            </a:r>
          </a:p>
          <a:p>
            <a:pPr latinLnBrk="1">
              <a:lnSpc>
                <a:spcPts val="44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农民生活长期得不到改善。</a:t>
            </a:r>
          </a:p>
          <a:p>
            <a:pPr lvl="0" latinLnBrk="1">
              <a:lnSpc>
                <a:spcPts val="4400"/>
              </a:lnSpc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2.农业是国民经济的基础，农业的健康发展是整个国民经济发展的基础。</a:t>
            </a:r>
            <a:endParaRPr lang="en-US" altLang="zh-CN" sz="2800">
              <a:solidFill>
                <a:prstClr val="black"/>
              </a:solidFill>
            </a:endParaRPr>
          </a:p>
          <a:p>
            <a:pPr lvl="0" latinLnBrk="1">
              <a:lnSpc>
                <a:spcPts val="4400"/>
              </a:lnSpc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3.中国农村人口多，农村的稳定关系到整个政局的稳定。</a:t>
            </a:r>
            <a:endParaRPr lang="en-US" altLang="zh-CN" sz="2800">
              <a:solidFill>
                <a:prstClr val="black"/>
              </a:solidFill>
            </a:endParaRPr>
          </a:p>
          <a:p>
            <a:pPr lvl="0" latinLnBrk="1">
              <a:lnSpc>
                <a:spcPts val="4400"/>
              </a:lnSpc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4.为解决温饱问题，一些地方的农民开始了自发改革农村原有经济体制</a:t>
            </a:r>
          </a:p>
          <a:p>
            <a:pPr lvl="0" latinLnBrk="1">
              <a:lnSpc>
                <a:spcPts val="4200"/>
              </a:lnSpc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的尝试。</a:t>
            </a:r>
            <a:endParaRPr lang="en-US" altLang="zh-CN" sz="28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4_BD#054d7acd1?segpoint=1&amp;vbadefaultcenterpage=1&amp;parentnodeid=d3ebea2dd&amp;vbahtmlprocessed=1" title=""/>
          <p:cNvSpPr/>
          <p:nvPr/>
        </p:nvSpPr>
        <p:spPr>
          <a:xfrm>
            <a:off x="475488" y="662400"/>
            <a:ext cx="11228832" cy="144475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3200" b="1" i="0">
                <a:solidFill>
                  <a:srgbClr val="000000"/>
                </a:solidFill>
                <a:latin typeface="Times New Roman" panose="02020603050405020304" pitchFamily="34" charset="0"/>
                <a:ea typeface="黑体" panose="02010609060101010101" pitchFamily="34" charset="-122"/>
                <a:cs typeface="Times New Roman" panose="02020603050405020304" pitchFamily="34" charset="-120"/>
              </a:rPr>
              <a:t>二、中华人民共和国成立以来，我国农村经历了哪几次生产关系的变革或调整？</a:t>
            </a:r>
            <a:endParaRPr lang="en-US" altLang="zh-CN" sz="3200"/>
          </a:p>
        </p:txBody>
      </p:sp>
      <p:pic>
        <p:nvPicPr>
          <p:cNvPr id="3" name="P_5_BD#328838723?vbadefaultcenterpage=1&amp;parentnodeid=054d7acd1&amp;vbahtmlprocessed=1" title="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922776" y="2239232"/>
            <a:ext cx="4352544" cy="3776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b="0" g="0" r="0">
                    <a:alpha val="0"/>
                  </a:scrgbClr>
                </a:solidFill>
              </a14:hiddenFill>
            </a:ext>
          </a:extLst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C_3_BD#e6dd708a3?vbadefaultcenterpage=1&amp;parentnodeid=01f613f4a&amp;vbahtmlprocessed=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1608" y="662400"/>
            <a:ext cx="4754880" cy="530352"/>
          </a:xfrm>
          <a:prstGeom prst="rect">
            <a:avLst/>
          </a:prstGeom>
        </p:spPr>
      </p:pic>
      <p:pic>
        <p:nvPicPr>
          <p:cNvPr id="3" name="C_4_BD#4e2efe148?vbadefaultcenterpage=1&amp;parentnodeid=e6dd708a3&amp;vbahtmlprocessed=1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52544" y="1324832"/>
            <a:ext cx="3493008" cy="493776"/>
          </a:xfrm>
          <a:prstGeom prst="rect">
            <a:avLst/>
          </a:prstGeom>
        </p:spPr>
      </p:pic>
      <p:sp>
        <p:nvSpPr>
          <p:cNvPr id="4" name="QC_5_BD.22_1#2316d39af?vbadefaultcenterpage=1&amp;parentnodeid=4e2efe148&amp;vbahtmlprocessed=1&amp;hasbroken=1" title=""/>
          <p:cNvSpPr/>
          <p:nvPr/>
        </p:nvSpPr>
        <p:spPr>
          <a:xfrm>
            <a:off x="475488" y="1947132"/>
            <a:ext cx="11228832" cy="12013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1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1.</a:t>
            </a:r>
            <a:r>
              <a:rPr lang="en-US" altLang="zh-CN" sz="900" b="1" i="0" kern="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34" charset="-120"/>
              </a:rPr>
              <a:t>                                               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楷体_GB2312" pitchFamily="34" charset="-122"/>
                <a:cs typeface="Times New Roman" panose="02020603050405020304" pitchFamily="34" charset="-120"/>
              </a:rPr>
              <a:t>[2023·大同月考改编]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下面是安徽省曾经流行的顺口溜，</a:t>
            </a:r>
          </a:p>
          <a:p>
            <a:pPr latinLnBrk="1">
              <a:lnSpc>
                <a:spcPts val="49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与其描述的生产现象相关的历史事件分别是(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 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)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800"/>
          </a:p>
        </p:txBody>
      </p:sp>
      <p:pic>
        <p:nvPicPr>
          <p:cNvPr id="5" name="QC_5_BD.22_1#2316d39af?vbadefaultcenterpage=1&amp;parentnodeid=4e2efe148&amp;inlineimagemarkindex=1&amp;vbahtmlprocessed=1" title=""/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59365" y="2070576"/>
            <a:ext cx="2651760" cy="393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b="0" g="0" r="0">
                    <a:alpha val="0"/>
                  </a:scrgbClr>
                </a:solidFill>
              </a14:hiddenFill>
            </a:ext>
          </a:extLst>
        </p:spPr>
      </p:pic>
      <p:graphicFrame>
        <p:nvGraphicFramePr>
          <p:cNvPr id="15" name="QC_5_BD.22_2#2316d39af?colgroup=30&amp;vbadefaultcenterpage=1&amp;parentnodeid=4e2efe148&amp;vbahtmlprocessed=1&amp;hasbroken=1" title=""/>
          <p:cNvGraphicFramePr>
            <a:graphicFrameLocks noGrp="1"/>
          </p:cNvGraphicFramePr>
          <p:nvPr/>
        </p:nvGraphicFramePr>
        <p:xfrm>
          <a:off x="475488" y="3293332"/>
          <a:ext cx="11210544" cy="2209800"/>
        </p:xfrm>
        <a:graphic>
          <a:graphicData uri="http://schemas.openxmlformats.org/drawingml/2006/table">
            <a:tbl>
              <a:tblPr/>
              <a:tblGrid>
                <a:gridCol w="11210544"/>
              </a:tblGrid>
              <a:tr h="2172907"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·头遍哨子不买账，二遍哨子伸头望，三遍哨子慢慢晃。到了田头忘带</a:t>
                      </a: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锄，再去回家逛一逛。</a:t>
                      </a:r>
                      <a:endParaRPr lang="en-US" altLang="zh-CN" sz="1200"/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·大包干，大包干，直来直去不拐弯。交够国家的，留足集体的，剩下</a:t>
                      </a: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都是自己的。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split dir="in"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5_BD.24_1#2316d39af.choices?vbadefaultcenterpage=1&amp;parentnodeid=4e2efe148&amp;vbahtmlprocessed=1" title=""/>
          <p:cNvSpPr/>
          <p:nvPr/>
        </p:nvSpPr>
        <p:spPr>
          <a:xfrm>
            <a:off x="475488" y="2178184"/>
            <a:ext cx="11228832" cy="2487232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ct val="150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A.土地改革、家庭联产承包责任制</a:t>
            </a:r>
            <a:endParaRPr lang="en-US" altLang="zh-CN" sz="2800"/>
          </a:p>
          <a:p>
            <a:pPr marL="0" algn="l" latinLnBrk="1">
              <a:lnSpc>
                <a:spcPct val="150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B.三大改造、人民公社化</a:t>
            </a:r>
            <a:endParaRPr lang="en-US" altLang="zh-CN" sz="2800"/>
          </a:p>
          <a:p>
            <a:pPr marL="0" algn="l" latinLnBrk="1">
              <a:lnSpc>
                <a:spcPct val="150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C.人民公社化、家庭联产承包责任制</a:t>
            </a:r>
            <a:endParaRPr lang="en-US" altLang="zh-CN" sz="2800"/>
          </a:p>
          <a:p>
            <a:pPr marL="0" algn="l" latinLnBrk="1">
              <a:lnSpc>
                <a:spcPct val="150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D.土地革命、农业合作化</a:t>
            </a:r>
            <a:endParaRPr lang="en-US" altLang="zh-CN" sz="2800"/>
          </a:p>
        </p:txBody>
      </p:sp>
      <p:sp>
        <p:nvSpPr>
          <p:cNvPr id="3" name="QC_5_AN.23_1#2316d39af.bracket?vbadefaultcenterpage=1&amp;parentnodeid=4e2efe148&amp;vbapositionanswer=20&amp;vbahtmlprocessed=1&amp;answeroption=C" title=""/>
          <p:cNvSpPr txBox="1"/>
          <p:nvPr/>
        </p:nvSpPr>
        <p:spPr>
          <a:xfrm>
            <a:off x="348488" y="3491364"/>
            <a:ext cx="564257" cy="677108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A00021"/>
                </a:solidFill>
                <a:latin typeface="华文细黑" panose="02010600040101010101" pitchFamily="2" charset="-122"/>
              </a:rPr>
              <a:t>√</a:t>
            </a: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QC_5_BD.25_1#dc30c20b9?hastextimagelayout=1&amp;vbadefaultcenterpage=1&amp;parentnodeid=4e2efe148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19389" y="1700950"/>
            <a:ext cx="3438144" cy="3456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b="0" g="0" r="0">
                    <a:alpha val="0"/>
                  </a:scrgbClr>
                </a:solidFill>
              </a14:hiddenFill>
            </a:ext>
          </a:extLst>
        </p:spPr>
      </p:pic>
      <p:sp>
        <p:nvSpPr>
          <p:cNvPr id="3" name="QC_5_BD.25_2#dc30c20b9?hastextimagelayout=1&amp;segpoint=1&amp;vbadefaultcenterpage=1&amp;parentnodeid=4e2efe148&amp;vbahtmlprocessed=1&amp;hasbroken=1" title=""/>
          <p:cNvSpPr/>
          <p:nvPr/>
        </p:nvSpPr>
        <p:spPr>
          <a:xfrm>
            <a:off x="475488" y="1537882"/>
            <a:ext cx="7662672" cy="12013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1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2.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楷体_GB2312" pitchFamily="34" charset="-122"/>
                <a:cs typeface="Times New Roman" panose="02020603050405020304" pitchFamily="34" charset="-120"/>
              </a:rPr>
              <a:t>[2023·烟台中考]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下面是我国某时期农村生产关</a:t>
            </a:r>
          </a:p>
          <a:p>
            <a:pPr latinLnBrk="1">
              <a:lnSpc>
                <a:spcPts val="49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系变革示意图。该变革(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 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)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800"/>
          </a:p>
        </p:txBody>
      </p:sp>
      <p:sp>
        <p:nvSpPr>
          <p:cNvPr id="4" name="QC_5_AN.26_1#dc30c20b9.bracket?vbadefaultcenterpage=1&amp;parentnodeid=4e2efe148&amp;vbapositionanswer=21&amp;vbahtmlprocessed=1" title=""/>
          <p:cNvSpPr/>
          <p:nvPr/>
        </p:nvSpPr>
        <p:spPr>
          <a:xfrm>
            <a:off x="4364863" y="2172247"/>
            <a:ext cx="515938" cy="56781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5000"/>
              </a:lnSpc>
            </a:pPr>
            <a:r>
              <a:rPr lang="en-US" altLang="zh-CN" sz="28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D</a:t>
            </a:r>
            <a:endParaRPr lang="en-US" altLang="zh-CN" sz="2800"/>
          </a:p>
        </p:txBody>
      </p:sp>
      <p:sp>
        <p:nvSpPr>
          <p:cNvPr id="5" name="QC_5_BD.27_1#dc30c20b9.choices?hastextimagelayout=1&amp;vbadefaultcenterpage=1&amp;parentnodeid=4e2efe148&amp;vbahtmlprocessed=1" title=""/>
          <p:cNvSpPr/>
          <p:nvPr/>
        </p:nvSpPr>
        <p:spPr>
          <a:xfrm>
            <a:off x="475488" y="2818486"/>
            <a:ext cx="7662672" cy="2487232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ct val="150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A.确立了农民土地所有制</a:t>
            </a:r>
            <a:endParaRPr lang="en-US" altLang="zh-CN" sz="2800"/>
          </a:p>
          <a:p>
            <a:pPr marL="0" algn="l" latinLnBrk="1">
              <a:lnSpc>
                <a:spcPct val="150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B.掀起了农业合作化高潮</a:t>
            </a:r>
            <a:endParaRPr lang="en-US" altLang="zh-CN" sz="2800"/>
          </a:p>
          <a:p>
            <a:pPr marL="0" algn="l" latinLnBrk="1">
              <a:lnSpc>
                <a:spcPct val="150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C.有利于向社会主义过渡</a:t>
            </a:r>
            <a:endParaRPr lang="en-US" altLang="zh-CN" sz="2800"/>
          </a:p>
          <a:p>
            <a:pPr marL="0" algn="l" latinLnBrk="1">
              <a:lnSpc>
                <a:spcPct val="150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D.激发了农民的劳动热情</a:t>
            </a:r>
            <a:endParaRPr lang="en-US" altLang="zh-CN" sz="28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5_BD.28_1#e007cd67d?vbadefaultcenterpage=1&amp;parentnodeid=4e2efe148&amp;vbahtmlprocessed=1&amp;hasbroken=1" title=""/>
          <p:cNvSpPr/>
          <p:nvPr/>
        </p:nvSpPr>
        <p:spPr>
          <a:xfrm>
            <a:off x="475488" y="1536612"/>
            <a:ext cx="11228832" cy="24967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1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3.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楷体_GB2312" pitchFamily="34" charset="-122"/>
                <a:cs typeface="Times New Roman" panose="02020603050405020304" pitchFamily="34" charset="-120"/>
              </a:rPr>
              <a:t>[2023·南川区期末改编]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1979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年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2月，《人民日报》报道了广东省中山</a:t>
            </a:r>
          </a:p>
          <a:p>
            <a:pPr latinLnBrk="1">
              <a:lnSpc>
                <a:spcPts val="51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县黄新文的事迹。黄新文一家在参加生产队集体劳动的同时，自主发展</a:t>
            </a:r>
          </a:p>
          <a:p>
            <a:pPr latinLnBrk="1">
              <a:lnSpc>
                <a:spcPts val="51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以养猪为主的副业，1978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年家庭总收入达到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10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700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多元。文章谈到，</a:t>
            </a:r>
          </a:p>
          <a:p>
            <a:pPr latinLnBrk="1">
              <a:lnSpc>
                <a:spcPts val="49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黄新文根本不是什么“资本主义”，他走的路子没有错。该报道(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 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)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800"/>
          </a:p>
        </p:txBody>
      </p:sp>
      <p:sp>
        <p:nvSpPr>
          <p:cNvPr id="3" name="QC_5_AN.29_1#e007cd67d.bracket?vbadefaultcenterpage=1&amp;parentnodeid=4e2efe148&amp;vbapositionanswer=22&amp;vbahtmlprocessed=1" title=""/>
          <p:cNvSpPr/>
          <p:nvPr/>
        </p:nvSpPr>
        <p:spPr>
          <a:xfrm>
            <a:off x="10435463" y="3466377"/>
            <a:ext cx="515938" cy="56781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5000"/>
              </a:lnSpc>
            </a:pPr>
            <a:r>
              <a:rPr lang="en-US" altLang="zh-CN" sz="28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A</a:t>
            </a:r>
            <a:endParaRPr lang="en-US" altLang="zh-CN" sz="2800"/>
          </a:p>
        </p:txBody>
      </p:sp>
      <p:sp>
        <p:nvSpPr>
          <p:cNvPr id="4" name="QC_5_BD.30_1#e007cd67d.choices?vbadefaultcenterpage=1&amp;parentnodeid=4e2efe148&amp;vbahtmlprocessed=1" title=""/>
          <p:cNvSpPr/>
          <p:nvPr/>
        </p:nvSpPr>
        <p:spPr>
          <a:xfrm>
            <a:off x="475488" y="4099916"/>
            <a:ext cx="11228832" cy="1207072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5721985"/>
              </a:tabLst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A.印证了农村改革起步时的历史</a:t>
            </a:r>
            <a:r>
              <a:rPr lang="en-US" altLang="zh-CN" sz="2800" b="1" i="0" spc="-103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B.引发了城市经济体制改革</a:t>
            </a:r>
            <a:endParaRPr lang="en-US" altLang="zh-CN" sz="2800"/>
          </a:p>
          <a:p>
            <a:pPr latinLnBrk="1">
              <a:lnSpc>
                <a:spcPct val="150000"/>
              </a:lnSpc>
              <a:tabLst>
                <a:tab pos="5721985"/>
              </a:tabLst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C.提供了研究改革开放的口述史料</a:t>
            </a:r>
            <a:r>
              <a:rPr lang="en-US" altLang="zh-CN" sz="2800" b="1" i="0" spc="-103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D.反映了当时人们思想的统一</a:t>
            </a:r>
            <a:endParaRPr lang="en-US" altLang="zh-CN" sz="28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5_BD.31_1#a5fc998f2?vbadefaultcenterpage=1&amp;parentnodeid=4e2efe148&amp;vbahtmlprocessed=1&amp;hasbroken=1" title=""/>
          <p:cNvSpPr/>
          <p:nvPr/>
        </p:nvSpPr>
        <p:spPr>
          <a:xfrm>
            <a:off x="475488" y="1854112"/>
            <a:ext cx="11228832" cy="18490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1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4.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楷体_GB2312" pitchFamily="34" charset="-122"/>
                <a:cs typeface="Times New Roman" panose="02020603050405020304" pitchFamily="34" charset="-120"/>
              </a:rPr>
              <a:t>[2023·广东中考改编]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到1984年底，我国乡镇企业数达到606.52万个，</a:t>
            </a:r>
          </a:p>
          <a:p>
            <a:pPr latinLnBrk="1">
              <a:lnSpc>
                <a:spcPts val="51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比1983年增长3.5倍；总产值1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709.89亿元，比1983年增长68.2%（按当</a:t>
            </a:r>
          </a:p>
          <a:p>
            <a:pPr latinLnBrk="1">
              <a:lnSpc>
                <a:spcPts val="49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时价格计算）。上述变化出现的主要原因是(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 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)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800"/>
          </a:p>
        </p:txBody>
      </p:sp>
      <p:sp>
        <p:nvSpPr>
          <p:cNvPr id="3" name="QC_5_AN.32_1#a5fc998f2.bracket?vbadefaultcenterpage=1&amp;parentnodeid=4e2efe148&amp;vbapositionanswer=23&amp;vbahtmlprocessed=1" title=""/>
          <p:cNvSpPr/>
          <p:nvPr/>
        </p:nvSpPr>
        <p:spPr>
          <a:xfrm>
            <a:off x="7592251" y="3136177"/>
            <a:ext cx="495300" cy="56781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5000"/>
              </a:lnSpc>
            </a:pPr>
            <a:r>
              <a:rPr lang="en-US" altLang="zh-CN" sz="28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B</a:t>
            </a:r>
            <a:endParaRPr lang="en-US" altLang="zh-CN" sz="2800"/>
          </a:p>
        </p:txBody>
      </p:sp>
      <p:sp>
        <p:nvSpPr>
          <p:cNvPr id="4" name="QC_5_BD.33_1#a5fc998f2.choices?vbadefaultcenterpage=1&amp;parentnodeid=4e2efe148&amp;vbahtmlprocessed=1" title=""/>
          <p:cNvSpPr/>
          <p:nvPr/>
        </p:nvSpPr>
        <p:spPr>
          <a:xfrm>
            <a:off x="475488" y="3782416"/>
            <a:ext cx="11228832" cy="1207072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5721985"/>
              </a:tabLst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A.改进技术，学习先进的管理经验</a:t>
            </a:r>
            <a:r>
              <a:rPr lang="en-US" altLang="zh-CN" sz="2800" b="1" i="0" spc="-103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B.农村经济体制改革的推进</a:t>
            </a:r>
            <a:endParaRPr lang="en-US" altLang="zh-CN" sz="2800"/>
          </a:p>
          <a:p>
            <a:pPr latinLnBrk="1">
              <a:lnSpc>
                <a:spcPct val="150000"/>
              </a:lnSpc>
              <a:tabLst>
                <a:tab pos="5721985"/>
              </a:tabLst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C.社会主义市场经济体制的建立</a:t>
            </a:r>
            <a:r>
              <a:rPr lang="en-US" altLang="zh-CN" sz="2800" b="1" i="0" spc="-103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D.城市经济体制改革的开展</a:t>
            </a:r>
            <a:endParaRPr lang="en-US" altLang="zh-CN" sz="28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0413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https://d.book118.com/406225035142010101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18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3">
      <vt:lpstr>Arial</vt:lpstr>
      <vt:lpstr>Calibri</vt:lpstr>
      <vt:lpstr>Calibri Light</vt:lpstr>
      <vt:lpstr>Times New Roman</vt:lpstr>
      <vt:lpstr>华文行楷</vt:lpstr>
      <vt:lpstr>Heiti SC Light</vt:lpstr>
      <vt:lpstr>微软雅黑</vt:lpstr>
      <vt:lpstr>宋体</vt:lpstr>
      <vt:lpstr>等线 Light</vt:lpstr>
      <vt:lpstr>等线</vt:lpstr>
      <vt:lpstr>黑体</vt:lpstr>
      <vt:lpstr>楷体</vt:lpstr>
      <vt:lpstr>楷体_GB2312</vt:lpstr>
      <vt:lpstr>华文细黑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2024-09-26T03:58:02.273</cp:lastPrinted>
  <dcterms:created xsi:type="dcterms:W3CDTF">2024-09-25T19:58:02Z</dcterms:created>
  <dcterms:modified xsi:type="dcterms:W3CDTF">2024-09-25T19:58:03Z</dcterms:modified>
</cp:coreProperties>
</file>