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26E715-A484-448B-9CF5-864EFAE10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D6DC9E-03F7-4DA0-981D-426B9F016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6E1C64-B7BD-4A8A-8F45-A5A91501C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BA97F-DE5C-41F1-B6EA-A883EF434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EA1413-1046-4A50-9BA7-9BC8248FE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3E5814-F037-4CA6-B964-895A8D6A8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7A5C57-8C67-4A8F-A116-751656768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E838B0-33BF-45E2-A2FB-78C6B717F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1C0E0-2936-40DB-AA51-7B4E25260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94E38B-E17F-44C2-8E21-B0B4ED1C2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87AFBC-C972-44A0-A3C3-1F064E2B2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03103112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2805840" y="1750420"/>
            <a:ext cx="6588759" cy="742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793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51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全科医学就业分析报</a:t>
            </a:r>
            <a:r>
              <a:rPr sz="5100" spc="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textbox 4"/>
          <p:cNvSpPr/>
          <p:nvPr/>
        </p:nvSpPr>
        <p:spPr>
          <a:xfrm>
            <a:off x="5472398" y="1581309"/>
            <a:ext cx="4479925" cy="3101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855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400" spc="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医学就业市场现状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7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医学毕业生就业情况分析</a:t>
            </a:r>
            <a:endParaRPr lang="Microsoft YaHei" altLang="Microsoft YaHei" sz="2400"/>
          </a:p>
          <a:p>
            <a:pPr marL="12700" algn="l" rtl="0" eaLnBrk="0">
              <a:lnSpc>
                <a:spcPct val="92000"/>
              </a:lnSpc>
              <a:spcBef>
                <a:spcPts val="1688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医学教育对就业的影响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87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医学就业面临的挑战和机遇</a:t>
            </a:r>
            <a:endParaRPr lang="Microsoft YaHei" altLang="Microsoft YaHei" sz="2400"/>
          </a:p>
          <a:p>
            <a:pPr algn="l" rtl="0" eaLnBrk="0">
              <a:lnSpc>
                <a:spcPct val="102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与展望</a:t>
            </a:r>
            <a:endParaRPr lang="Microsoft YaHei" altLang="Microsoft YaHei" sz="24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140758" y="0"/>
            <a:ext cx="2809138" cy="4792410"/>
            <a:chExt cx="2809138" cy="479241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09138" cy="4792410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-12700" y="-12700"/>
              <a:ext cx="2834639" cy="490474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8351"/>
                </a:lnSpc>
              </a:pPr>
              <a:endParaRPr lang="Arial" altLang="Arial" sz="100"/>
            </a:p>
            <a:p>
              <a:pPr marL="700201" algn="l" rtl="0" eaLnBrk="0">
                <a:lnSpc>
                  <a:spcPct val="88000"/>
                </a:lnSpc>
                <a:tabLst>
                  <a:tab pos="888364"/>
                </a:tabLst>
              </a:pP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	</a:t>
              </a:r>
              <a:r>
                <a:rPr sz="1300" spc="3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CATALOG</a:t>
              </a:r>
              <a:r>
                <a:rPr sz="1300" spc="1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</a:t>
              </a:r>
              <a:r>
                <a:rPr sz="1300" spc="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   </a:t>
              </a:r>
              <a:endParaRPr lang="Microsoft YaHei" altLang="Microsoft YaHei" sz="1300"/>
            </a:p>
            <a:p>
              <a:pPr algn="l" rtl="0" eaLnBrk="0">
                <a:lnSpc>
                  <a:spcPct val="14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400"/>
            </a:p>
            <a:p>
              <a:pPr algn="l" rtl="0" eaLnBrk="0">
                <a:lnSpc>
                  <a:spcPct val="12800"/>
                </a:lnSpc>
              </a:pPr>
              <a:endParaRPr lang="Arial" altLang="Arial" sz="100"/>
            </a:p>
            <a:p>
              <a:pPr marL="729782" algn="l" rtl="0" eaLnBrk="0">
                <a:lnSpc>
                  <a:spcPct val="89000"/>
                </a:lnSpc>
              </a:pPr>
              <a:r>
                <a:rPr sz="5700" spc="-13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  <a:endParaRPr lang="Microsoft YaHei" altLang="Microsoft YaHei" sz="5700"/>
            </a:p>
          </p:txBody>
        </p:sp>
        <p:sp>
          <p:nvSpPr>
            <p:cNvPr id="7" name="path"/>
            <p:cNvSpPr/>
            <p:nvPr/>
          </p:nvSpPr>
          <p:spPr>
            <a:xfrm>
              <a:off x="2052979" y="2897445"/>
              <a:ext cx="9525" cy="130950"/>
            </a:xfrm>
            <a:custGeom>
              <a:rect l="0" t="0" r="0" b="0"/>
              <a:pathLst>
                <a:path w="15" h="206">
                  <a:moveTo>
                    <a:pt x="7" y="0"/>
                  </a:moveTo>
                  <a:lnTo>
                    <a:pt x="7" y="206"/>
                  </a:lnTo>
                </a:path>
              </a:pathLst>
            </a:custGeom>
            <a:noFill/>
            <a:ln w="952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path"/>
            <p:cNvSpPr/>
            <p:nvPr/>
          </p:nvSpPr>
          <p:spPr>
            <a:xfrm>
              <a:off x="677976" y="2897445"/>
              <a:ext cx="9525" cy="130950"/>
            </a:xfrm>
            <a:custGeom>
              <a:rect l="0" t="0" r="0" b="0"/>
              <a:pathLst>
                <a:path w="15" h="206">
                  <a:moveTo>
                    <a:pt x="7" y="0"/>
                  </a:moveTo>
                  <a:lnTo>
                    <a:pt x="7" y="206"/>
                  </a:lnTo>
                </a:path>
              </a:pathLst>
            </a:custGeom>
            <a:noFill/>
            <a:ln w="952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79573" y="0"/>
            <a:ext cx="1412426" cy="191536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4869453"/>
            <a:ext cx="790788" cy="181300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98474" y="0"/>
            <a:ext cx="668837" cy="224977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1545" y="2352183"/>
            <a:ext cx="259567" cy="15385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066682" y="5912670"/>
            <a:ext cx="531251" cy="53124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5"/>
          <p:cNvSpPr/>
          <p:nvPr/>
        </p:nvSpPr>
        <p:spPr>
          <a:xfrm>
            <a:off x="5624268" y="2510894"/>
            <a:ext cx="970280" cy="17202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957"/>
              </a:lnSpc>
            </a:pPr>
            <a:endParaRPr lang="Arial" altLang="Arial" sz="100"/>
          </a:p>
          <a:p>
            <a:pPr marL="46383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57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3800" spc="-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3800" spc="-4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7"/>
          <p:cNvSpPr/>
          <p:nvPr/>
        </p:nvSpPr>
        <p:spPr>
          <a:xfrm>
            <a:off x="1401292" y="5083106"/>
            <a:ext cx="9357994" cy="557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959"/>
              </a:lnSpc>
            </a:pPr>
            <a:endParaRPr lang="Arial" altLang="Arial" sz="100"/>
          </a:p>
          <a:p>
            <a:pPr marL="22034" algn="l" rtl="0" eaLnBrk="0">
              <a:lnSpc>
                <a:spcPct val="83000"/>
              </a:lnSpc>
            </a:pPr>
            <a:r>
              <a:rPr sz="1500" spc="-1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随着医疗改革的深入</a:t>
            </a:r>
            <a:r>
              <a:rPr sz="1500" spc="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和基层医疗服务的加强，全科医学专业的重要性日益凸显。然而，当前全科医学专业的就业</a:t>
            </a:r>
            <a:endParaRPr lang="Microsoft YaHei" altLang="Microsoft YaHei" sz="1500"/>
          </a:p>
          <a:p>
            <a:pPr marL="12700" algn="l" rtl="0" eaLnBrk="0">
              <a:lnSpc>
                <a:spcPts val="2695"/>
              </a:lnSpc>
            </a:pPr>
            <a:r>
              <a:rPr sz="1500" spc="-4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形势如何？存在哪些问题？未来趋势又怎样？这些问题亟</a:t>
            </a:r>
            <a:r>
              <a:rPr sz="1500" spc="-2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待</a:t>
            </a:r>
            <a:r>
              <a:rPr sz="1500" spc="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解答。</a:t>
            </a:r>
            <a:endParaRPr lang="Microsoft YaHei" altLang="Microsoft YaHei" sz="1500"/>
          </a:p>
        </p:txBody>
      </p:sp>
      <p:sp>
        <p:nvSpPr>
          <p:cNvPr id="18" name="textbox 18"/>
          <p:cNvSpPr/>
          <p:nvPr/>
        </p:nvSpPr>
        <p:spPr>
          <a:xfrm>
            <a:off x="1413294" y="2389245"/>
            <a:ext cx="9357994" cy="5562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59"/>
              </a:lnSpc>
            </a:pPr>
            <a:endParaRPr lang="Arial" altLang="Arial" sz="100"/>
          </a:p>
          <a:p>
            <a:pPr marL="13652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旨在分析全科医学专业的就业现状、趋势及影响因素，为相关决策者、教育机构和求职者提供有价值的参</a:t>
            </a:r>
            <a:endParaRPr lang="Microsoft YaHei" altLang="Microsoft YaHei" sz="1500"/>
          </a:p>
          <a:p>
            <a:pPr marL="12700" algn="l" rtl="0" eaLnBrk="0">
              <a:lnSpc>
                <a:spcPts val="2688"/>
              </a:lnSpc>
            </a:pPr>
            <a:r>
              <a:rPr sz="14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考信息</a:t>
            </a:r>
            <a:r>
              <a:rPr sz="14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9" name="textbox 19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2319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和背景</a:t>
            </a:r>
            <a:endParaRPr lang="Microsoft YaHei" altLang="Microsoft YaHei" sz="30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43277" y="2137685"/>
            <a:ext cx="9258396" cy="76200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5558" y="4791352"/>
            <a:ext cx="9258396" cy="76200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1403866" y="4350211"/>
            <a:ext cx="532130" cy="3028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85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lang="Microsoft YaHei" altLang="Microsoft YaHei" sz="2000"/>
          </a:p>
        </p:txBody>
      </p:sp>
      <p:sp>
        <p:nvSpPr>
          <p:cNvPr id="43" name="textbox 43"/>
          <p:cNvSpPr/>
          <p:nvPr/>
        </p:nvSpPr>
        <p:spPr>
          <a:xfrm>
            <a:off x="1440613" y="1631394"/>
            <a:ext cx="508000" cy="304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808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-1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2000" spc="-10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endParaRPr lang="Microsoft YaHei" altLang="Microsoft YaHei" sz="20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45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FF6E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FF6E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FF6E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1" name="textbox 51"/>
          <p:cNvSpPr/>
          <p:nvPr/>
        </p:nvSpPr>
        <p:spPr>
          <a:xfrm>
            <a:off x="7865958" y="1483880"/>
            <a:ext cx="3124200" cy="4368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15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</a:t>
            </a:r>
            <a:endParaRPr lang="Microsoft YaHei" altLang="Microsoft YaHei" sz="2000"/>
          </a:p>
          <a:p>
            <a:pPr algn="l" rtl="0" eaLnBrk="0">
              <a:lnSpc>
                <a:spcPct val="122000"/>
              </a:lnSpc>
            </a:pPr>
            <a:endParaRPr lang="Arial" altLang="Arial" sz="10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marL="64331" indent="1714" algn="l" rtl="0" eaLnBrk="0">
              <a:lnSpc>
                <a:spcPct val="151000"/>
              </a:lnSpc>
              <a:spcBef>
                <a:spcPts val="456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主要关注全科医学专业的就业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情况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，包括就业率、薪资水平、就业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地区分布、就业单位类型等方面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2000"/>
              </a:lnSpc>
            </a:pPr>
            <a:endParaRPr lang="Arial" altLang="Arial" sz="1000"/>
          </a:p>
          <a:p>
            <a:pPr marL="13728" algn="l" rtl="0" eaLnBrk="0">
              <a:lnSpc>
                <a:spcPct val="92000"/>
              </a:lnSpc>
              <a:spcBef>
                <a:spcPts val="609"/>
              </a:spcBef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</a:t>
            </a:r>
            <a:endParaRPr lang="Microsoft YaHei" altLang="Microsoft YaHei" sz="2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300"/>
          </a:p>
          <a:p>
            <a:pPr marL="65284" algn="l" rtl="0" eaLnBrk="0">
              <a:lnSpc>
                <a:spcPct val="151000"/>
              </a:lnSpc>
            </a:pP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通过收集相关统计数据、文献资料，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专家访谈和问卷调查等方法，对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医学专业的就业形势进行深入分 </a:t>
            </a: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析。</a:t>
            </a:r>
            <a:endParaRPr lang="Microsoft YaHei" altLang="Microsoft YaHei" sz="1500"/>
          </a:p>
        </p:txBody>
      </p:sp>
      <p:sp>
        <p:nvSpPr>
          <p:cNvPr id="52" name="textbox 52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和方法</a:t>
            </a:r>
            <a:endParaRPr lang="Microsoft YaHei" altLang="Microsoft YaHei" sz="300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5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3" name="pictur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3660765" y="2513827"/>
            <a:ext cx="4876800" cy="17170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2009885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5700"/>
          </a:p>
          <a:p>
            <a:pPr algn="l" rtl="0" eaLnBrk="0">
              <a:lnSpc>
                <a:spcPct val="175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2000"/>
              </a:lnSpc>
              <a:spcBef>
                <a:spcPts val="6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全科医学就业市场现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状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2079754" y="1600151"/>
            <a:ext cx="8282842" cy="4436693"/>
            <a:chExt cx="8282842" cy="4436693"/>
          </a:xfrm>
        </p:grpSpPr>
        <p:grpSp>
          <p:nvGrpSpPr>
            <p:cNvPr id="12" name="group 12"/>
            <p:cNvGrpSpPr/>
            <p:nvPr/>
          </p:nvGrpSpPr>
          <p:grpSpPr>
            <a:xfrm rot="21600000">
              <a:off x="0" y="0"/>
              <a:ext cx="8282842" cy="4436693"/>
              <a:chExt cx="8282842" cy="4436693"/>
            </a:xfrm>
          </p:grpSpPr>
          <p:sp>
            <p:nvSpPr>
              <p:cNvPr id="76" name="path"/>
              <p:cNvSpPr/>
              <p:nvPr/>
            </p:nvSpPr>
            <p:spPr>
              <a:xfrm>
                <a:off x="1364246" y="0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7" name="path"/>
              <p:cNvSpPr/>
              <p:nvPr/>
            </p:nvSpPr>
            <p:spPr>
              <a:xfrm>
                <a:off x="0" y="0"/>
                <a:ext cx="1922775" cy="1612593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8" name="path"/>
              <p:cNvSpPr/>
              <p:nvPr/>
            </p:nvSpPr>
            <p:spPr>
              <a:xfrm>
                <a:off x="0" y="1612598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9" name="path"/>
              <p:cNvSpPr/>
              <p:nvPr/>
            </p:nvSpPr>
            <p:spPr>
              <a:xfrm>
                <a:off x="6360064" y="1412050"/>
                <a:ext cx="1922777" cy="1612593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0" name="path"/>
              <p:cNvSpPr/>
              <p:nvPr/>
            </p:nvSpPr>
            <p:spPr>
              <a:xfrm>
                <a:off x="1364246" y="3225192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AC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1" name="path"/>
              <p:cNvSpPr/>
              <p:nvPr/>
            </p:nvSpPr>
            <p:spPr>
              <a:xfrm>
                <a:off x="0" y="2824096"/>
                <a:ext cx="1922775" cy="1612594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60E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82" name="textbox 82"/>
            <p:cNvSpPr/>
            <p:nvPr/>
          </p:nvSpPr>
          <p:spPr>
            <a:xfrm>
              <a:off x="120202" y="372436"/>
              <a:ext cx="8092440" cy="359537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5943"/>
                </a:lnSpc>
              </a:pPr>
              <a:endParaRPr lang="Arial" altLang="Arial" sz="100"/>
            </a:p>
            <a:p>
              <a:pPr marL="1969154" indent="761" algn="l" rtl="0" eaLnBrk="0">
                <a:lnSpc>
                  <a:spcPct val="105000"/>
                </a:lnSpc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全科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医学作为医学领域的重要分支，涵盖了预防、诊断、治疗、康复等全 </a:t>
              </a:r>
              <a:r>
                <a:rPr sz="1500" spc="-2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方位医疗服务，是基层医疗体系</a:t>
              </a: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核心。</a:t>
              </a:r>
              <a:endParaRPr lang="Microsoft YaHei" altLang="Microsoft YaHei" sz="15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marL="13652" algn="l" rtl="0" eaLnBrk="0">
                <a:lnSpc>
                  <a:spcPct val="83000"/>
                </a:lnSpc>
                <a:spcBef>
                  <a:spcPts val="457"/>
                </a:spcBef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随着医疗改革的深入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推进和分级诊疗制度的实施，全科医学在医疗体系中</a:t>
              </a:r>
              <a:endParaRPr lang="Microsoft YaHei" altLang="Microsoft YaHei" sz="1500"/>
            </a:p>
            <a:p>
              <a:pPr marL="12700" algn="l" rtl="0" eaLnBrk="0">
                <a:lnSpc>
                  <a:spcPts val="2161"/>
                </a:lnSpc>
              </a:pPr>
              <a:r>
                <a:rPr sz="1500" spc="-6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的地位逐渐提升，全科医生的角色愈发</a:t>
              </a:r>
              <a:r>
                <a:rPr sz="1500" spc="-5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要。</a:t>
              </a:r>
              <a:endParaRPr lang="Microsoft YaHei" altLang="Microsoft YaHei" sz="15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algn="r" rtl="0" eaLnBrk="0">
                <a:lnSpc>
                  <a:spcPct val="91000"/>
                </a:lnSpc>
                <a:spcBef>
                  <a:spcPts val="1"/>
                </a:spcBef>
              </a:pPr>
              <a:r>
                <a:rPr sz="1500" spc="-4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当前，全科医学就业市场呈现出需求旺盛、供给不足、人才紧</a:t>
              </a: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的局面。</a:t>
              </a:r>
              <a:endParaRPr lang="Microsoft YaHei" altLang="Microsoft YaHei" sz="1500"/>
            </a:p>
          </p:txBody>
        </p:sp>
        <p:sp>
          <p:nvSpPr>
            <p:cNvPr id="83" name="path"/>
            <p:cNvSpPr/>
            <p:nvPr/>
          </p:nvSpPr>
          <p:spPr>
            <a:xfrm>
              <a:off x="566767" y="3216257"/>
              <a:ext cx="858831" cy="857519"/>
            </a:xfrm>
            <a:custGeom>
              <a:rect l="0" t="0" r="0" b="0"/>
              <a:pathLst>
                <a:path w="1352" h="1350">
                  <a:moveTo>
                    <a:pt x="363" y="862"/>
                  </a:moveTo>
                  <a:cubicBezTo>
                    <a:pt x="335" y="872"/>
                    <a:pt x="303" y="878"/>
                    <a:pt x="270" y="878"/>
                  </a:cubicBezTo>
                  <a:lnTo>
                    <a:pt x="270" y="878"/>
                  </a:lnTo>
                  <a:cubicBezTo>
                    <a:pt x="120" y="878"/>
                    <a:pt x="0" y="758"/>
                    <a:pt x="0" y="608"/>
                  </a:cubicBezTo>
                  <a:lnTo>
                    <a:pt x="0" y="608"/>
                  </a:lnTo>
                  <a:cubicBezTo>
                    <a:pt x="0" y="482"/>
                    <a:pt x="86" y="376"/>
                    <a:pt x="203" y="347"/>
                  </a:cubicBezTo>
                  <a:lnTo>
                    <a:pt x="203" y="347"/>
                  </a:lnTo>
                  <a:lnTo>
                    <a:pt x="205" y="346"/>
                  </a:lnTo>
                  <a:lnTo>
                    <a:pt x="205" y="337"/>
                  </a:lnTo>
                  <a:lnTo>
                    <a:pt x="205" y="337"/>
                  </a:lnTo>
                  <a:cubicBezTo>
                    <a:pt x="205" y="337"/>
                    <a:pt x="205" y="337"/>
                    <a:pt x="205" y="337"/>
                  </a:cubicBezTo>
                  <a:lnTo>
                    <a:pt x="205" y="337"/>
                  </a:lnTo>
                  <a:cubicBezTo>
                    <a:pt x="205" y="188"/>
                    <a:pt x="326" y="67"/>
                    <a:pt x="475" y="67"/>
                  </a:cubicBezTo>
                  <a:lnTo>
                    <a:pt x="475" y="67"/>
                  </a:lnTo>
                  <a:cubicBezTo>
                    <a:pt x="517" y="67"/>
                    <a:pt x="557" y="77"/>
                    <a:pt x="592" y="94"/>
                  </a:cubicBezTo>
                  <a:lnTo>
                    <a:pt x="592" y="94"/>
                  </a:lnTo>
                  <a:lnTo>
                    <a:pt x="591" y="93"/>
                  </a:lnTo>
                  <a:lnTo>
                    <a:pt x="591" y="93"/>
                  </a:lnTo>
                  <a:cubicBezTo>
                    <a:pt x="634" y="36"/>
                    <a:pt x="702" y="0"/>
                    <a:pt x="779" y="0"/>
                  </a:cubicBezTo>
                  <a:lnTo>
                    <a:pt x="779" y="0"/>
                  </a:lnTo>
                  <a:cubicBezTo>
                    <a:pt x="899" y="0"/>
                    <a:pt x="998" y="88"/>
                    <a:pt x="1013" y="204"/>
                  </a:cubicBezTo>
                  <a:lnTo>
                    <a:pt x="1013" y="204"/>
                  </a:lnTo>
                  <a:lnTo>
                    <a:pt x="1013" y="205"/>
                  </a:lnTo>
                  <a:lnTo>
                    <a:pt x="1013" y="205"/>
                  </a:lnTo>
                  <a:cubicBezTo>
                    <a:pt x="1083" y="219"/>
                    <a:pt x="1137" y="275"/>
                    <a:pt x="1148" y="345"/>
                  </a:cubicBezTo>
                  <a:lnTo>
                    <a:pt x="1148" y="345"/>
                  </a:lnTo>
                  <a:lnTo>
                    <a:pt x="1148" y="346"/>
                  </a:lnTo>
                  <a:lnTo>
                    <a:pt x="1148" y="346"/>
                  </a:lnTo>
                  <a:cubicBezTo>
                    <a:pt x="1266" y="376"/>
                    <a:pt x="1352" y="482"/>
                    <a:pt x="1352" y="607"/>
                  </a:cubicBezTo>
                  <a:lnTo>
                    <a:pt x="1352" y="607"/>
                  </a:lnTo>
                  <a:cubicBezTo>
                    <a:pt x="1352" y="756"/>
                    <a:pt x="1231" y="877"/>
                    <a:pt x="1082" y="877"/>
                  </a:cubicBezTo>
                  <a:lnTo>
                    <a:pt x="1082" y="877"/>
                  </a:lnTo>
                  <a:cubicBezTo>
                    <a:pt x="1040" y="877"/>
                    <a:pt x="1000" y="868"/>
                    <a:pt x="964" y="850"/>
                  </a:cubicBezTo>
                  <a:lnTo>
                    <a:pt x="964" y="850"/>
                  </a:lnTo>
                  <a:lnTo>
                    <a:pt x="966" y="851"/>
                  </a:lnTo>
                  <a:lnTo>
                    <a:pt x="966" y="851"/>
                  </a:lnTo>
                  <a:cubicBezTo>
                    <a:pt x="930" y="910"/>
                    <a:pt x="877" y="956"/>
                    <a:pt x="815" y="983"/>
                  </a:cubicBezTo>
                  <a:lnTo>
                    <a:pt x="815" y="983"/>
                  </a:lnTo>
                  <a:lnTo>
                    <a:pt x="813" y="984"/>
                  </a:lnTo>
                  <a:lnTo>
                    <a:pt x="813" y="1215"/>
                  </a:lnTo>
                  <a:lnTo>
                    <a:pt x="948" y="1282"/>
                  </a:lnTo>
                  <a:lnTo>
                    <a:pt x="948" y="1350"/>
                  </a:lnTo>
                  <a:lnTo>
                    <a:pt x="408" y="1350"/>
                  </a:lnTo>
                  <a:lnTo>
                    <a:pt x="408" y="1282"/>
                  </a:lnTo>
                  <a:lnTo>
                    <a:pt x="543" y="1215"/>
                  </a:lnTo>
                  <a:lnTo>
                    <a:pt x="543" y="1012"/>
                  </a:lnTo>
                  <a:lnTo>
                    <a:pt x="363" y="862"/>
                  </a:lnTo>
                  <a:lnTo>
                    <a:pt x="363" y="862"/>
                  </a:lnTo>
                  <a:close/>
                  <a:moveTo>
                    <a:pt x="340" y="675"/>
                  </a:moveTo>
                  <a:lnTo>
                    <a:pt x="543" y="877"/>
                  </a:lnTo>
                  <a:lnTo>
                    <a:pt x="543" y="675"/>
                  </a:lnTo>
                  <a:lnTo>
                    <a:pt x="340" y="67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6918594" y="1704373"/>
              <a:ext cx="857250" cy="857250"/>
            </a:xfrm>
            <a:custGeom>
              <a:rect l="0" t="0" r="0" b="0"/>
              <a:pathLst>
                <a:path w="1350" h="1350">
                  <a:moveTo>
                    <a:pt x="675" y="843"/>
                  </a:moveTo>
                  <a:cubicBezTo>
                    <a:pt x="675" y="750"/>
                    <a:pt x="750" y="675"/>
                    <a:pt x="843" y="675"/>
                  </a:cubicBezTo>
                  <a:lnTo>
                    <a:pt x="843" y="675"/>
                  </a:lnTo>
                  <a:cubicBezTo>
                    <a:pt x="936" y="675"/>
                    <a:pt x="1012" y="750"/>
                    <a:pt x="1012" y="843"/>
                  </a:cubicBezTo>
                  <a:lnTo>
                    <a:pt x="1012" y="843"/>
                  </a:lnTo>
                  <a:cubicBezTo>
                    <a:pt x="1012" y="936"/>
                    <a:pt x="936" y="1012"/>
                    <a:pt x="843" y="1012"/>
                  </a:cubicBezTo>
                  <a:lnTo>
                    <a:pt x="843" y="1012"/>
                  </a:lnTo>
                  <a:cubicBezTo>
                    <a:pt x="750" y="1012"/>
                    <a:pt x="675" y="936"/>
                    <a:pt x="675" y="843"/>
                  </a:cubicBezTo>
                  <a:moveTo>
                    <a:pt x="1181" y="337"/>
                  </a:moveTo>
                  <a:lnTo>
                    <a:pt x="1042" y="57"/>
                  </a:lnTo>
                  <a:lnTo>
                    <a:pt x="1042" y="57"/>
                  </a:lnTo>
                  <a:cubicBezTo>
                    <a:pt x="1031" y="23"/>
                    <a:pt x="999" y="0"/>
                    <a:pt x="962" y="0"/>
                  </a:cubicBezTo>
                  <a:lnTo>
                    <a:pt x="962" y="0"/>
                  </a:lnTo>
                  <a:lnTo>
                    <a:pt x="730" y="0"/>
                  </a:lnTo>
                  <a:lnTo>
                    <a:pt x="730" y="0"/>
                  </a:lnTo>
                  <a:cubicBezTo>
                    <a:pt x="693" y="0"/>
                    <a:pt x="661" y="24"/>
                    <a:pt x="650" y="58"/>
                  </a:cubicBezTo>
                  <a:lnTo>
                    <a:pt x="650" y="58"/>
                  </a:lnTo>
                  <a:lnTo>
                    <a:pt x="506" y="337"/>
                  </a:lnTo>
                  <a:lnTo>
                    <a:pt x="168" y="337"/>
                  </a:lnTo>
                  <a:lnTo>
                    <a:pt x="168" y="337"/>
                  </a:lnTo>
                  <a:cubicBezTo>
                    <a:pt x="75" y="337"/>
                    <a:pt x="0" y="413"/>
                    <a:pt x="0" y="506"/>
                  </a:cubicBezTo>
                  <a:lnTo>
                    <a:pt x="0" y="506"/>
                  </a:lnTo>
                  <a:lnTo>
                    <a:pt x="0" y="1350"/>
                  </a:lnTo>
                  <a:lnTo>
                    <a:pt x="1350" y="1350"/>
                  </a:lnTo>
                  <a:lnTo>
                    <a:pt x="1350" y="506"/>
                  </a:lnTo>
                  <a:lnTo>
                    <a:pt x="1350" y="506"/>
                  </a:lnTo>
                  <a:cubicBezTo>
                    <a:pt x="1350" y="413"/>
                    <a:pt x="1274" y="337"/>
                    <a:pt x="1181" y="337"/>
                  </a:cubicBezTo>
                  <a:moveTo>
                    <a:pt x="253" y="675"/>
                  </a:moveTo>
                  <a:cubicBezTo>
                    <a:pt x="206" y="675"/>
                    <a:pt x="168" y="637"/>
                    <a:pt x="168" y="590"/>
                  </a:cubicBezTo>
                  <a:lnTo>
                    <a:pt x="168" y="590"/>
                  </a:lnTo>
                  <a:cubicBezTo>
                    <a:pt x="168" y="544"/>
                    <a:pt x="206" y="506"/>
                    <a:pt x="253" y="506"/>
                  </a:cubicBezTo>
                  <a:lnTo>
                    <a:pt x="253" y="506"/>
                  </a:lnTo>
                  <a:cubicBezTo>
                    <a:pt x="299" y="506"/>
                    <a:pt x="337" y="544"/>
                    <a:pt x="337" y="590"/>
                  </a:cubicBezTo>
                  <a:lnTo>
                    <a:pt x="337" y="590"/>
                  </a:lnTo>
                  <a:cubicBezTo>
                    <a:pt x="337" y="637"/>
                    <a:pt x="299" y="675"/>
                    <a:pt x="253" y="675"/>
                  </a:cubicBezTo>
                  <a:moveTo>
                    <a:pt x="843" y="1181"/>
                  </a:moveTo>
                  <a:cubicBezTo>
                    <a:pt x="657" y="1181"/>
                    <a:pt x="506" y="1030"/>
                    <a:pt x="506" y="843"/>
                  </a:cubicBezTo>
                  <a:lnTo>
                    <a:pt x="506" y="843"/>
                  </a:lnTo>
                  <a:cubicBezTo>
                    <a:pt x="506" y="657"/>
                    <a:pt x="657" y="506"/>
                    <a:pt x="843" y="506"/>
                  </a:cubicBezTo>
                  <a:lnTo>
                    <a:pt x="843" y="506"/>
                  </a:lnTo>
                  <a:cubicBezTo>
                    <a:pt x="1030" y="506"/>
                    <a:pt x="1181" y="657"/>
                    <a:pt x="1181" y="843"/>
                  </a:cubicBezTo>
                  <a:lnTo>
                    <a:pt x="1181" y="843"/>
                  </a:lnTo>
                  <a:cubicBezTo>
                    <a:pt x="1181" y="1030"/>
                    <a:pt x="1030" y="1181"/>
                    <a:pt x="843" y="118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520331" y="351394"/>
              <a:ext cx="843914" cy="860107"/>
            </a:xfrm>
            <a:custGeom>
              <a:rect l="0" t="0" r="0" b="0"/>
              <a:pathLst>
                <a:path w="1328" h="1354">
                  <a:moveTo>
                    <a:pt x="1270" y="569"/>
                  </a:moveTo>
                  <a:cubicBezTo>
                    <a:pt x="1309" y="588"/>
                    <a:pt x="1328" y="628"/>
                    <a:pt x="1328" y="667"/>
                  </a:cubicBezTo>
                  <a:lnTo>
                    <a:pt x="1328" y="667"/>
                  </a:lnTo>
                  <a:cubicBezTo>
                    <a:pt x="1328" y="1236"/>
                    <a:pt x="1328" y="1236"/>
                    <a:pt x="1328" y="1236"/>
                  </a:cubicBezTo>
                  <a:lnTo>
                    <a:pt x="1328" y="1236"/>
                  </a:lnTo>
                  <a:cubicBezTo>
                    <a:pt x="1328" y="1295"/>
                    <a:pt x="1270" y="1354"/>
                    <a:pt x="1192" y="1354"/>
                  </a:cubicBezTo>
                  <a:lnTo>
                    <a:pt x="1192" y="1354"/>
                  </a:lnTo>
                  <a:cubicBezTo>
                    <a:pt x="136" y="1354"/>
                    <a:pt x="136" y="1354"/>
                    <a:pt x="136" y="1354"/>
                  </a:cubicBezTo>
                  <a:lnTo>
                    <a:pt x="136" y="1354"/>
                  </a:lnTo>
                  <a:cubicBezTo>
                    <a:pt x="58" y="1354"/>
                    <a:pt x="0" y="1295"/>
                    <a:pt x="0" y="1236"/>
                  </a:cubicBezTo>
                  <a:lnTo>
                    <a:pt x="0" y="1236"/>
                  </a:lnTo>
                  <a:cubicBezTo>
                    <a:pt x="0" y="667"/>
                    <a:pt x="0" y="667"/>
                    <a:pt x="0" y="667"/>
                  </a:cubicBezTo>
                  <a:lnTo>
                    <a:pt x="0" y="667"/>
                  </a:lnTo>
                  <a:cubicBezTo>
                    <a:pt x="0" y="647"/>
                    <a:pt x="19" y="608"/>
                    <a:pt x="39" y="588"/>
                  </a:cubicBezTo>
                  <a:lnTo>
                    <a:pt x="39" y="588"/>
                  </a:lnTo>
                  <a:cubicBezTo>
                    <a:pt x="39" y="588"/>
                    <a:pt x="39" y="588"/>
                    <a:pt x="39" y="588"/>
                  </a:cubicBezTo>
                  <a:lnTo>
                    <a:pt x="39" y="588"/>
                  </a:lnTo>
                  <a:cubicBezTo>
                    <a:pt x="39" y="588"/>
                    <a:pt x="39" y="588"/>
                    <a:pt x="39" y="588"/>
                  </a:cubicBezTo>
                  <a:lnTo>
                    <a:pt x="39" y="588"/>
                  </a:lnTo>
                  <a:cubicBezTo>
                    <a:pt x="39" y="569"/>
                    <a:pt x="39" y="569"/>
                    <a:pt x="39" y="569"/>
                  </a:cubicBezTo>
                  <a:lnTo>
                    <a:pt x="39" y="569"/>
                  </a:lnTo>
                  <a:cubicBezTo>
                    <a:pt x="586" y="39"/>
                    <a:pt x="586" y="39"/>
                    <a:pt x="586" y="39"/>
                  </a:cubicBezTo>
                  <a:lnTo>
                    <a:pt x="586" y="39"/>
                  </a:lnTo>
                  <a:cubicBezTo>
                    <a:pt x="644" y="0"/>
                    <a:pt x="684" y="0"/>
                    <a:pt x="742" y="39"/>
                  </a:cubicBezTo>
                  <a:lnTo>
                    <a:pt x="742" y="39"/>
                  </a:lnTo>
                  <a:cubicBezTo>
                    <a:pt x="1270" y="569"/>
                    <a:pt x="1270" y="569"/>
                    <a:pt x="1270" y="569"/>
                  </a:cubicBezTo>
                  <a:moveTo>
                    <a:pt x="234" y="431"/>
                  </a:moveTo>
                  <a:cubicBezTo>
                    <a:pt x="234" y="765"/>
                    <a:pt x="234" y="765"/>
                    <a:pt x="234" y="765"/>
                  </a:cubicBezTo>
                  <a:lnTo>
                    <a:pt x="234" y="765"/>
                  </a:lnTo>
                  <a:cubicBezTo>
                    <a:pt x="664" y="1099"/>
                    <a:pt x="664" y="1099"/>
                    <a:pt x="664" y="1099"/>
                  </a:cubicBezTo>
                  <a:lnTo>
                    <a:pt x="664" y="1099"/>
                  </a:lnTo>
                  <a:cubicBezTo>
                    <a:pt x="1074" y="785"/>
                    <a:pt x="1074" y="785"/>
                    <a:pt x="1074" y="785"/>
                  </a:cubicBezTo>
                  <a:lnTo>
                    <a:pt x="1074" y="785"/>
                  </a:lnTo>
                  <a:cubicBezTo>
                    <a:pt x="1074" y="431"/>
                    <a:pt x="1074" y="431"/>
                    <a:pt x="1074" y="431"/>
                  </a:cubicBezTo>
                  <a:lnTo>
                    <a:pt x="1074" y="431"/>
                  </a:lnTo>
                  <a:cubicBezTo>
                    <a:pt x="234" y="431"/>
                    <a:pt x="234" y="431"/>
                    <a:pt x="234" y="431"/>
                  </a:cubicBezTo>
                  <a:moveTo>
                    <a:pt x="371" y="510"/>
                  </a:moveTo>
                  <a:cubicBezTo>
                    <a:pt x="371" y="569"/>
                    <a:pt x="371" y="569"/>
                    <a:pt x="371" y="569"/>
                  </a:cubicBezTo>
                  <a:lnTo>
                    <a:pt x="371" y="569"/>
                  </a:lnTo>
                  <a:cubicBezTo>
                    <a:pt x="938" y="569"/>
                    <a:pt x="938" y="569"/>
                    <a:pt x="938" y="569"/>
                  </a:cubicBezTo>
                  <a:lnTo>
                    <a:pt x="938" y="569"/>
                  </a:lnTo>
                  <a:cubicBezTo>
                    <a:pt x="938" y="510"/>
                    <a:pt x="938" y="510"/>
                    <a:pt x="938" y="510"/>
                  </a:cubicBezTo>
                  <a:lnTo>
                    <a:pt x="938" y="510"/>
                  </a:lnTo>
                  <a:cubicBezTo>
                    <a:pt x="371" y="510"/>
                    <a:pt x="371" y="510"/>
                    <a:pt x="371" y="510"/>
                  </a:cubicBezTo>
                  <a:moveTo>
                    <a:pt x="371" y="745"/>
                  </a:moveTo>
                  <a:cubicBezTo>
                    <a:pt x="371" y="804"/>
                    <a:pt x="371" y="804"/>
                    <a:pt x="371" y="804"/>
                  </a:cubicBezTo>
                  <a:lnTo>
                    <a:pt x="371" y="804"/>
                  </a:lnTo>
                  <a:cubicBezTo>
                    <a:pt x="938" y="804"/>
                    <a:pt x="938" y="804"/>
                    <a:pt x="938" y="804"/>
                  </a:cubicBezTo>
                  <a:lnTo>
                    <a:pt x="938" y="804"/>
                  </a:lnTo>
                  <a:cubicBezTo>
                    <a:pt x="938" y="745"/>
                    <a:pt x="938" y="745"/>
                    <a:pt x="938" y="745"/>
                  </a:cubicBezTo>
                  <a:lnTo>
                    <a:pt x="938" y="745"/>
                  </a:lnTo>
                  <a:cubicBezTo>
                    <a:pt x="371" y="745"/>
                    <a:pt x="371" y="745"/>
                    <a:pt x="371" y="745"/>
                  </a:cubicBezTo>
                  <a:moveTo>
                    <a:pt x="371" y="628"/>
                  </a:moveTo>
                  <a:cubicBezTo>
                    <a:pt x="371" y="687"/>
                    <a:pt x="371" y="687"/>
                    <a:pt x="371" y="687"/>
                  </a:cubicBezTo>
                  <a:lnTo>
                    <a:pt x="371" y="687"/>
                  </a:lnTo>
                  <a:cubicBezTo>
                    <a:pt x="938" y="687"/>
                    <a:pt x="938" y="687"/>
                    <a:pt x="938" y="687"/>
                  </a:cubicBezTo>
                  <a:lnTo>
                    <a:pt x="938" y="687"/>
                  </a:lnTo>
                  <a:cubicBezTo>
                    <a:pt x="938" y="628"/>
                    <a:pt x="938" y="628"/>
                    <a:pt x="938" y="628"/>
                  </a:cubicBezTo>
                  <a:lnTo>
                    <a:pt x="938" y="628"/>
                  </a:lnTo>
                  <a:cubicBezTo>
                    <a:pt x="371" y="628"/>
                    <a:pt x="371" y="628"/>
                    <a:pt x="371" y="628"/>
                  </a:cubicBezTo>
                  <a:moveTo>
                    <a:pt x="156" y="1275"/>
                  </a:moveTo>
                  <a:cubicBezTo>
                    <a:pt x="410" y="1020"/>
                    <a:pt x="410" y="1020"/>
                    <a:pt x="410" y="1020"/>
                  </a:cubicBezTo>
                  <a:lnTo>
                    <a:pt x="410" y="1020"/>
                  </a:lnTo>
                  <a:cubicBezTo>
                    <a:pt x="429" y="1020"/>
                    <a:pt x="429" y="1001"/>
                    <a:pt x="410" y="981"/>
                  </a:cubicBezTo>
                  <a:lnTo>
                    <a:pt x="410" y="981"/>
                  </a:lnTo>
                  <a:cubicBezTo>
                    <a:pt x="410" y="961"/>
                    <a:pt x="390" y="961"/>
                    <a:pt x="371" y="981"/>
                  </a:cubicBezTo>
                  <a:lnTo>
                    <a:pt x="371" y="981"/>
                  </a:lnTo>
                  <a:cubicBezTo>
                    <a:pt x="117" y="1236"/>
                    <a:pt x="117" y="1236"/>
                    <a:pt x="117" y="1236"/>
                  </a:cubicBezTo>
                  <a:lnTo>
                    <a:pt x="117" y="1236"/>
                  </a:lnTo>
                  <a:cubicBezTo>
                    <a:pt x="97" y="1256"/>
                    <a:pt x="97" y="1256"/>
                    <a:pt x="117" y="1275"/>
                  </a:cubicBezTo>
                  <a:lnTo>
                    <a:pt x="117" y="1275"/>
                  </a:lnTo>
                  <a:cubicBezTo>
                    <a:pt x="117" y="1295"/>
                    <a:pt x="136" y="1295"/>
                    <a:pt x="156" y="1275"/>
                  </a:cubicBezTo>
                  <a:moveTo>
                    <a:pt x="1231" y="1236"/>
                  </a:moveTo>
                  <a:cubicBezTo>
                    <a:pt x="977" y="981"/>
                    <a:pt x="977" y="981"/>
                    <a:pt x="977" y="981"/>
                  </a:cubicBezTo>
                  <a:lnTo>
                    <a:pt x="977" y="981"/>
                  </a:lnTo>
                  <a:cubicBezTo>
                    <a:pt x="957" y="961"/>
                    <a:pt x="938" y="961"/>
                    <a:pt x="938" y="981"/>
                  </a:cubicBezTo>
                  <a:lnTo>
                    <a:pt x="938" y="981"/>
                  </a:lnTo>
                  <a:cubicBezTo>
                    <a:pt x="918" y="1001"/>
                    <a:pt x="918" y="1020"/>
                    <a:pt x="938" y="1020"/>
                  </a:cubicBezTo>
                  <a:lnTo>
                    <a:pt x="938" y="1020"/>
                  </a:lnTo>
                  <a:cubicBezTo>
                    <a:pt x="1192" y="1275"/>
                    <a:pt x="1192" y="1275"/>
                    <a:pt x="1192" y="1275"/>
                  </a:cubicBezTo>
                  <a:lnTo>
                    <a:pt x="1192" y="1275"/>
                  </a:lnTo>
                  <a:cubicBezTo>
                    <a:pt x="1211" y="1295"/>
                    <a:pt x="1231" y="1295"/>
                    <a:pt x="1250" y="1275"/>
                  </a:cubicBezTo>
                  <a:lnTo>
                    <a:pt x="1250" y="1275"/>
                  </a:lnTo>
                  <a:cubicBezTo>
                    <a:pt x="1250" y="1256"/>
                    <a:pt x="1250" y="1256"/>
                    <a:pt x="1231" y="123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6" name="textbox 86"/>
          <p:cNvSpPr/>
          <p:nvPr/>
        </p:nvSpPr>
        <p:spPr>
          <a:xfrm>
            <a:off x="442263" y="318468"/>
            <a:ext cx="4599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就业市场概述</a:t>
            </a:r>
            <a:endParaRPr lang="Microsoft YaHei" altLang="Microsoft YaHei" sz="300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8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763570" y="1751286"/>
            <a:ext cx="10664857" cy="4234459"/>
            <a:chExt cx="10664857" cy="4234459"/>
          </a:xfrm>
        </p:grpSpPr>
        <p:sp>
          <p:nvSpPr>
            <p:cNvPr id="108" name="path"/>
            <p:cNvSpPr/>
            <p:nvPr/>
          </p:nvSpPr>
          <p:spPr>
            <a:xfrm>
              <a:off x="5422195" y="0"/>
              <a:ext cx="5242662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FFE4D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0" y="0"/>
              <a:ext cx="5242663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3767145" y="679269"/>
              <a:ext cx="3130563" cy="3130565"/>
            </a:xfrm>
            <a:custGeom>
              <a:rect l="0" t="0" r="0" b="0"/>
              <a:pathLst>
                <a:path w="4930" h="4930">
                  <a:moveTo>
                    <a:pt x="0" y="2465"/>
                  </a:moveTo>
                  <a:cubicBezTo>
                    <a:pt x="0" y="1103"/>
                    <a:pt x="1103" y="0"/>
                    <a:pt x="2465" y="0"/>
                  </a:cubicBezTo>
                  <a:lnTo>
                    <a:pt x="2465" y="0"/>
                  </a:lnTo>
                  <a:lnTo>
                    <a:pt x="2465" y="0"/>
                  </a:lnTo>
                  <a:lnTo>
                    <a:pt x="2465" y="0"/>
                  </a:lnTo>
                  <a:cubicBezTo>
                    <a:pt x="3826" y="0"/>
                    <a:pt x="4930" y="1103"/>
                    <a:pt x="4930" y="2465"/>
                  </a:cubicBezTo>
                  <a:lnTo>
                    <a:pt x="4930" y="2465"/>
                  </a:lnTo>
                  <a:cubicBezTo>
                    <a:pt x="4930" y="2465"/>
                    <a:pt x="4930" y="2465"/>
                    <a:pt x="4930" y="2465"/>
                  </a:cubicBezTo>
                  <a:lnTo>
                    <a:pt x="4930" y="2465"/>
                  </a:lnTo>
                  <a:lnTo>
                    <a:pt x="4930" y="2465"/>
                  </a:lnTo>
                  <a:lnTo>
                    <a:pt x="4930" y="2465"/>
                  </a:lnTo>
                  <a:cubicBezTo>
                    <a:pt x="4930" y="3826"/>
                    <a:pt x="3826" y="4930"/>
                    <a:pt x="2465" y="4930"/>
                  </a:cubicBezTo>
                  <a:lnTo>
                    <a:pt x="2465" y="4930"/>
                  </a:lnTo>
                  <a:lnTo>
                    <a:pt x="2465" y="4930"/>
                  </a:lnTo>
                  <a:lnTo>
                    <a:pt x="2465" y="4930"/>
                  </a:lnTo>
                  <a:cubicBezTo>
                    <a:pt x="1103" y="4930"/>
                    <a:pt x="0" y="3826"/>
                    <a:pt x="0" y="2465"/>
                  </a:cubicBezTo>
                  <a:lnTo>
                    <a:pt x="0" y="2465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3957971" y="870096"/>
              <a:ext cx="2748909" cy="2748908"/>
            </a:xfrm>
            <a:custGeom>
              <a:rect l="0" t="0" r="0" b="0"/>
              <a:pathLst>
                <a:path w="4328" h="4328">
                  <a:moveTo>
                    <a:pt x="0" y="2164"/>
                  </a:moveTo>
                  <a:cubicBezTo>
                    <a:pt x="0" y="969"/>
                    <a:pt x="969" y="0"/>
                    <a:pt x="2164" y="0"/>
                  </a:cubicBezTo>
                  <a:lnTo>
                    <a:pt x="2164" y="0"/>
                  </a:lnTo>
                  <a:lnTo>
                    <a:pt x="2164" y="0"/>
                  </a:lnTo>
                  <a:lnTo>
                    <a:pt x="2164" y="0"/>
                  </a:lnTo>
                  <a:cubicBezTo>
                    <a:pt x="3359" y="0"/>
                    <a:pt x="4328" y="969"/>
                    <a:pt x="4328" y="2164"/>
                  </a:cubicBezTo>
                  <a:lnTo>
                    <a:pt x="4328" y="2164"/>
                  </a:lnTo>
                  <a:cubicBezTo>
                    <a:pt x="4328" y="2164"/>
                    <a:pt x="4328" y="2164"/>
                    <a:pt x="4328" y="2164"/>
                  </a:cubicBezTo>
                  <a:lnTo>
                    <a:pt x="4328" y="2164"/>
                  </a:lnTo>
                  <a:lnTo>
                    <a:pt x="4328" y="2164"/>
                  </a:lnTo>
                  <a:lnTo>
                    <a:pt x="4328" y="2164"/>
                  </a:lnTo>
                  <a:cubicBezTo>
                    <a:pt x="4328" y="3359"/>
                    <a:pt x="3359" y="4328"/>
                    <a:pt x="2164" y="4328"/>
                  </a:cubicBezTo>
                  <a:lnTo>
                    <a:pt x="2164" y="4328"/>
                  </a:lnTo>
                  <a:lnTo>
                    <a:pt x="2164" y="4328"/>
                  </a:lnTo>
                  <a:lnTo>
                    <a:pt x="2164" y="4328"/>
                  </a:lnTo>
                  <a:cubicBezTo>
                    <a:pt x="969" y="4328"/>
                    <a:pt x="0" y="3359"/>
                    <a:pt x="0" y="2164"/>
                  </a:cubicBezTo>
                  <a:lnTo>
                    <a:pt x="0" y="2164"/>
                  </a:lnTo>
                  <a:close/>
                </a:path>
              </a:pathLst>
            </a:custGeom>
            <a:solidFill>
              <a:srgbClr val="C769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2" name="textbox 112"/>
          <p:cNvSpPr/>
          <p:nvPr/>
        </p:nvSpPr>
        <p:spPr>
          <a:xfrm>
            <a:off x="7930179" y="3135119"/>
            <a:ext cx="3110229" cy="1446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562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-1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尽管近年来全</a:t>
            </a:r>
            <a:r>
              <a:rPr sz="1300" spc="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科医学教育逐渐受到重视，</a:t>
            </a:r>
            <a:endParaRPr lang="Microsoft YaHei" altLang="Microsoft YaHei" sz="1300"/>
          </a:p>
          <a:p>
            <a:pPr marL="13557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全科医生的培养力度有所加大，但总体</a:t>
            </a:r>
            <a:r>
              <a:rPr sz="1300" spc="3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</a:t>
            </a:r>
            <a:endParaRPr lang="Microsoft YaHei" altLang="Microsoft YaHei" sz="1300"/>
          </a:p>
          <a:p>
            <a:pPr marL="13557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全科医生的数量和质量仍不能满足市场</a:t>
            </a:r>
            <a:r>
              <a:rPr sz="1300" spc="3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</a:t>
            </a:r>
            <a:endParaRPr lang="Microsoft YaHei" altLang="Microsoft YaHei" sz="1300"/>
          </a:p>
          <a:p>
            <a:pPr marL="14929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求。尤其是在高素质、经验丰富的全科</a:t>
            </a:r>
            <a:r>
              <a:rPr sz="1300" spc="2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3557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4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生方面，供给严重不</a:t>
            </a:r>
            <a:r>
              <a:rPr sz="1300" spc="-1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足</a:t>
            </a:r>
            <a:r>
              <a:rPr sz="1300" spc="0">
                <a:solidFill>
                  <a:srgbClr val="864C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13" name="textbox 113"/>
          <p:cNvSpPr/>
          <p:nvPr/>
        </p:nvSpPr>
        <p:spPr>
          <a:xfrm>
            <a:off x="1197397" y="3135119"/>
            <a:ext cx="2939414" cy="1446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562"/>
              </a:lnSpc>
            </a:pPr>
            <a:endParaRPr lang="Arial" altLang="Arial" sz="100"/>
          </a:p>
          <a:p>
            <a:pPr marL="21958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随着人口老龄化、慢性病增多等社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</a:t>
            </a:r>
            <a:endParaRPr lang="Microsoft YaHei" altLang="Microsoft YaHei" sz="1300"/>
          </a:p>
          <a:p>
            <a:pPr marL="139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题的加剧，以及基层医疗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服务的加强，</a:t>
            </a:r>
            <a:endParaRPr lang="Microsoft YaHei" altLang="Microsoft YaHei" sz="1300"/>
          </a:p>
          <a:p>
            <a:pPr marL="13728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对全科医生的需求持续增长。特别是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农村地区和偏远地区，全科医生的需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4414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1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更加迫切</a:t>
            </a:r>
            <a:r>
              <a:rPr sz="13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14" name="textbox 114"/>
          <p:cNvSpPr/>
          <p:nvPr/>
        </p:nvSpPr>
        <p:spPr>
          <a:xfrm>
            <a:off x="442263" y="318468"/>
            <a:ext cx="5361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就业市场供需状况</a:t>
            </a:r>
            <a:endParaRPr lang="Microsoft YaHei" altLang="Microsoft YaHei" sz="300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1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35" name="textbox 135"/>
          <p:cNvSpPr/>
          <p:nvPr/>
        </p:nvSpPr>
        <p:spPr>
          <a:xfrm>
            <a:off x="5392252" y="3661530"/>
            <a:ext cx="1298575" cy="10153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25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sz="7600" spc="24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7600"/>
          </a:p>
        </p:txBody>
      </p:sp>
      <p:sp>
        <p:nvSpPr>
          <p:cNvPr id="136" name="textbox 136"/>
          <p:cNvSpPr/>
          <p:nvPr/>
        </p:nvSpPr>
        <p:spPr>
          <a:xfrm>
            <a:off x="10015493" y="2314858"/>
            <a:ext cx="1044575" cy="303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55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供给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方面</a:t>
            </a:r>
            <a:endParaRPr lang="Microsoft YaHei" altLang="Microsoft YaHei" sz="2000"/>
          </a:p>
        </p:txBody>
      </p:sp>
      <p:sp>
        <p:nvSpPr>
          <p:cNvPr id="137" name="textbox 137"/>
          <p:cNvSpPr/>
          <p:nvPr/>
        </p:nvSpPr>
        <p:spPr>
          <a:xfrm>
            <a:off x="1203103" y="2314347"/>
            <a:ext cx="1042035" cy="303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907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需求方面</a:t>
            </a:r>
            <a:endParaRPr lang="Microsoft YaHei" altLang="Microsoft YaHei" sz="2000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17660" y="2817090"/>
            <a:ext cx="2894156" cy="76200"/>
          </a:xfrm>
          <a:prstGeom prst="rect">
            <a:avLst/>
          </a:prstGeom>
        </p:spPr>
      </p:pic>
      <p:pic>
        <p:nvPicPr>
          <p:cNvPr id="139" name="picture 1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76414" y="2817090"/>
            <a:ext cx="2894155" cy="762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1" name="textbox 141"/>
          <p:cNvSpPr/>
          <p:nvPr/>
        </p:nvSpPr>
        <p:spPr>
          <a:xfrm>
            <a:off x="2404712" y="5756146"/>
            <a:ext cx="8595994" cy="9201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09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医生将不仅局限于基层医疗机构，还可向专科医院、综合医院、社区卫生服务中心等多元化方向发</a:t>
            </a:r>
            <a:endParaRPr lang="Microsoft YaHei" altLang="Microsoft YaHei" sz="1500"/>
          </a:p>
          <a:p>
            <a:pPr marL="15176" indent="-1904" algn="l" rtl="0" eaLnBrk="0">
              <a:lnSpc>
                <a:spcPct val="154000"/>
              </a:lnSpc>
              <a:spcBef>
                <a:spcPts val="6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展，拓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宽职业发展空间。同时，全科医生还可以通过进修学习、参与科研等方式不断提升自己的专业水 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平和竞争力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1900927" y="4825745"/>
            <a:ext cx="9440840" cy="644551"/>
            <a:chExt cx="9440840" cy="644551"/>
          </a:xfrm>
        </p:grpSpPr>
        <p:sp>
          <p:nvSpPr>
            <p:cNvPr id="142" name="path"/>
            <p:cNvSpPr/>
            <p:nvPr/>
          </p:nvSpPr>
          <p:spPr>
            <a:xfrm>
              <a:off x="0" y="0"/>
              <a:ext cx="9440840" cy="644551"/>
            </a:xfrm>
            <a:custGeom>
              <a:rect l="0" t="0" r="0" b="0"/>
              <a:pathLst>
                <a:path w="14867" h="1015">
                  <a:moveTo>
                    <a:pt x="395" y="169"/>
                  </a:moveTo>
                  <a:cubicBezTo>
                    <a:pt x="395" y="75"/>
                    <a:pt x="471" y="0"/>
                    <a:pt x="564" y="0"/>
                  </a:cubicBezTo>
                  <a:lnTo>
                    <a:pt x="564" y="0"/>
                  </a:lnTo>
                  <a:lnTo>
                    <a:pt x="14698" y="0"/>
                  </a:lnTo>
                  <a:lnTo>
                    <a:pt x="14698" y="0"/>
                  </a:lnTo>
                  <a:lnTo>
                    <a:pt x="14698" y="0"/>
                  </a:lnTo>
                  <a:cubicBezTo>
                    <a:pt x="14791" y="0"/>
                    <a:pt x="14867" y="75"/>
                    <a:pt x="14867" y="169"/>
                  </a:cubicBezTo>
                  <a:lnTo>
                    <a:pt x="14867" y="169"/>
                  </a:lnTo>
                  <a:cubicBezTo>
                    <a:pt x="14867" y="169"/>
                    <a:pt x="14867" y="169"/>
                    <a:pt x="14867" y="169"/>
                  </a:cubicBezTo>
                  <a:lnTo>
                    <a:pt x="14867" y="169"/>
                  </a:lnTo>
                  <a:lnTo>
                    <a:pt x="14867" y="845"/>
                  </a:lnTo>
                  <a:lnTo>
                    <a:pt x="14867" y="845"/>
                  </a:lnTo>
                  <a:lnTo>
                    <a:pt x="14867" y="845"/>
                  </a:lnTo>
                  <a:cubicBezTo>
                    <a:pt x="14867" y="939"/>
                    <a:pt x="14791" y="1015"/>
                    <a:pt x="14698" y="1015"/>
                  </a:cubicBezTo>
                  <a:lnTo>
                    <a:pt x="14698" y="1015"/>
                  </a:lnTo>
                  <a:lnTo>
                    <a:pt x="564" y="1015"/>
                  </a:lnTo>
                  <a:lnTo>
                    <a:pt x="564" y="1015"/>
                  </a:lnTo>
                  <a:lnTo>
                    <a:pt x="564" y="1015"/>
                  </a:lnTo>
                  <a:cubicBezTo>
                    <a:pt x="471" y="1015"/>
                    <a:pt x="395" y="939"/>
                    <a:pt x="395" y="845"/>
                  </a:cubicBezTo>
                  <a:lnTo>
                    <a:pt x="395" y="169"/>
                  </a:lnTo>
                  <a:close/>
                </a:path>
                <a:path w="14867" h="1015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textbox 143"/>
            <p:cNvSpPr/>
            <p:nvPr/>
          </p:nvSpPr>
          <p:spPr>
            <a:xfrm>
              <a:off x="-12700" y="-12700"/>
              <a:ext cx="9466580" cy="69088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76000"/>
                </a:lnSpc>
              </a:pPr>
              <a:endParaRPr lang="Arial" altLang="Arial" sz="1000"/>
            </a:p>
            <a:p>
              <a:pPr algn="l" rtl="0" eaLnBrk="0">
                <a:lnSpc>
                  <a:spcPct val="8145"/>
                </a:lnSpc>
              </a:pPr>
              <a:endParaRPr lang="Arial" altLang="Arial" sz="100"/>
            </a:p>
            <a:p>
              <a:pPr marL="670065" algn="l" rtl="0" eaLnBrk="0">
                <a:lnSpc>
                  <a:spcPct val="91000"/>
                </a:lnSpc>
              </a:pPr>
              <a:r>
                <a:rPr sz="1600" spc="-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元化发展</a:t>
              </a:r>
              <a:endParaRPr lang="Microsoft YaHei" altLang="Microsoft YaHei" sz="160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1900927" y="1308905"/>
            <a:ext cx="9440841" cy="644550"/>
            <a:chExt cx="9440841" cy="644550"/>
          </a:xfrm>
        </p:grpSpPr>
        <p:sp>
          <p:nvSpPr>
            <p:cNvPr id="144" name="path"/>
            <p:cNvSpPr/>
            <p:nvPr/>
          </p:nvSpPr>
          <p:spPr>
            <a:xfrm>
              <a:off x="0" y="0"/>
              <a:ext cx="9440841" cy="644550"/>
            </a:xfrm>
            <a:custGeom>
              <a:rect l="0" t="0" r="0" b="0"/>
              <a:pathLst>
                <a:path w="14867" h="1015">
                  <a:moveTo>
                    <a:pt x="395" y="169"/>
                  </a:moveTo>
                  <a:cubicBezTo>
                    <a:pt x="395" y="75"/>
                    <a:pt x="471" y="0"/>
                    <a:pt x="564" y="0"/>
                  </a:cubicBezTo>
                  <a:lnTo>
                    <a:pt x="564" y="0"/>
                  </a:lnTo>
                  <a:lnTo>
                    <a:pt x="14698" y="0"/>
                  </a:lnTo>
                  <a:lnTo>
                    <a:pt x="14698" y="0"/>
                  </a:lnTo>
                  <a:lnTo>
                    <a:pt x="14698" y="0"/>
                  </a:lnTo>
                  <a:cubicBezTo>
                    <a:pt x="14791" y="0"/>
                    <a:pt x="14867" y="75"/>
                    <a:pt x="14867" y="169"/>
                  </a:cubicBezTo>
                  <a:lnTo>
                    <a:pt x="14867" y="169"/>
                  </a:lnTo>
                  <a:cubicBezTo>
                    <a:pt x="14867" y="169"/>
                    <a:pt x="14867" y="169"/>
                    <a:pt x="14867" y="169"/>
                  </a:cubicBezTo>
                  <a:lnTo>
                    <a:pt x="14867" y="169"/>
                  </a:lnTo>
                  <a:lnTo>
                    <a:pt x="14867" y="845"/>
                  </a:lnTo>
                  <a:lnTo>
                    <a:pt x="14867" y="845"/>
                  </a:lnTo>
                  <a:lnTo>
                    <a:pt x="14867" y="845"/>
                  </a:lnTo>
                  <a:cubicBezTo>
                    <a:pt x="14867" y="939"/>
                    <a:pt x="14791" y="1015"/>
                    <a:pt x="14698" y="1015"/>
                  </a:cubicBezTo>
                  <a:lnTo>
                    <a:pt x="14698" y="1015"/>
                  </a:lnTo>
                  <a:lnTo>
                    <a:pt x="564" y="1015"/>
                  </a:lnTo>
                  <a:lnTo>
                    <a:pt x="564" y="1015"/>
                  </a:lnTo>
                  <a:lnTo>
                    <a:pt x="564" y="1015"/>
                  </a:lnTo>
                  <a:cubicBezTo>
                    <a:pt x="471" y="1015"/>
                    <a:pt x="395" y="939"/>
                    <a:pt x="395" y="845"/>
                  </a:cubicBezTo>
                  <a:lnTo>
                    <a:pt x="395" y="169"/>
                  </a:lnTo>
                  <a:close/>
                </a:path>
                <a:path w="14867" h="1015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textbox 145"/>
            <p:cNvSpPr/>
            <p:nvPr/>
          </p:nvSpPr>
          <p:spPr>
            <a:xfrm>
              <a:off x="-12700" y="-12700"/>
              <a:ext cx="9466580" cy="69088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69000"/>
                </a:lnSpc>
              </a:pPr>
              <a:endParaRPr lang="Arial" altLang="Arial" sz="1000"/>
            </a:p>
            <a:p>
              <a:pPr marL="61102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政策驱动</a:t>
              </a:r>
              <a:endParaRPr lang="Microsoft YaHei" altLang="Microsoft YaHei" sz="1600"/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1900927" y="3067326"/>
            <a:ext cx="9440840" cy="644550"/>
            <a:chExt cx="9440840" cy="644550"/>
          </a:xfrm>
        </p:grpSpPr>
        <p:sp>
          <p:nvSpPr>
            <p:cNvPr id="146" name="path"/>
            <p:cNvSpPr/>
            <p:nvPr/>
          </p:nvSpPr>
          <p:spPr>
            <a:xfrm>
              <a:off x="0" y="0"/>
              <a:ext cx="9440840" cy="644550"/>
            </a:xfrm>
            <a:custGeom>
              <a:rect l="0" t="0" r="0" b="0"/>
              <a:pathLst>
                <a:path w="14867" h="1015">
                  <a:moveTo>
                    <a:pt x="395" y="169"/>
                  </a:moveTo>
                  <a:cubicBezTo>
                    <a:pt x="395" y="75"/>
                    <a:pt x="471" y="0"/>
                    <a:pt x="564" y="0"/>
                  </a:cubicBezTo>
                  <a:lnTo>
                    <a:pt x="564" y="0"/>
                  </a:lnTo>
                  <a:lnTo>
                    <a:pt x="14698" y="0"/>
                  </a:lnTo>
                  <a:lnTo>
                    <a:pt x="14698" y="0"/>
                  </a:lnTo>
                  <a:lnTo>
                    <a:pt x="14698" y="0"/>
                  </a:lnTo>
                  <a:cubicBezTo>
                    <a:pt x="14791" y="0"/>
                    <a:pt x="14867" y="75"/>
                    <a:pt x="14867" y="169"/>
                  </a:cubicBezTo>
                  <a:lnTo>
                    <a:pt x="14867" y="169"/>
                  </a:lnTo>
                  <a:cubicBezTo>
                    <a:pt x="14867" y="169"/>
                    <a:pt x="14867" y="169"/>
                    <a:pt x="14867" y="169"/>
                  </a:cubicBezTo>
                  <a:lnTo>
                    <a:pt x="14867" y="169"/>
                  </a:lnTo>
                  <a:lnTo>
                    <a:pt x="14867" y="845"/>
                  </a:lnTo>
                  <a:lnTo>
                    <a:pt x="14867" y="845"/>
                  </a:lnTo>
                  <a:lnTo>
                    <a:pt x="14867" y="845"/>
                  </a:lnTo>
                  <a:cubicBezTo>
                    <a:pt x="14867" y="939"/>
                    <a:pt x="14791" y="1015"/>
                    <a:pt x="14698" y="1015"/>
                  </a:cubicBezTo>
                  <a:lnTo>
                    <a:pt x="14698" y="1015"/>
                  </a:lnTo>
                  <a:lnTo>
                    <a:pt x="564" y="1015"/>
                  </a:lnTo>
                  <a:lnTo>
                    <a:pt x="564" y="1015"/>
                  </a:lnTo>
                  <a:lnTo>
                    <a:pt x="564" y="1015"/>
                  </a:lnTo>
                  <a:cubicBezTo>
                    <a:pt x="471" y="1015"/>
                    <a:pt x="395" y="939"/>
                    <a:pt x="395" y="845"/>
                  </a:cubicBezTo>
                  <a:lnTo>
                    <a:pt x="395" y="169"/>
                  </a:lnTo>
                  <a:close/>
                </a:path>
                <a:path w="14867" h="1015">
                  <a:moveTo>
                    <a:pt x="495" y="725"/>
                  </a:moveTo>
                  <a:lnTo>
                    <a:pt x="0" y="507"/>
                  </a:lnTo>
                  <a:lnTo>
                    <a:pt x="495" y="289"/>
                  </a:lnTo>
                  <a:lnTo>
                    <a:pt x="495" y="725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textbox 147"/>
            <p:cNvSpPr/>
            <p:nvPr/>
          </p:nvSpPr>
          <p:spPr>
            <a:xfrm>
              <a:off x="-12700" y="-12700"/>
              <a:ext cx="9466580" cy="69088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72000"/>
                </a:lnSpc>
              </a:pPr>
              <a:endParaRPr lang="Arial" altLang="Arial" sz="1000"/>
            </a:p>
            <a:p>
              <a:pPr algn="l" rtl="0" eaLnBrk="0">
                <a:lnSpc>
                  <a:spcPct val="6403"/>
                </a:lnSpc>
              </a:pPr>
              <a:endParaRPr lang="Arial" altLang="Arial" sz="100"/>
            </a:p>
            <a:p>
              <a:pPr marL="633489" algn="l" rtl="0" eaLnBrk="0">
                <a:lnSpc>
                  <a:spcPct val="91000"/>
                </a:lnSpc>
              </a:pPr>
              <a:r>
                <a:rPr sz="1600" spc="-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育改革</a:t>
              </a:r>
              <a:endParaRPr lang="Microsoft YaHei" altLang="Microsoft YaHei" sz="1600"/>
            </a:p>
          </p:txBody>
        </p:sp>
      </p:grpSp>
      <p:sp>
        <p:nvSpPr>
          <p:cNvPr id="148" name="textbox 148"/>
          <p:cNvSpPr/>
          <p:nvPr/>
        </p:nvSpPr>
        <p:spPr>
          <a:xfrm>
            <a:off x="2396463" y="2250685"/>
            <a:ext cx="8757284" cy="5054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073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国家将继续加大对基层医疗体系和全科医生的投入，通过政策引导、财政支持等措施推动全科医学的发展，提高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endParaRPr lang="Microsoft YaHei" altLang="Microsoft YaHei" sz="1300"/>
          </a:p>
          <a:p>
            <a:pPr marL="15786" algn="l" rtl="0" eaLnBrk="0">
              <a:lnSpc>
                <a:spcPts val="2429"/>
              </a:lnSpc>
            </a:pPr>
            <a:r>
              <a:rPr sz="13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医生的待遇和社会地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49" name="textbox 149"/>
          <p:cNvSpPr/>
          <p:nvPr/>
        </p:nvSpPr>
        <p:spPr>
          <a:xfrm>
            <a:off x="892244" y="331596"/>
            <a:ext cx="4911725" cy="4889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300"/>
          </a:p>
          <a:p>
            <a:pPr marL="78294" algn="l" rtl="0" eaLnBrk="0">
              <a:lnSpc>
                <a:spcPct val="92000"/>
              </a:lnSpc>
              <a:spcBef>
                <a:spcPts val="1"/>
              </a:spcBef>
              <a:tabLst>
                <a:tab pos="331470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就业市场发展趋势</a:t>
            </a:r>
            <a:endParaRPr lang="Microsoft YaHei" altLang="Microsoft YaHei" sz="3000"/>
          </a:p>
        </p:txBody>
      </p:sp>
      <p:sp>
        <p:nvSpPr>
          <p:cNvPr id="150" name="path"/>
          <p:cNvSpPr/>
          <p:nvPr/>
        </p:nvSpPr>
        <p:spPr>
          <a:xfrm>
            <a:off x="904944" y="344296"/>
            <a:ext cx="65594" cy="418915"/>
          </a:xfrm>
          <a:custGeom>
            <a:rect l="0" t="0" r="0" b="0"/>
            <a:pathLst>
              <a:path w="103" h="659">
                <a:moveTo>
                  <a:pt x="0" y="51"/>
                </a:moveTo>
                <a:cubicBezTo>
                  <a:pt x="0" y="23"/>
                  <a:pt x="23" y="0"/>
                  <a:pt x="51" y="0"/>
                </a:cubicBez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cubicBezTo>
                  <a:pt x="80" y="0"/>
                  <a:pt x="103" y="23"/>
                  <a:pt x="103" y="51"/>
                </a:cubicBezTo>
                <a:lnTo>
                  <a:pt x="103" y="51"/>
                </a:lnTo>
                <a:cubicBezTo>
                  <a:pt x="103" y="51"/>
                  <a:pt x="103" y="51"/>
                  <a:pt x="103" y="51"/>
                </a:cubicBezTo>
                <a:lnTo>
                  <a:pt x="103" y="51"/>
                </a:lnTo>
                <a:lnTo>
                  <a:pt x="103" y="51"/>
                </a:lnTo>
                <a:lnTo>
                  <a:pt x="103" y="51"/>
                </a:lnTo>
                <a:cubicBezTo>
                  <a:pt x="103" y="80"/>
                  <a:pt x="80" y="103"/>
                  <a:pt x="51" y="103"/>
                </a:cubicBezTo>
                <a:lnTo>
                  <a:pt x="51" y="103"/>
                </a:lnTo>
                <a:lnTo>
                  <a:pt x="51" y="103"/>
                </a:lnTo>
                <a:lnTo>
                  <a:pt x="51" y="103"/>
                </a:lnTo>
                <a:cubicBezTo>
                  <a:pt x="23" y="103"/>
                  <a:pt x="0" y="80"/>
                  <a:pt x="0" y="51"/>
                </a:cubicBezTo>
                <a:lnTo>
                  <a:pt x="0" y="51"/>
                </a:lnTo>
                <a:close/>
              </a:path>
              <a:path w="103" h="659">
                <a:moveTo>
                  <a:pt x="0" y="237"/>
                </a:moveTo>
                <a:cubicBezTo>
                  <a:pt x="0" y="208"/>
                  <a:pt x="23" y="185"/>
                  <a:pt x="51" y="185"/>
                </a:cubicBez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cubicBezTo>
                  <a:pt x="80" y="185"/>
                  <a:pt x="103" y="208"/>
                  <a:pt x="103" y="237"/>
                </a:cubicBezTo>
                <a:lnTo>
                  <a:pt x="103" y="237"/>
                </a:lnTo>
                <a:cubicBezTo>
                  <a:pt x="103" y="237"/>
                  <a:pt x="103" y="237"/>
                  <a:pt x="103" y="237"/>
                </a:cubicBezTo>
                <a:lnTo>
                  <a:pt x="103" y="237"/>
                </a:lnTo>
                <a:lnTo>
                  <a:pt x="103" y="237"/>
                </a:lnTo>
                <a:lnTo>
                  <a:pt x="103" y="237"/>
                </a:lnTo>
                <a:cubicBezTo>
                  <a:pt x="103" y="265"/>
                  <a:pt x="80" y="288"/>
                  <a:pt x="51" y="288"/>
                </a:cubicBezTo>
                <a:lnTo>
                  <a:pt x="51" y="288"/>
                </a:lnTo>
                <a:lnTo>
                  <a:pt x="51" y="288"/>
                </a:lnTo>
                <a:lnTo>
                  <a:pt x="51" y="288"/>
                </a:lnTo>
                <a:cubicBezTo>
                  <a:pt x="23" y="288"/>
                  <a:pt x="0" y="265"/>
                  <a:pt x="0" y="237"/>
                </a:cubicBezTo>
                <a:lnTo>
                  <a:pt x="0" y="237"/>
                </a:lnTo>
                <a:close/>
              </a:path>
              <a:path w="103" h="659">
                <a:moveTo>
                  <a:pt x="0" y="422"/>
                </a:moveTo>
                <a:cubicBezTo>
                  <a:pt x="0" y="394"/>
                  <a:pt x="23" y="370"/>
                  <a:pt x="51" y="370"/>
                </a:cubicBezTo>
                <a:lnTo>
                  <a:pt x="51" y="370"/>
                </a:lnTo>
                <a:lnTo>
                  <a:pt x="51" y="370"/>
                </a:lnTo>
                <a:lnTo>
                  <a:pt x="51" y="370"/>
                </a:lnTo>
                <a:cubicBezTo>
                  <a:pt x="80" y="370"/>
                  <a:pt x="103" y="394"/>
                  <a:pt x="103" y="422"/>
                </a:cubicBezTo>
                <a:lnTo>
                  <a:pt x="103" y="422"/>
                </a:lnTo>
                <a:cubicBezTo>
                  <a:pt x="103" y="422"/>
                  <a:pt x="103" y="422"/>
                  <a:pt x="103" y="422"/>
                </a:cubicBezTo>
                <a:lnTo>
                  <a:pt x="103" y="422"/>
                </a:lnTo>
                <a:lnTo>
                  <a:pt x="103" y="422"/>
                </a:lnTo>
                <a:lnTo>
                  <a:pt x="103" y="422"/>
                </a:lnTo>
                <a:cubicBezTo>
                  <a:pt x="103" y="451"/>
                  <a:pt x="80" y="474"/>
                  <a:pt x="51" y="474"/>
                </a:cubicBezTo>
                <a:lnTo>
                  <a:pt x="51" y="474"/>
                </a:lnTo>
                <a:lnTo>
                  <a:pt x="51" y="474"/>
                </a:lnTo>
                <a:lnTo>
                  <a:pt x="51" y="474"/>
                </a:lnTo>
                <a:cubicBezTo>
                  <a:pt x="23" y="474"/>
                  <a:pt x="0" y="451"/>
                  <a:pt x="0" y="422"/>
                </a:cubicBezTo>
                <a:lnTo>
                  <a:pt x="0" y="422"/>
                </a:lnTo>
                <a:close/>
              </a:path>
              <a:path w="103" h="659">
                <a:moveTo>
                  <a:pt x="0" y="608"/>
                </a:moveTo>
                <a:cubicBezTo>
                  <a:pt x="0" y="579"/>
                  <a:pt x="23" y="556"/>
                  <a:pt x="51" y="556"/>
                </a:cubicBezTo>
                <a:lnTo>
                  <a:pt x="51" y="556"/>
                </a:lnTo>
                <a:lnTo>
                  <a:pt x="51" y="556"/>
                </a:lnTo>
                <a:lnTo>
                  <a:pt x="51" y="556"/>
                </a:lnTo>
                <a:cubicBezTo>
                  <a:pt x="80" y="556"/>
                  <a:pt x="103" y="579"/>
                  <a:pt x="103" y="608"/>
                </a:cubicBezTo>
                <a:lnTo>
                  <a:pt x="103" y="608"/>
                </a:lnTo>
                <a:cubicBezTo>
                  <a:pt x="103" y="608"/>
                  <a:pt x="103" y="608"/>
                  <a:pt x="103" y="608"/>
                </a:cubicBezTo>
                <a:lnTo>
                  <a:pt x="103" y="608"/>
                </a:lnTo>
                <a:lnTo>
                  <a:pt x="103" y="608"/>
                </a:lnTo>
                <a:lnTo>
                  <a:pt x="103" y="608"/>
                </a:lnTo>
                <a:cubicBezTo>
                  <a:pt x="103" y="636"/>
                  <a:pt x="80" y="659"/>
                  <a:pt x="51" y="659"/>
                </a:cubicBezTo>
                <a:lnTo>
                  <a:pt x="51" y="659"/>
                </a:lnTo>
                <a:lnTo>
                  <a:pt x="51" y="659"/>
                </a:lnTo>
                <a:lnTo>
                  <a:pt x="51" y="659"/>
                </a:lnTo>
                <a:cubicBezTo>
                  <a:pt x="23" y="659"/>
                  <a:pt x="0" y="636"/>
                  <a:pt x="0" y="608"/>
                </a:cubicBezTo>
                <a:lnTo>
                  <a:pt x="0" y="608"/>
                </a:lnTo>
                <a:close/>
              </a:path>
            </a:pathLst>
          </a:custGeom>
          <a:solidFill>
            <a:srgbClr val="FF960E">
              <a:alpha val="2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1" name="textbox 151"/>
          <p:cNvSpPr/>
          <p:nvPr/>
        </p:nvSpPr>
        <p:spPr>
          <a:xfrm>
            <a:off x="2399550" y="3987397"/>
            <a:ext cx="8206740" cy="212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18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医学教育将更加注重全科医学教育，加强全科医生的培养和实践教学，提高全科医生的综合素质和临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床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能力。</a:t>
            </a:r>
            <a:endParaRPr lang="Microsoft YaHei" altLang="Microsoft YaHei" sz="1300"/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1088" y="1044365"/>
            <a:ext cx="76200" cy="5813634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873195" y="4825745"/>
            <a:ext cx="669477" cy="669478"/>
            <a:chExt cx="669477" cy="669478"/>
          </a:xfrm>
        </p:grpSpPr>
        <p:sp>
          <p:nvSpPr>
            <p:cNvPr id="153" name="path"/>
            <p:cNvSpPr/>
            <p:nvPr/>
          </p:nvSpPr>
          <p:spPr>
            <a:xfrm>
              <a:off x="0" y="0"/>
              <a:ext cx="669477" cy="669478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FF771B">
                <a:alpha val="4196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115086" y="115086"/>
              <a:ext cx="439304" cy="439304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873195" y="1332345"/>
            <a:ext cx="669477" cy="669478"/>
            <a:chExt cx="669477" cy="669478"/>
          </a:xfrm>
        </p:grpSpPr>
        <p:sp>
          <p:nvSpPr>
            <p:cNvPr id="155" name="path"/>
            <p:cNvSpPr/>
            <p:nvPr/>
          </p:nvSpPr>
          <p:spPr>
            <a:xfrm>
              <a:off x="0" y="0"/>
              <a:ext cx="669477" cy="669478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FF771B">
                <a:alpha val="4196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115086" y="115085"/>
              <a:ext cx="439304" cy="439304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873195" y="3067325"/>
            <a:ext cx="669477" cy="669477"/>
            <a:chExt cx="669477" cy="669477"/>
          </a:xfrm>
        </p:grpSpPr>
        <p:sp>
          <p:nvSpPr>
            <p:cNvPr id="157" name="path"/>
            <p:cNvSpPr/>
            <p:nvPr/>
          </p:nvSpPr>
          <p:spPr>
            <a:xfrm>
              <a:off x="0" y="0"/>
              <a:ext cx="669477" cy="669477"/>
            </a:xfrm>
            <a:custGeom>
              <a:rect l="0" t="0" r="0" b="0"/>
              <a:pathLst>
                <a:path w="1054" h="1054">
                  <a:moveTo>
                    <a:pt x="0" y="527"/>
                  </a:moveTo>
                  <a:cubicBezTo>
                    <a:pt x="0" y="236"/>
                    <a:pt x="236" y="0"/>
                    <a:pt x="527" y="0"/>
                  </a:cubicBezTo>
                  <a:lnTo>
                    <a:pt x="527" y="0"/>
                  </a:lnTo>
                  <a:lnTo>
                    <a:pt x="527" y="0"/>
                  </a:lnTo>
                  <a:lnTo>
                    <a:pt x="527" y="0"/>
                  </a:lnTo>
                  <a:cubicBezTo>
                    <a:pt x="818" y="0"/>
                    <a:pt x="1054" y="236"/>
                    <a:pt x="1054" y="527"/>
                  </a:cubicBezTo>
                  <a:lnTo>
                    <a:pt x="1054" y="527"/>
                  </a:lnTo>
                  <a:cubicBezTo>
                    <a:pt x="1054" y="527"/>
                    <a:pt x="1054" y="527"/>
                    <a:pt x="1054" y="527"/>
                  </a:cubicBezTo>
                  <a:lnTo>
                    <a:pt x="1054" y="527"/>
                  </a:lnTo>
                  <a:lnTo>
                    <a:pt x="1054" y="527"/>
                  </a:lnTo>
                  <a:lnTo>
                    <a:pt x="1054" y="527"/>
                  </a:lnTo>
                  <a:cubicBezTo>
                    <a:pt x="1054" y="818"/>
                    <a:pt x="818" y="1054"/>
                    <a:pt x="527" y="1054"/>
                  </a:cubicBezTo>
                  <a:lnTo>
                    <a:pt x="527" y="1054"/>
                  </a:lnTo>
                  <a:lnTo>
                    <a:pt x="527" y="1054"/>
                  </a:lnTo>
                  <a:lnTo>
                    <a:pt x="527" y="1054"/>
                  </a:lnTo>
                  <a:cubicBezTo>
                    <a:pt x="236" y="1054"/>
                    <a:pt x="0" y="818"/>
                    <a:pt x="0" y="527"/>
                  </a:cubicBezTo>
                  <a:lnTo>
                    <a:pt x="0" y="527"/>
                  </a:lnTo>
                  <a:close/>
                </a:path>
              </a:pathLst>
            </a:custGeom>
            <a:solidFill>
              <a:srgbClr val="FF771B">
                <a:alpha val="4196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115086" y="115086"/>
              <a:ext cx="439304" cy="439305"/>
            </a:xfrm>
            <a:custGeom>
              <a:rect l="0" t="0" r="0" b="0"/>
              <a:pathLst>
                <a:path w="691" h="691">
                  <a:moveTo>
                    <a:pt x="0" y="345"/>
                  </a:moveTo>
                  <a:cubicBezTo>
                    <a:pt x="0" y="154"/>
                    <a:pt x="154" y="0"/>
                    <a:pt x="345" y="0"/>
                  </a:cubicBezTo>
                  <a:lnTo>
                    <a:pt x="345" y="0"/>
                  </a:lnTo>
                  <a:lnTo>
                    <a:pt x="345" y="0"/>
                  </a:lnTo>
                  <a:lnTo>
                    <a:pt x="345" y="0"/>
                  </a:lnTo>
                  <a:cubicBezTo>
                    <a:pt x="536" y="0"/>
                    <a:pt x="691" y="154"/>
                    <a:pt x="691" y="345"/>
                  </a:cubicBezTo>
                  <a:lnTo>
                    <a:pt x="691" y="345"/>
                  </a:lnTo>
                  <a:cubicBezTo>
                    <a:pt x="691" y="345"/>
                    <a:pt x="691" y="345"/>
                    <a:pt x="691" y="345"/>
                  </a:cubicBezTo>
                  <a:lnTo>
                    <a:pt x="691" y="345"/>
                  </a:lnTo>
                  <a:lnTo>
                    <a:pt x="691" y="345"/>
                  </a:lnTo>
                  <a:lnTo>
                    <a:pt x="691" y="345"/>
                  </a:lnTo>
                  <a:cubicBezTo>
                    <a:pt x="691" y="536"/>
                    <a:pt x="536" y="691"/>
                    <a:pt x="345" y="691"/>
                  </a:cubicBezTo>
                  <a:lnTo>
                    <a:pt x="345" y="691"/>
                  </a:lnTo>
                  <a:lnTo>
                    <a:pt x="345" y="691"/>
                  </a:lnTo>
                  <a:lnTo>
                    <a:pt x="345" y="691"/>
                  </a:lnTo>
                  <a:cubicBezTo>
                    <a:pt x="154" y="691"/>
                    <a:pt x="0" y="536"/>
                    <a:pt x="0" y="345"/>
                  </a:cubicBezTo>
                  <a:lnTo>
                    <a:pt x="0" y="345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59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0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1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2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3" name="path"/>
          <p:cNvSpPr/>
          <p:nvPr/>
        </p:nvSpPr>
        <p:spPr>
          <a:xfrm>
            <a:off x="575048" y="573290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4" name="path"/>
          <p:cNvSpPr/>
          <p:nvPr/>
        </p:nvSpPr>
        <p:spPr>
          <a:xfrm>
            <a:off x="575048" y="691064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5" name="path"/>
          <p:cNvSpPr/>
          <p:nvPr/>
        </p:nvSpPr>
        <p:spPr>
          <a:xfrm>
            <a:off x="575048" y="337742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6" name="path"/>
          <p:cNvSpPr/>
          <p:nvPr/>
        </p:nvSpPr>
        <p:spPr>
          <a:xfrm>
            <a:off x="575048" y="455516"/>
            <a:ext cx="78137" cy="78137"/>
          </a:xfrm>
          <a:custGeom>
            <a:rect l="0" t="0" r="0" b="0"/>
            <a:pathLst>
              <a:path w="123" h="123">
                <a:moveTo>
                  <a:pt x="0" y="61"/>
                </a:moveTo>
                <a:cubicBezTo>
                  <a:pt x="0" y="27"/>
                  <a:pt x="27" y="0"/>
                  <a:pt x="61" y="0"/>
                </a:cubicBezTo>
                <a:lnTo>
                  <a:pt x="61" y="0"/>
                </a:lnTo>
                <a:lnTo>
                  <a:pt x="61" y="0"/>
                </a:lnTo>
                <a:lnTo>
                  <a:pt x="61" y="0"/>
                </a:lnTo>
                <a:cubicBezTo>
                  <a:pt x="95" y="0"/>
                  <a:pt x="123" y="27"/>
                  <a:pt x="123" y="61"/>
                </a:cubicBezTo>
                <a:lnTo>
                  <a:pt x="123" y="61"/>
                </a:lnTo>
                <a:cubicBezTo>
                  <a:pt x="123" y="61"/>
                  <a:pt x="123" y="61"/>
                  <a:pt x="123" y="61"/>
                </a:cubicBezTo>
                <a:lnTo>
                  <a:pt x="123" y="61"/>
                </a:lnTo>
                <a:lnTo>
                  <a:pt x="123" y="61"/>
                </a:lnTo>
                <a:lnTo>
                  <a:pt x="123" y="61"/>
                </a:lnTo>
                <a:cubicBezTo>
                  <a:pt x="123" y="95"/>
                  <a:pt x="95" y="123"/>
                  <a:pt x="61" y="123"/>
                </a:cubicBezTo>
                <a:lnTo>
                  <a:pt x="61" y="123"/>
                </a:lnTo>
                <a:lnTo>
                  <a:pt x="61" y="123"/>
                </a:lnTo>
                <a:lnTo>
                  <a:pt x="61" y="123"/>
                </a:lnTo>
                <a:cubicBezTo>
                  <a:pt x="27" y="123"/>
                  <a:pt x="0" y="95"/>
                  <a:pt x="0" y="61"/>
                </a:cubicBezTo>
                <a:lnTo>
                  <a:pt x="0" y="61"/>
                </a:lnTo>
                <a:close/>
              </a:path>
            </a:pathLst>
          </a:custGeom>
          <a:solidFill>
            <a:srgbClr val="FF960E">
              <a:alpha val="8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7" name="path"/>
          <p:cNvSpPr/>
          <p:nvPr/>
        </p:nvSpPr>
        <p:spPr>
          <a:xfrm>
            <a:off x="689124" y="575006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8" name="path"/>
          <p:cNvSpPr/>
          <p:nvPr/>
        </p:nvSpPr>
        <p:spPr>
          <a:xfrm>
            <a:off x="689124" y="692780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9" name="path"/>
          <p:cNvSpPr/>
          <p:nvPr/>
        </p:nvSpPr>
        <p:spPr>
          <a:xfrm>
            <a:off x="689124" y="339459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lnTo>
                  <a:pt x="58" y="117"/>
                </a:ln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0" name="path"/>
          <p:cNvSpPr/>
          <p:nvPr/>
        </p:nvSpPr>
        <p:spPr>
          <a:xfrm>
            <a:off x="689124" y="457232"/>
            <a:ext cx="74704" cy="74703"/>
          </a:xfrm>
          <a:custGeom>
            <a:rect l="0" t="0" r="0" b="0"/>
            <a:pathLst>
              <a:path w="117" h="117">
                <a:moveTo>
                  <a:pt x="0" y="58"/>
                </a:moveTo>
                <a:cubicBezTo>
                  <a:pt x="0" y="26"/>
                  <a:pt x="26" y="0"/>
                  <a:pt x="58" y="0"/>
                </a:cubicBezTo>
                <a:lnTo>
                  <a:pt x="58" y="0"/>
                </a:lnTo>
                <a:lnTo>
                  <a:pt x="58" y="0"/>
                </a:lnTo>
                <a:lnTo>
                  <a:pt x="58" y="0"/>
                </a:lnTo>
                <a:cubicBezTo>
                  <a:pt x="91" y="0"/>
                  <a:pt x="117" y="26"/>
                  <a:pt x="117" y="58"/>
                </a:cubicBezTo>
                <a:lnTo>
                  <a:pt x="117" y="58"/>
                </a:lnTo>
                <a:cubicBezTo>
                  <a:pt x="117" y="58"/>
                  <a:pt x="117" y="58"/>
                  <a:pt x="117" y="58"/>
                </a:cubicBezTo>
                <a:lnTo>
                  <a:pt x="117" y="58"/>
                </a:lnTo>
                <a:lnTo>
                  <a:pt x="117" y="58"/>
                </a:lnTo>
                <a:lnTo>
                  <a:pt x="117" y="58"/>
                </a:lnTo>
                <a:cubicBezTo>
                  <a:pt x="117" y="91"/>
                  <a:pt x="91" y="117"/>
                  <a:pt x="58" y="117"/>
                </a:cubicBezTo>
                <a:lnTo>
                  <a:pt x="58" y="117"/>
                </a:lnTo>
                <a:cubicBezTo>
                  <a:pt x="26" y="117"/>
                  <a:pt x="0" y="91"/>
                  <a:pt x="0" y="58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960E">
              <a:alpha val="6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1" name="path"/>
          <p:cNvSpPr/>
          <p:nvPr/>
        </p:nvSpPr>
        <p:spPr>
          <a:xfrm>
            <a:off x="799767" y="583976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2" name="path"/>
          <p:cNvSpPr/>
          <p:nvPr/>
        </p:nvSpPr>
        <p:spPr>
          <a:xfrm>
            <a:off x="799767" y="701750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3" name="path"/>
          <p:cNvSpPr/>
          <p:nvPr/>
        </p:nvSpPr>
        <p:spPr>
          <a:xfrm>
            <a:off x="799767" y="348429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4" name="path"/>
          <p:cNvSpPr/>
          <p:nvPr/>
        </p:nvSpPr>
        <p:spPr>
          <a:xfrm>
            <a:off x="799767" y="466202"/>
            <a:ext cx="69238" cy="69238"/>
          </a:xfrm>
          <a:custGeom>
            <a:rect l="0" t="0" r="0" b="0"/>
            <a:pathLst>
              <a:path w="109" h="109">
                <a:moveTo>
                  <a:pt x="0" y="54"/>
                </a:moveTo>
                <a:cubicBezTo>
                  <a:pt x="0" y="24"/>
                  <a:pt x="24" y="0"/>
                  <a:pt x="54" y="0"/>
                </a:cubicBezTo>
                <a:lnTo>
                  <a:pt x="54" y="0"/>
                </a:lnTo>
                <a:lnTo>
                  <a:pt x="54" y="0"/>
                </a:lnTo>
                <a:lnTo>
                  <a:pt x="54" y="0"/>
                </a:lnTo>
                <a:cubicBezTo>
                  <a:pt x="84" y="0"/>
                  <a:pt x="109" y="24"/>
                  <a:pt x="109" y="54"/>
                </a:cubicBezTo>
                <a:lnTo>
                  <a:pt x="109" y="54"/>
                </a:lnTo>
                <a:cubicBezTo>
                  <a:pt x="109" y="54"/>
                  <a:pt x="109" y="54"/>
                  <a:pt x="109" y="54"/>
                </a:cubicBezTo>
                <a:lnTo>
                  <a:pt x="109" y="54"/>
                </a:lnTo>
                <a:lnTo>
                  <a:pt x="109" y="54"/>
                </a:lnTo>
                <a:lnTo>
                  <a:pt x="109" y="54"/>
                </a:lnTo>
                <a:cubicBezTo>
                  <a:pt x="109" y="84"/>
                  <a:pt x="84" y="109"/>
                  <a:pt x="54" y="109"/>
                </a:cubicBezTo>
                <a:lnTo>
                  <a:pt x="54" y="109"/>
                </a:lnTo>
                <a:lnTo>
                  <a:pt x="54" y="109"/>
                </a:lnTo>
                <a:lnTo>
                  <a:pt x="54" y="109"/>
                </a:lnTo>
                <a:cubicBezTo>
                  <a:pt x="24" y="109"/>
                  <a:pt x="0" y="84"/>
                  <a:pt x="0" y="54"/>
                </a:cubicBezTo>
                <a:lnTo>
                  <a:pt x="0" y="54"/>
                </a:lnTo>
                <a:close/>
              </a:path>
            </a:pathLst>
          </a:custGeom>
          <a:solidFill>
            <a:srgbClr val="FF960E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5" name="picture 1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3417878" y="2513827"/>
            <a:ext cx="5362575" cy="22999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2252772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57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2196744" indent="-2184044" algn="l" rtl="0" eaLnBrk="0">
              <a:lnSpc>
                <a:spcPct val="105000"/>
              </a:lnSpc>
              <a:spcBef>
                <a:spcPts val="4"/>
              </a:spcBef>
            </a:pPr>
            <a:r>
              <a:rPr sz="38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全科医学毕业生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业情况</a:t>
            </a:r>
            <a:r>
              <a:rPr sz="3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8" name="textbox 178"/>
          <p:cNvSpPr/>
          <p:nvPr/>
        </p:nvSpPr>
        <p:spPr>
          <a:xfrm>
            <a:off x="2077693" y="2558170"/>
            <a:ext cx="3642995" cy="9194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60"/>
              </a:lnSpc>
            </a:pPr>
            <a:endParaRPr lang="Arial" altLang="Arial" sz="100"/>
          </a:p>
          <a:p>
            <a:pPr marL="13652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，全科医学专业毕业生数量呈逐年上</a:t>
            </a:r>
            <a:endParaRPr lang="Microsoft YaHei" altLang="Microsoft YaHei" sz="1500"/>
          </a:p>
          <a:p>
            <a:pPr marL="12700" indent="1714" algn="l" rtl="0" eaLnBrk="0">
              <a:lnSpc>
                <a:spcPct val="153000"/>
              </a:lnSpc>
              <a:spcBef>
                <a:spcPts val="3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升趋势，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反映了社会对全科医学人才的需求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增加。</a:t>
            </a:r>
            <a:endParaRPr lang="Microsoft YaHei" altLang="Microsoft YaHei" sz="1500"/>
          </a:p>
        </p:txBody>
      </p:sp>
      <p:sp>
        <p:nvSpPr>
          <p:cNvPr id="179" name="textbox 179"/>
          <p:cNvSpPr/>
          <p:nvPr/>
        </p:nvSpPr>
        <p:spPr>
          <a:xfrm>
            <a:off x="6495066" y="2557217"/>
            <a:ext cx="3642995" cy="558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11"/>
              </a:lnSpc>
            </a:pPr>
            <a:endParaRPr lang="Arial" altLang="Arial" sz="100"/>
          </a:p>
          <a:p>
            <a:pPr marL="12890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医学专业毕业生中，女性比例略高于男</a:t>
            </a:r>
            <a:endParaRPr lang="Microsoft YaHei" altLang="Microsoft YaHei" sz="1500"/>
          </a:p>
          <a:p>
            <a:pPr marL="12700" algn="l" rtl="0" eaLnBrk="0">
              <a:lnSpc>
                <a:spcPts val="2700"/>
              </a:lnSpc>
            </a:pP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性，大部分毕业生具备本科及以上学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grpSp>
        <p:nvGrpSpPr>
          <p:cNvPr id="32" name="group 32"/>
          <p:cNvGrpSpPr/>
          <p:nvPr/>
        </p:nvGrpSpPr>
        <p:grpSpPr>
          <a:xfrm rot="21600000">
            <a:off x="10405043" y="2076769"/>
            <a:ext cx="1347972" cy="1347972"/>
            <a:chExt cx="1347972" cy="1347972"/>
          </a:xfrm>
        </p:grpSpPr>
        <p:sp>
          <p:nvSpPr>
            <p:cNvPr id="180" name="path"/>
            <p:cNvSpPr/>
            <p:nvPr/>
          </p:nvSpPr>
          <p:spPr>
            <a:xfrm>
              <a:off x="0" y="0"/>
              <a:ext cx="1347972" cy="1347972"/>
            </a:xfrm>
            <a:custGeom>
              <a:rect l="0" t="0" r="0" b="0"/>
              <a:pathLst>
                <a:path w="2122" h="2122">
                  <a:moveTo>
                    <a:pt x="0" y="1061"/>
                  </a:moveTo>
                  <a:cubicBezTo>
                    <a:pt x="0" y="475"/>
                    <a:pt x="475" y="0"/>
                    <a:pt x="1061" y="0"/>
                  </a:cubicBezTo>
                  <a:lnTo>
                    <a:pt x="1061" y="0"/>
                  </a:lnTo>
                  <a:lnTo>
                    <a:pt x="1061" y="0"/>
                  </a:lnTo>
                  <a:lnTo>
                    <a:pt x="1061" y="0"/>
                  </a:lnTo>
                  <a:cubicBezTo>
                    <a:pt x="1647" y="0"/>
                    <a:pt x="2122" y="475"/>
                    <a:pt x="2122" y="1061"/>
                  </a:cubicBezTo>
                  <a:lnTo>
                    <a:pt x="2122" y="1061"/>
                  </a:lnTo>
                  <a:cubicBezTo>
                    <a:pt x="2122" y="1061"/>
                    <a:pt x="2122" y="1061"/>
                    <a:pt x="2122" y="1061"/>
                  </a:cubicBezTo>
                  <a:lnTo>
                    <a:pt x="2122" y="1061"/>
                  </a:lnTo>
                  <a:lnTo>
                    <a:pt x="2122" y="1061"/>
                  </a:lnTo>
                  <a:lnTo>
                    <a:pt x="2122" y="1061"/>
                  </a:lnTo>
                  <a:cubicBezTo>
                    <a:pt x="2122" y="1647"/>
                    <a:pt x="1647" y="2122"/>
                    <a:pt x="1061" y="2122"/>
                  </a:cubicBezTo>
                  <a:lnTo>
                    <a:pt x="1061" y="2122"/>
                  </a:lnTo>
                  <a:lnTo>
                    <a:pt x="1061" y="2122"/>
                  </a:lnTo>
                  <a:lnTo>
                    <a:pt x="1061" y="2122"/>
                  </a:lnTo>
                  <a:cubicBezTo>
                    <a:pt x="475" y="2122"/>
                    <a:pt x="0" y="1647"/>
                    <a:pt x="0" y="1061"/>
                  </a:cubicBezTo>
                  <a:lnTo>
                    <a:pt x="0" y="1061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356399" y="396096"/>
              <a:ext cx="635177" cy="555780"/>
            </a:xfrm>
            <a:custGeom>
              <a:rect l="0" t="0" r="0" b="0"/>
              <a:pathLst>
                <a:path w="1000" h="875">
                  <a:moveTo>
                    <a:pt x="0" y="625"/>
                  </a:moveTo>
                  <a:lnTo>
                    <a:pt x="500" y="750"/>
                  </a:lnTo>
                  <a:lnTo>
                    <a:pt x="1000" y="625"/>
                  </a:lnTo>
                  <a:lnTo>
                    <a:pt x="1000" y="750"/>
                  </a:lnTo>
                  <a:lnTo>
                    <a:pt x="500" y="875"/>
                  </a:lnTo>
                  <a:lnTo>
                    <a:pt x="0" y="750"/>
                  </a:lnTo>
                  <a:lnTo>
                    <a:pt x="0" y="625"/>
                  </a:lnTo>
                  <a:close/>
                  <a:moveTo>
                    <a:pt x="0" y="375"/>
                  </a:moveTo>
                  <a:lnTo>
                    <a:pt x="500" y="500"/>
                  </a:lnTo>
                  <a:lnTo>
                    <a:pt x="1000" y="375"/>
                  </a:lnTo>
                  <a:lnTo>
                    <a:pt x="1000" y="500"/>
                  </a:lnTo>
                  <a:lnTo>
                    <a:pt x="500" y="625"/>
                  </a:lnTo>
                  <a:lnTo>
                    <a:pt x="0" y="500"/>
                  </a:lnTo>
                  <a:lnTo>
                    <a:pt x="0" y="375"/>
                  </a:lnTo>
                  <a:close/>
                  <a:moveTo>
                    <a:pt x="0" y="125"/>
                  </a:moveTo>
                  <a:lnTo>
                    <a:pt x="500" y="0"/>
                  </a:lnTo>
                  <a:lnTo>
                    <a:pt x="1000" y="125"/>
                  </a:lnTo>
                  <a:lnTo>
                    <a:pt x="1000" y="250"/>
                  </a:lnTo>
                  <a:lnTo>
                    <a:pt x="500" y="375"/>
                  </a:lnTo>
                  <a:lnTo>
                    <a:pt x="0" y="25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469631" y="2076769"/>
            <a:ext cx="1303225" cy="1303226"/>
            <a:chExt cx="1303225" cy="1303226"/>
          </a:xfrm>
        </p:grpSpPr>
        <p:sp>
          <p:nvSpPr>
            <p:cNvPr id="182" name="path"/>
            <p:cNvSpPr/>
            <p:nvPr/>
          </p:nvSpPr>
          <p:spPr>
            <a:xfrm>
              <a:off x="0" y="0"/>
              <a:ext cx="1303225" cy="1303226"/>
            </a:xfrm>
            <a:custGeom>
              <a:rect l="0" t="0" r="0" b="0"/>
              <a:pathLst>
                <a:path w="2052" h="2052">
                  <a:moveTo>
                    <a:pt x="0" y="1026"/>
                  </a:moveTo>
                  <a:cubicBezTo>
                    <a:pt x="0" y="459"/>
                    <a:pt x="459" y="0"/>
                    <a:pt x="1026" y="0"/>
                  </a:cubicBezTo>
                  <a:lnTo>
                    <a:pt x="1026" y="0"/>
                  </a:lnTo>
                  <a:lnTo>
                    <a:pt x="1026" y="0"/>
                  </a:lnTo>
                  <a:lnTo>
                    <a:pt x="1026" y="0"/>
                  </a:lnTo>
                  <a:cubicBezTo>
                    <a:pt x="1592" y="0"/>
                    <a:pt x="2052" y="459"/>
                    <a:pt x="2052" y="1026"/>
                  </a:cubicBezTo>
                  <a:lnTo>
                    <a:pt x="2052" y="1026"/>
                  </a:lnTo>
                  <a:cubicBezTo>
                    <a:pt x="2052" y="1026"/>
                    <a:pt x="2052" y="1026"/>
                    <a:pt x="2052" y="1026"/>
                  </a:cubicBezTo>
                  <a:lnTo>
                    <a:pt x="2052" y="1026"/>
                  </a:lnTo>
                  <a:lnTo>
                    <a:pt x="2052" y="1026"/>
                  </a:lnTo>
                  <a:lnTo>
                    <a:pt x="2052" y="1026"/>
                  </a:lnTo>
                  <a:cubicBezTo>
                    <a:pt x="2052" y="1592"/>
                    <a:pt x="1592" y="2052"/>
                    <a:pt x="1026" y="2052"/>
                  </a:cubicBezTo>
                  <a:lnTo>
                    <a:pt x="1026" y="2052"/>
                  </a:lnTo>
                  <a:lnTo>
                    <a:pt x="1026" y="2052"/>
                  </a:lnTo>
                  <a:lnTo>
                    <a:pt x="1026" y="2052"/>
                  </a:lnTo>
                  <a:cubicBezTo>
                    <a:pt x="459" y="2052"/>
                    <a:pt x="0" y="1592"/>
                    <a:pt x="0" y="1026"/>
                  </a:cubicBezTo>
                  <a:lnTo>
                    <a:pt x="0" y="1026"/>
                  </a:lnTo>
                  <a:close/>
                </a:path>
              </a:pathLst>
            </a:custGeom>
            <a:solidFill>
              <a:srgbClr val="FF771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324819" y="324819"/>
              <a:ext cx="653588" cy="653588"/>
            </a:xfrm>
            <a:custGeom>
              <a:rect l="0" t="0" r="0" b="0"/>
              <a:pathLst>
                <a:path w="1029" h="1029">
                  <a:moveTo>
                    <a:pt x="1029" y="577"/>
                  </a:moveTo>
                  <a:lnTo>
                    <a:pt x="1029" y="449"/>
                  </a:lnTo>
                  <a:lnTo>
                    <a:pt x="875" y="385"/>
                  </a:lnTo>
                  <a:lnTo>
                    <a:pt x="875" y="385"/>
                  </a:lnTo>
                  <a:cubicBezTo>
                    <a:pt x="871" y="373"/>
                    <a:pt x="866" y="361"/>
                    <a:pt x="861" y="350"/>
                  </a:cubicBezTo>
                  <a:lnTo>
                    <a:pt x="861" y="350"/>
                  </a:lnTo>
                  <a:lnTo>
                    <a:pt x="923" y="195"/>
                  </a:lnTo>
                  <a:lnTo>
                    <a:pt x="832" y="104"/>
                  </a:lnTo>
                  <a:lnTo>
                    <a:pt x="679" y="167"/>
                  </a:lnTo>
                  <a:lnTo>
                    <a:pt x="679" y="167"/>
                  </a:lnTo>
                  <a:cubicBezTo>
                    <a:pt x="667" y="161"/>
                    <a:pt x="655" y="157"/>
                    <a:pt x="643" y="152"/>
                  </a:cubicBezTo>
                  <a:lnTo>
                    <a:pt x="643" y="152"/>
                  </a:lnTo>
                  <a:lnTo>
                    <a:pt x="577" y="0"/>
                  </a:lnTo>
                  <a:lnTo>
                    <a:pt x="449" y="0"/>
                  </a:lnTo>
                  <a:lnTo>
                    <a:pt x="385" y="152"/>
                  </a:lnTo>
                  <a:lnTo>
                    <a:pt x="385" y="152"/>
                  </a:lnTo>
                  <a:cubicBezTo>
                    <a:pt x="372" y="156"/>
                    <a:pt x="360" y="161"/>
                    <a:pt x="348" y="167"/>
                  </a:cubicBezTo>
                  <a:lnTo>
                    <a:pt x="348" y="167"/>
                  </a:lnTo>
                  <a:lnTo>
                    <a:pt x="195" y="105"/>
                  </a:lnTo>
                  <a:lnTo>
                    <a:pt x="104" y="196"/>
                  </a:lnTo>
                  <a:lnTo>
                    <a:pt x="166" y="348"/>
                  </a:lnTo>
                  <a:lnTo>
                    <a:pt x="166" y="348"/>
                  </a:lnTo>
                  <a:cubicBezTo>
                    <a:pt x="160" y="360"/>
                    <a:pt x="155" y="373"/>
                    <a:pt x="151" y="386"/>
                  </a:cubicBezTo>
                  <a:lnTo>
                    <a:pt x="151" y="386"/>
                  </a:lnTo>
                  <a:lnTo>
                    <a:pt x="0" y="451"/>
                  </a:lnTo>
                  <a:lnTo>
                    <a:pt x="0" y="579"/>
                  </a:lnTo>
                  <a:lnTo>
                    <a:pt x="151" y="643"/>
                  </a:lnTo>
                  <a:lnTo>
                    <a:pt x="151" y="643"/>
                  </a:lnTo>
                  <a:cubicBezTo>
                    <a:pt x="156" y="656"/>
                    <a:pt x="161" y="668"/>
                    <a:pt x="167" y="681"/>
                  </a:cubicBezTo>
                  <a:lnTo>
                    <a:pt x="167" y="681"/>
                  </a:lnTo>
                  <a:lnTo>
                    <a:pt x="105" y="833"/>
                  </a:lnTo>
                  <a:lnTo>
                    <a:pt x="196" y="924"/>
                  </a:lnTo>
                  <a:lnTo>
                    <a:pt x="348" y="862"/>
                  </a:lnTo>
                  <a:lnTo>
                    <a:pt x="348" y="862"/>
                  </a:lnTo>
                  <a:cubicBezTo>
                    <a:pt x="360" y="867"/>
                    <a:pt x="373" y="872"/>
                    <a:pt x="386" y="877"/>
                  </a:cubicBezTo>
                  <a:lnTo>
                    <a:pt x="386" y="877"/>
                  </a:lnTo>
                  <a:lnTo>
                    <a:pt x="451" y="1029"/>
                  </a:lnTo>
                  <a:lnTo>
                    <a:pt x="579" y="1029"/>
                  </a:lnTo>
                  <a:lnTo>
                    <a:pt x="643" y="876"/>
                  </a:lnTo>
                  <a:lnTo>
                    <a:pt x="643" y="876"/>
                  </a:lnTo>
                  <a:cubicBezTo>
                    <a:pt x="655" y="871"/>
                    <a:pt x="667" y="866"/>
                    <a:pt x="679" y="861"/>
                  </a:cubicBezTo>
                  <a:lnTo>
                    <a:pt x="679" y="861"/>
                  </a:lnTo>
                  <a:lnTo>
                    <a:pt x="833" y="923"/>
                  </a:lnTo>
                  <a:lnTo>
                    <a:pt x="924" y="832"/>
                  </a:lnTo>
                  <a:lnTo>
                    <a:pt x="861" y="678"/>
                  </a:lnTo>
                  <a:lnTo>
                    <a:pt x="861" y="678"/>
                  </a:lnTo>
                  <a:cubicBezTo>
                    <a:pt x="866" y="667"/>
                    <a:pt x="871" y="655"/>
                    <a:pt x="875" y="643"/>
                  </a:cubicBezTo>
                  <a:lnTo>
                    <a:pt x="875" y="643"/>
                  </a:lnTo>
                  <a:lnTo>
                    <a:pt x="1029" y="577"/>
                  </a:lnTo>
                  <a:close/>
                  <a:moveTo>
                    <a:pt x="513" y="707"/>
                  </a:moveTo>
                  <a:cubicBezTo>
                    <a:pt x="407" y="707"/>
                    <a:pt x="320" y="621"/>
                    <a:pt x="320" y="514"/>
                  </a:cubicBezTo>
                  <a:lnTo>
                    <a:pt x="320" y="514"/>
                  </a:lnTo>
                  <a:cubicBezTo>
                    <a:pt x="320" y="408"/>
                    <a:pt x="407" y="321"/>
                    <a:pt x="513" y="321"/>
                  </a:cubicBezTo>
                  <a:lnTo>
                    <a:pt x="513" y="321"/>
                  </a:lnTo>
                  <a:cubicBezTo>
                    <a:pt x="620" y="321"/>
                    <a:pt x="706" y="408"/>
                    <a:pt x="706" y="514"/>
                  </a:cubicBezTo>
                  <a:lnTo>
                    <a:pt x="706" y="514"/>
                  </a:lnTo>
                  <a:cubicBezTo>
                    <a:pt x="706" y="621"/>
                    <a:pt x="620" y="707"/>
                    <a:pt x="513" y="70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4" name="textbox 184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6130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毕业生规模和结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</a:t>
            </a:r>
            <a:endParaRPr lang="Microsoft YaHei" altLang="Microsoft YaHei" sz="3000"/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05" name="textbox 205"/>
          <p:cNvSpPr/>
          <p:nvPr/>
        </p:nvSpPr>
        <p:spPr>
          <a:xfrm>
            <a:off x="2082122" y="1761014"/>
            <a:ext cx="1297939" cy="3028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92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毕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业生规模</a:t>
            </a:r>
            <a:endParaRPr lang="Microsoft YaHei" altLang="Microsoft YaHei" sz="2000"/>
          </a:p>
        </p:txBody>
      </p:sp>
      <p:sp>
        <p:nvSpPr>
          <p:cNvPr id="206" name="textbox 206"/>
          <p:cNvSpPr/>
          <p:nvPr/>
        </p:nvSpPr>
        <p:spPr>
          <a:xfrm>
            <a:off x="6499686" y="1758968"/>
            <a:ext cx="1297939" cy="304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007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毕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业生结构</a:t>
            </a:r>
            <a:endParaRPr lang="Microsoft YaHei" altLang="Microsoft YaHei" sz="2000"/>
          </a:p>
        </p:txBody>
      </p:sp>
      <p:pic>
        <p:nvPicPr>
          <p:cNvPr id="207" name="picture 2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61121" y="2280467"/>
            <a:ext cx="3506743" cy="76200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78683" y="2280467"/>
            <a:ext cx="3506742" cy="762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0" name="textbox 210"/>
          <p:cNvSpPr/>
          <p:nvPr/>
        </p:nvSpPr>
        <p:spPr>
          <a:xfrm>
            <a:off x="3688047" y="1668798"/>
            <a:ext cx="6677025" cy="6597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952"/>
              </a:lnSpc>
            </a:pPr>
            <a:endParaRPr lang="Arial" altLang="Arial" sz="100"/>
          </a:p>
          <a:p>
            <a:pPr marL="15195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率</a:t>
            </a:r>
            <a:endParaRPr lang="Microsoft YaHei" altLang="Microsoft YaHei" sz="2300"/>
          </a:p>
          <a:p>
            <a:pPr algn="l" rtl="0" eaLnBrk="0">
              <a:lnSpc>
                <a:spcPct val="102000"/>
              </a:lnSpc>
            </a:pPr>
            <a:endParaRPr lang="Arial" altLang="Arial" sz="800"/>
          </a:p>
          <a:p>
            <a:pPr algn="l" rtl="0" eaLnBrk="0">
              <a:lnSpc>
                <a:spcPct val="6941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全科医学专业毕业生的就业率一直保持在较高水平，多数毕业生在毕业半年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内成功就业。</a:t>
            </a:r>
            <a:endParaRPr lang="Microsoft YaHei" altLang="Microsoft YaHei" sz="1300"/>
          </a:p>
        </p:txBody>
      </p:sp>
      <p:sp>
        <p:nvSpPr>
          <p:cNvPr id="211" name="textbox 211"/>
          <p:cNvSpPr/>
          <p:nvPr/>
        </p:nvSpPr>
        <p:spPr>
          <a:xfrm>
            <a:off x="1310607" y="4216926"/>
            <a:ext cx="5648325" cy="6597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333"/>
              </a:lnSpc>
            </a:pPr>
            <a:endParaRPr lang="Arial" altLang="Arial" sz="100"/>
          </a:p>
          <a:p>
            <a:pPr marL="15195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就业质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800"/>
          </a:p>
          <a:p>
            <a:pPr algn="l" rtl="0" eaLnBrk="0">
              <a:lnSpc>
                <a:spcPct val="6161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全科医学专业毕业生的就业质量较高，薪资待遇和职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业发展前景相对较好。</a:t>
            </a:r>
            <a:endParaRPr lang="Microsoft YaHei" altLang="Microsoft YaHei" sz="1300"/>
          </a:p>
        </p:txBody>
      </p:sp>
      <p:sp>
        <p:nvSpPr>
          <p:cNvPr id="212" name="textbox 212"/>
          <p:cNvSpPr/>
          <p:nvPr/>
        </p:nvSpPr>
        <p:spPr>
          <a:xfrm>
            <a:off x="442263" y="318468"/>
            <a:ext cx="4980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2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3"/>
              </a:spcBef>
              <a:tabLst>
                <a:tab pos="786130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毕业生就业率和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就业质量</a:t>
            </a:r>
            <a:endParaRPr lang="Microsoft YaHei" altLang="Microsoft YaHei" sz="3000"/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1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33" name="rect"/>
          <p:cNvSpPr/>
          <p:nvPr/>
        </p:nvSpPr>
        <p:spPr>
          <a:xfrm>
            <a:off x="3499343" y="3306001"/>
            <a:ext cx="805749" cy="12299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4" name="rect"/>
          <p:cNvSpPr/>
          <p:nvPr/>
        </p:nvSpPr>
        <p:spPr>
          <a:xfrm>
            <a:off x="4253724" y="3373087"/>
            <a:ext cx="10254151" cy="1428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5" name="rect"/>
          <p:cNvSpPr/>
          <p:nvPr/>
        </p:nvSpPr>
        <p:spPr>
          <a:xfrm>
            <a:off x="1197253" y="5955115"/>
            <a:ext cx="805749" cy="12299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6" name="rect"/>
          <p:cNvSpPr/>
          <p:nvPr/>
        </p:nvSpPr>
        <p:spPr>
          <a:xfrm>
            <a:off x="1951634" y="6022201"/>
            <a:ext cx="10254149" cy="1428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https://d.book118.com/407003103112006052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2024-09-26T02:24:26.161</cp:lastPrinted>
  <dcterms:created xsi:type="dcterms:W3CDTF">2024-09-25T18:24:26Z</dcterms:created>
  <dcterms:modified xsi:type="dcterms:W3CDTF">2024-09-25T18:24:27Z</dcterms:modified>
</cp:coreProperties>
</file>