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354.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70CDB1-62E1-490F-9B5D-AC3E2112DD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F0B802-B22E-4B1D-8A41-5C50E930C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F90DDD-950F-4216-B52F-939E6242E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3B21D9-83D1-4287-950B-0D3902FE28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629BD2-2F5E-4C5E-98DE-97DD9FF2B0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301142-344A-42D0-9ABC-4C642BDDC6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A10F8B-D262-4D5A-89F2-9D6233EC21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7A1AC0-57ED-455D-B2AC-E43B16A391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6FA60B-21BE-4B72-9434-62BFA51E8D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29CF2A-633E-4A0E-90E5-43CB9CCFB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A10F85-BA00-4B3F-968E-90BCFF16D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image" Target="../media/image27.png" /><Relationship Id="rId13" Type="http://schemas.openxmlformats.org/officeDocument/2006/relationships/tags" Target="../tags/tag200.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image" Target="../media/image21.png" /><Relationship Id="rId7" Type="http://schemas.openxmlformats.org/officeDocument/2006/relationships/tags" Target="../tags/tag196.xml" /><Relationship Id="rId8" Type="http://schemas.openxmlformats.org/officeDocument/2006/relationships/image" Target="../media/image22.png" /><Relationship Id="rId9" Type="http://schemas.openxmlformats.org/officeDocument/2006/relationships/tags" Target="../tags/tag1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image" Target="../media/image27.png" /><Relationship Id="rId13" Type="http://schemas.openxmlformats.org/officeDocument/2006/relationships/tags" Target="../tags/tag207.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image" Target="../media/image21.png" /><Relationship Id="rId7" Type="http://schemas.openxmlformats.org/officeDocument/2006/relationships/tags" Target="../tags/tag203.xml" /><Relationship Id="rId8" Type="http://schemas.openxmlformats.org/officeDocument/2006/relationships/image" Target="../media/image22.png" /><Relationship Id="rId9" Type="http://schemas.openxmlformats.org/officeDocument/2006/relationships/tags" Target="../tags/tag20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16.xml" /><Relationship Id="rId17" Type="http://schemas.openxmlformats.org/officeDocument/2006/relationships/tags" Target="../tags/tag21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image" Target="../media/image21.png" /><Relationship Id="rId7" Type="http://schemas.openxmlformats.org/officeDocument/2006/relationships/tags" Target="../tags/tag210.xml" /><Relationship Id="rId8" Type="http://schemas.openxmlformats.org/officeDocument/2006/relationships/image" Target="../media/image22.png" /><Relationship Id="rId9" Type="http://schemas.openxmlformats.org/officeDocument/2006/relationships/tags" Target="../tags/tag21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image" Target="../media/image27.png" /><Relationship Id="rId13" Type="http://schemas.openxmlformats.org/officeDocument/2006/relationships/tags" Target="../tags/tag22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image" Target="../media/image21.png" /><Relationship Id="rId7" Type="http://schemas.openxmlformats.org/officeDocument/2006/relationships/tags" Target="../tags/tag220.xml" /><Relationship Id="rId8" Type="http://schemas.openxmlformats.org/officeDocument/2006/relationships/image" Target="../media/image22.png" /><Relationship Id="rId9" Type="http://schemas.openxmlformats.org/officeDocument/2006/relationships/tags" Target="../tags/tag2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33.xml" /><Relationship Id="rId17" Type="http://schemas.openxmlformats.org/officeDocument/2006/relationships/tags" Target="../tags/tag23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image" Target="../media/image21.png" /><Relationship Id="rId7" Type="http://schemas.openxmlformats.org/officeDocument/2006/relationships/tags" Target="../tags/tag227.xml" /><Relationship Id="rId8" Type="http://schemas.openxmlformats.org/officeDocument/2006/relationships/image" Target="../media/image22.png" /><Relationship Id="rId9" Type="http://schemas.openxmlformats.org/officeDocument/2006/relationships/tags" Target="../tags/tag22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image" Target="../media/image27.png" /><Relationship Id="rId13" Type="http://schemas.openxmlformats.org/officeDocument/2006/relationships/tags" Target="../tags/tag24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image" Target="../media/image21.png" /><Relationship Id="rId7" Type="http://schemas.openxmlformats.org/officeDocument/2006/relationships/tags" Target="../tags/tag237.xml" /><Relationship Id="rId8" Type="http://schemas.openxmlformats.org/officeDocument/2006/relationships/image" Target="../media/image22.png" /><Relationship Id="rId9" Type="http://schemas.openxmlformats.org/officeDocument/2006/relationships/tags" Target="../tags/tag23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6.xml" /><Relationship Id="rId11" Type="http://schemas.openxmlformats.org/officeDocument/2006/relationships/tags" Target="../tags/tag247.xml" /><Relationship Id="rId12" Type="http://schemas.openxmlformats.org/officeDocument/2006/relationships/tags" Target="../tags/tag248.xml" /><Relationship Id="rId13" Type="http://schemas.openxmlformats.org/officeDocument/2006/relationships/tags" Target="../tags/tag249.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50.xml" /><Relationship Id="rId17" Type="http://schemas.openxmlformats.org/officeDocument/2006/relationships/tags" Target="../tags/tag251.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image" Target="../media/image21.png" /><Relationship Id="rId7" Type="http://schemas.openxmlformats.org/officeDocument/2006/relationships/tags" Target="../tags/tag244.xml" /><Relationship Id="rId8" Type="http://schemas.openxmlformats.org/officeDocument/2006/relationships/image" Target="../media/image22.png" /><Relationship Id="rId9" Type="http://schemas.openxmlformats.org/officeDocument/2006/relationships/tags" Target="../tags/tag2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image" Target="../media/image27.png" /><Relationship Id="rId13" Type="http://schemas.openxmlformats.org/officeDocument/2006/relationships/tags" Target="../tags/tag25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image" Target="../media/image21.png" /><Relationship Id="rId7" Type="http://schemas.openxmlformats.org/officeDocument/2006/relationships/tags" Target="../tags/tag254.xml" /><Relationship Id="rId8" Type="http://schemas.openxmlformats.org/officeDocument/2006/relationships/image" Target="../media/image22.png" /><Relationship Id="rId9" Type="http://schemas.openxmlformats.org/officeDocument/2006/relationships/tags" Target="../tags/tag25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67.xml" /><Relationship Id="rId17" Type="http://schemas.openxmlformats.org/officeDocument/2006/relationships/tags" Target="../tags/tag268.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image" Target="../media/image21.png" /><Relationship Id="rId7" Type="http://schemas.openxmlformats.org/officeDocument/2006/relationships/tags" Target="../tags/tag261.xml" /><Relationship Id="rId8" Type="http://schemas.openxmlformats.org/officeDocument/2006/relationships/image" Target="../media/image22.png" /><Relationship Id="rId9" Type="http://schemas.openxmlformats.org/officeDocument/2006/relationships/tags" Target="../tags/tag26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image" Target="../media/image27.png" /><Relationship Id="rId13" Type="http://schemas.openxmlformats.org/officeDocument/2006/relationships/tags" Target="../tags/tag275.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21.png" /><Relationship Id="rId7" Type="http://schemas.openxmlformats.org/officeDocument/2006/relationships/tags" Target="../tags/tag271.xml" /><Relationship Id="rId8" Type="http://schemas.openxmlformats.org/officeDocument/2006/relationships/image" Target="../media/image22.png" /><Relationship Id="rId9" Type="http://schemas.openxmlformats.org/officeDocument/2006/relationships/tags" Target="../tags/tag27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tags" Target="../tags/tag282.xml" /><Relationship Id="rId13" Type="http://schemas.openxmlformats.org/officeDocument/2006/relationships/tags" Target="../tags/tag283.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84.xml" /><Relationship Id="rId17" Type="http://schemas.openxmlformats.org/officeDocument/2006/relationships/tags" Target="../tags/tag285.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21.png" /><Relationship Id="rId7" Type="http://schemas.openxmlformats.org/officeDocument/2006/relationships/tags" Target="../tags/tag278.xml" /><Relationship Id="rId8" Type="http://schemas.openxmlformats.org/officeDocument/2006/relationships/image" Target="../media/image22.png" /><Relationship Id="rId9" Type="http://schemas.openxmlformats.org/officeDocument/2006/relationships/tags" Target="../tags/tag27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image" Target="../media/image27.png" /><Relationship Id="rId13" Type="http://schemas.openxmlformats.org/officeDocument/2006/relationships/tags" Target="../tags/tag292.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01.xml" /><Relationship Id="rId17" Type="http://schemas.openxmlformats.org/officeDocument/2006/relationships/tags" Target="../tags/tag302.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21.png" /><Relationship Id="rId7" Type="http://schemas.openxmlformats.org/officeDocument/2006/relationships/tags" Target="../tags/tag295.xml" /><Relationship Id="rId8" Type="http://schemas.openxmlformats.org/officeDocument/2006/relationships/image" Target="../media/image22.png" /><Relationship Id="rId9" Type="http://schemas.openxmlformats.org/officeDocument/2006/relationships/tags" Target="../tags/tag29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7.xml" /><Relationship Id="rId11" Type="http://schemas.openxmlformats.org/officeDocument/2006/relationships/tags" Target="../tags/tag308.xml" /><Relationship Id="rId12" Type="http://schemas.openxmlformats.org/officeDocument/2006/relationships/image" Target="../media/image27.png" /><Relationship Id="rId13" Type="http://schemas.openxmlformats.org/officeDocument/2006/relationships/tags" Target="../tags/tag309.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21.png" /><Relationship Id="rId7" Type="http://schemas.openxmlformats.org/officeDocument/2006/relationships/tags" Target="../tags/tag305.xml" /><Relationship Id="rId8" Type="http://schemas.openxmlformats.org/officeDocument/2006/relationships/image" Target="../media/image22.png" /><Relationship Id="rId9" Type="http://schemas.openxmlformats.org/officeDocument/2006/relationships/tags" Target="../tags/tag30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4.xml" /><Relationship Id="rId11" Type="http://schemas.openxmlformats.org/officeDocument/2006/relationships/tags" Target="../tags/tag315.xml" /><Relationship Id="rId12" Type="http://schemas.openxmlformats.org/officeDocument/2006/relationships/tags" Target="../tags/tag316.xml" /><Relationship Id="rId13" Type="http://schemas.openxmlformats.org/officeDocument/2006/relationships/tags" Target="../tags/tag31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18.xml" /><Relationship Id="rId17" Type="http://schemas.openxmlformats.org/officeDocument/2006/relationships/tags" Target="../tags/tag319.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21.png" /><Relationship Id="rId7" Type="http://schemas.openxmlformats.org/officeDocument/2006/relationships/tags" Target="../tags/tag312.xml" /><Relationship Id="rId8" Type="http://schemas.openxmlformats.org/officeDocument/2006/relationships/image" Target="../media/image22.png" /><Relationship Id="rId9" Type="http://schemas.openxmlformats.org/officeDocument/2006/relationships/tags" Target="../tags/tag3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27.png" /><Relationship Id="rId13" Type="http://schemas.openxmlformats.org/officeDocument/2006/relationships/tags" Target="../tags/tag326.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tags" Target="../tags/tag333.xml" /><Relationship Id="rId13" Type="http://schemas.openxmlformats.org/officeDocument/2006/relationships/tags" Target="../tags/tag33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35.xml" /><Relationship Id="rId17" Type="http://schemas.openxmlformats.org/officeDocument/2006/relationships/tags" Target="../tags/tag336.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1.xml" /><Relationship Id="rId11" Type="http://schemas.openxmlformats.org/officeDocument/2006/relationships/tags" Target="../tags/tag342.xml" /><Relationship Id="rId12" Type="http://schemas.openxmlformats.org/officeDocument/2006/relationships/image" Target="../media/image27.png" /><Relationship Id="rId13" Type="http://schemas.openxmlformats.org/officeDocument/2006/relationships/tags" Target="../tags/tag343.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21.png" /><Relationship Id="rId7" Type="http://schemas.openxmlformats.org/officeDocument/2006/relationships/tags" Target="../tags/tag339.xml" /><Relationship Id="rId8" Type="http://schemas.openxmlformats.org/officeDocument/2006/relationships/image" Target="../media/image22.png" /><Relationship Id="rId9" Type="http://schemas.openxmlformats.org/officeDocument/2006/relationships/tags" Target="../tags/tag34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8.xml" /><Relationship Id="rId11" Type="http://schemas.openxmlformats.org/officeDocument/2006/relationships/tags" Target="../tags/tag349.xml" /><Relationship Id="rId12" Type="http://schemas.openxmlformats.org/officeDocument/2006/relationships/tags" Target="../tags/tag350.xml" /><Relationship Id="rId13" Type="http://schemas.openxmlformats.org/officeDocument/2006/relationships/tags" Target="../tags/tag35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52.xml" /><Relationship Id="rId17" Type="http://schemas.openxmlformats.org/officeDocument/2006/relationships/tags" Target="../tags/tag353.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21.png" /><Relationship Id="rId7" Type="http://schemas.openxmlformats.org/officeDocument/2006/relationships/tags" Target="../tags/tag346.xml" /><Relationship Id="rId8" Type="http://schemas.openxmlformats.org/officeDocument/2006/relationships/image" Target="../media/image22.png" /><Relationship Id="rId9" Type="http://schemas.openxmlformats.org/officeDocument/2006/relationships/tags" Target="../tags/tag34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02014100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全球价值链空间分布的区域集中态势及其影响因素研究基于东亚 欧洲和北美的实证分析</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一、全球价值链空间分布的区域集中态势</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三、结论与展望</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二、全球价值链空间分布的影响因素</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随着全球化进程的不断深入，全球价值链（Global Value Chn，GVC）已经成为世界经济的重要特征。全球价值链是指在全球范围内，一系列生产、销售、服务等环节的价值创造和分配过程。这个过程不仅涉及商品的生产和流通，还涉及到各个国家和地区的资源、技术和人力资源的整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全球价值链的空间分布，即其在地理空间上的分布状态，对于理解全球经济运行规律和各国在全球经济中的地位具有重要意义。本次演示将以东亚、欧洲和北美为例，探讨全球价值链空间分布的区域集中态势及其影响因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一、全球价值链空间分布的区域集中态势</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一、全球价值链空间分布的区域集中态势</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全球价值链在地理空间上的分布呈现出明显的区域集中态势。这种集中态势主要体现在以下几个方面：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1、区域性中心城市的集聚</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1、区域性中心城市的集聚</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全球价值链中，一些城市或地区由于其独特的资源禀赋、技术优势或政策优势，逐渐发展成为区域性的中心城市。这些中心城市通过吸引和整合各种生产要素，成为全球价值链中的重要节点。例如，纽约、伦敦、东京等城市在全球金融领域中具有重要地位，而深圳、东莞等城市则以其制造业优势成为全球电子产品生产的重要基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2、跨国公司的作用</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2、跨国公司的作用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跨国公司在全球价值链中发挥着重要作用。它们通过在全球范围内进行生产、研发、销售等环节的布局，将不同国家和地区的资源和市场有机地连接起来。跨国公司的全球生产网络的形成，使得一些国家和地区在全球价值链中占据了重要地位。例如，日本、德国和美国的一些大型跨国公司，如丰田、大众和苹果等，在全球汽车和电子行业中的地位举足轻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3、产业集聚效应</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3、产业集聚效应</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全球价值链中，同一产业或相关产业的上下游企业往往会在同一地区或相邻地区集聚，形成产业集聚效应。这种产业集聚效应可以降低生产成本、提高生产效率、促进技术创新和提升产业竞争力。例如，东亚地区的半导体产业集聚效应明显，日本、韩国和中国台湾等地区的半导体企业在全球半导体产业中占据重要地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二、全球价值链空间分布的影响因素</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二、全球价值链空间分布的影响因素</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全球价值链空间分布的区域集中态势受到多种因素的影响，主要包括以下几个方面：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1、资源禀赋和产业结构</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1、资源禀赋和产业结构</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资源禀赋和产业结构是影响全球价值链空间分布的重要因素。一些国家和地区由于其独特的资源禀赋和产业结构，在全球价值链中占据了重要地位。例如，俄罗斯和沙特阿拉伯等国家凭借其丰富的石油资源成为全球石油产业的重要参与者；德国和日本等国家则以其高端制造业优势在全球汽车和电子行业中占据了重要地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2、技术和创新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2、技术和创新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技术和创新对全球价值链空间分布的影响日益突出。一些国家和地区通过技术创新和研发优势，在全球高技术产业中占据了重要地位。例如，美国和中国等国家在人工智能、5G和新能源等领域的技术创新和研发优势使其在全球高技术产业中占据了重要地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3、政策和市场环境</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3、政策和市场环境</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政策和市场环境也是影响全球价值链空间分布的重要因素。一些国家和地区通过制定有利于全球价值链发展的政策和提供良好的市场环境，吸引了大量的跨国公司和相关产业入驻。例如，中国通过改革开放政策吸引了大量跨国公司投资设厂，成为全球制造业的重要基地；美国则以其发达的市场经济体系和开放的投资环境吸引了大量跨国公司进行投资和贸易活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三、结论与展望</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https://d.book118.com/407020141002006033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22</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汉仪旗黑-85S</vt:lpstr>
      <vt:lpstr>仿宋</vt:lpstr>
      <vt:lpstr>Calibri Light</vt:lpstr>
      <vt:lpstr>思源黑体 CN Bold</vt:lpstr>
      <vt:lpstr>Office Theme</vt:lpstr>
      <vt:lpstr>全球价值链空间分布的区域集中态势及其影响因素研究基于东亚 欧洲和北美的实证分析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2024-09-06T03:15:24.177</cp:lastPrinted>
  <dcterms:created xsi:type="dcterms:W3CDTF">2024-09-05T19:15:24Z</dcterms:created>
  <dcterms:modified xsi:type="dcterms:W3CDTF">2024-09-05T19:15:31Z</dcterms:modified>
</cp:coreProperties>
</file>