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WNDSEQ+RTCSFL+MicrosoftYaHei-Bold"/>
      <p:regular r:id="rId15"/>
    </p:embeddedFont>
    <p:embeddedFont>
      <p:font typeface="SIEDWA+MS-UIGothic"/>
      <p:regular r:id="rId16"/>
    </p:embeddedFont>
    <p:embeddedFont>
      <p:font typeface="KBHVFP+HCUTJP+ArialMT"/>
      <p:regular r:id="rId17"/>
    </p:embeddedFont>
    <p:embeddedFont>
      <p:font typeface="BWVQIO+ROAIBT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F6B4A-242A-4321-A355-0E6BBFF22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4B08E-751D-42B7-8BB0-9CD21F903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0BAE9-50B0-4A73-98EC-54E9F447E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A3E79-E59D-421D-9AAC-609F7A401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65D2FF-3B48-422A-8121-78671C9E7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18A9EC-8A7A-4851-AF7A-273E31C7C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251D49-AE35-4C9D-ABCE-279EAB91D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5A3DF-31C1-4E5C-AF42-A4A3C651E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7DB93-8BC2-47D3-BD5D-44A308D30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C4EE7-9783-4D10-88F6-FE4CAF2EC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688E7-AC6D-446E-A6C3-709CF3E79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25062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786335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WNDSEQ+RTCSFL+MicrosoftYaHei-Bold"/>
                <a:cs typeface="WNDSEQ+RTCSFL+MicrosoftYaHei-Bold"/>
              </a:rPr>
              <a:t>WST</a:t>
            </a:r>
            <a:r>
              <a:rPr sz="5150" spc="23">
                <a:solidFill>
                  <a:srgbClr val="FFA7EC"/>
                </a:solidFill>
                <a:latin typeface="SIEDWA+MS-UIGothic"/>
                <a:cs typeface="SIEDWA+MS-UIGothic"/>
              </a:rPr>
              <a:t>静脉血液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标</a:t>
            </a:r>
            <a:r>
              <a:rPr sz="5150" spc="25">
                <a:solidFill>
                  <a:srgbClr val="FFA7EC"/>
                </a:solidFill>
                <a:latin typeface="SIEDWA+MS-UIGothic"/>
                <a:cs typeface="SIEDWA+MS-UIGothic"/>
              </a:rPr>
              <a:t>本采集</a:t>
            </a:r>
          </a:p>
          <a:p>
            <a:pPr marL="0" marR="0">
              <a:lnSpc>
                <a:spcPts val="5150"/>
              </a:lnSpc>
              <a:spcBef>
                <a:spcPts val="225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FFA7EC"/>
                </a:solidFill>
                <a:latin typeface="SIEDWA+MS-UIGothic"/>
                <a:cs typeface="SIEDWA+MS-UIGothic"/>
              </a:rPr>
              <a:t>理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SIEDWA+MS-UIGothic"/>
                <a:cs typeface="SIEDW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KBHVFP+HCUTJP+ArialMT"/>
                <a:cs typeface="KBHVFP+HCUTJP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静脉血液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本采集基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知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5247109" cy="7832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KBHVFP+HCUTJP+ArialMT"/>
                <a:cs typeface="KBHVFP+HCUTJP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WNDSEQ+RTCSFL+MicrosoftYaHei-Bold"/>
                <a:cs typeface="WNDSEQ+RTCSFL+MicrosoftYaHei-Bold"/>
              </a:rPr>
              <a:t>WST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静脉血液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本采集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理流程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314890"/>
            <a:ext cx="6999709" cy="1880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KBHVFP+HCUTJP+ArialMT"/>
                <a:cs typeface="KBHVFP+HCUTJP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WNDSEQ+RTCSFL+MicrosoftYaHei-Bold"/>
                <a:cs typeface="WNDSEQ+RTCSFL+MicrosoftYaHei-Bold"/>
              </a:rPr>
              <a:t>WST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静脉血液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本采集常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KBHVFP+HCUTJP+ArialMT"/>
                <a:cs typeface="KBHVFP+HCUTJP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WNDSEQ+RTCSFL+MicrosoftYaHei-Bold"/>
                <a:cs typeface="WNDSEQ+RTCSFL+MicrosoftYaHei-Bold"/>
              </a:rPr>
              <a:t>WST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静脉血液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本采集的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理安全与防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KBHVFP+HCUTJP+ArialMT"/>
                <a:cs typeface="KBHVFP+HCUTJP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WNDSEQ+RTCSFL+MicrosoftYaHei-Bold"/>
                <a:cs typeface="WNDSEQ+RTCSFL+MicrosoftYaHei-Bold"/>
              </a:rPr>
              <a:t>WST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静脉血液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本采集的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理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量持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9970FC"/>
                </a:solidFill>
                <a:latin typeface="SIEDWA+MS-UIGothic"/>
                <a:cs typeface="SIEDWA+MS-UIGothic"/>
              </a:rPr>
              <a:t>改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EDWA+MS-UIGothic"/>
                <a:cs typeface="SIEDWA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A81FF"/>
                </a:solidFill>
                <a:latin typeface="WNDSEQ+RTCSFL+MicrosoftYaHei-Bold"/>
                <a:cs typeface="WNDSEQ+RTCSFL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WNDSEQ+RTCSFL+MicrosoftYaHei-Bold"/>
                <a:cs typeface="WNDSEQ+RTCSF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69983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SIEDWA+MS-UIGothic"/>
                <a:cs typeface="SIEDWA+MS-UIGothic"/>
              </a:rPr>
              <a:t>静脉血液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标</a:t>
            </a:r>
            <a:r>
              <a:rPr sz="3800" spc="25">
                <a:solidFill>
                  <a:srgbClr val="FFA7EC"/>
                </a:solidFill>
                <a:latin typeface="SIEDWA+MS-UIGothic"/>
                <a:cs typeface="SIEDWA+MS-UIGothic"/>
              </a:rPr>
              <a:t>本采集基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础</a:t>
            </a:r>
            <a:r>
              <a:rPr sz="3800" spc="23">
                <a:solidFill>
                  <a:srgbClr val="FFA7EC"/>
                </a:solidFill>
                <a:latin typeface="SIEDWA+MS-UIGothic"/>
                <a:cs typeface="SIEDWA+MS-UIGothic"/>
              </a:rPr>
              <a:t>知</a:t>
            </a:r>
            <a:r>
              <a:rPr sz="3800">
                <a:solidFill>
                  <a:srgbClr val="FFA7EC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EDWA+MS-UIGothic"/>
                <a:cs typeface="SIEDWA+MS-UIGothic"/>
              </a:rPr>
              <a:t>静脉血液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9970FC"/>
                </a:solidFill>
                <a:latin typeface="SIEDWA+MS-UIGothic"/>
                <a:cs typeface="SIEDWA+MS-UIGothic"/>
              </a:rPr>
              <a:t>本采集的定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970FC"/>
                </a:solidFill>
                <a:latin typeface="SIEDWA+MS-UIGothic"/>
                <a:cs typeface="SIEDWA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EDWA+MS-UIGothic"/>
                <a:cs typeface="SIEDWA+MS-UIGothic"/>
              </a:rPr>
              <a:t>定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EDWA+MS-UIGothic"/>
                <a:cs typeface="SIEDWA+MS-UIGothic"/>
              </a:rPr>
              <a:t>目的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静脉血液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本采集主要用于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血液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中的各种指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，如血糖、血脂、肝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功能、免疫指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等，以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助医生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断、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和治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EDWA+MS-UIGothic"/>
                <a:cs typeface="SIEDWA+MS-UIGothic"/>
              </a:rPr>
              <a:t>静脉血液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9970FC"/>
                </a:solidFill>
                <a:latin typeface="SIEDWA+MS-UIGothic"/>
                <a:cs typeface="SIEDWA+MS-UIGothic"/>
              </a:rPr>
              <a:t>本采集的种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9970FC"/>
                </a:solidFill>
                <a:latin typeface="SIEDWA+MS-UIGothic"/>
                <a:cs typeface="SIEDWA+MS-UIGothic"/>
              </a:rPr>
              <a:t>与要求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EDWA+MS-UIGothic"/>
                <a:cs typeface="SIEDWA+MS-UIGothic"/>
              </a:rPr>
              <a:t>种</a:t>
            </a:r>
            <a:r>
              <a:rPr sz="2300">
                <a:solidFill>
                  <a:srgbClr val="9970F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EDWA+MS-UIGothic"/>
                <a:cs typeface="SIEDWA+MS-UIGothic"/>
              </a:rPr>
              <a:t>要求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EDWA+MS-UIGothic"/>
                <a:cs typeface="SIEDWA+MS-UIGothic"/>
              </a:rPr>
              <a:t>静脉血液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9970FC"/>
                </a:solidFill>
                <a:latin typeface="SIEDWA+MS-UIGothic"/>
                <a:cs typeface="SIEDWA+MS-UIGothic"/>
              </a:rPr>
              <a:t>本采集的注意事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EDWA+MS-UIGothic"/>
                <a:cs typeface="SIEDWA+MS-UIGothic"/>
              </a:rPr>
              <a:t>注意事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698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采集前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了解患者的病情和用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情况，避免因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物干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而影响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检测结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果；同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7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应选择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合适的采血管和采血量，避免浪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和影响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检测结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EDWA+MS-UIGothic"/>
                <a:cs typeface="SIEDWA+MS-UIGothic"/>
              </a:rPr>
              <a:t>特殊情况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FFFFFF"/>
                </a:solidFill>
                <a:latin typeface="SIEDWA+MS-UIGothic"/>
                <a:cs typeface="SIEDWA+MS-UIGothic"/>
              </a:rPr>
              <a:t>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于有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晕针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晕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血等特殊情况的患者，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采取相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理措施，确保采血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程的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安全和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SIEDWA+MS-UIGothic"/>
                <a:cs typeface="SIEDWA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WNDSEQ+RTCSFL+MicrosoftYaHei-Bold"/>
                <a:cs typeface="WNDSEQ+RTCSF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7914157" cy="12371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BWVQIO+ROAIBT+MicrosoftYaHei"/>
                <a:cs typeface="BWVQIO+ROAIBT+MicrosoftYaHei"/>
              </a:rPr>
              <a:t>WST</a:t>
            </a:r>
            <a:r>
              <a:rPr sz="3800" spc="25">
                <a:solidFill>
                  <a:srgbClr val="FFA7EC"/>
                </a:solidFill>
                <a:latin typeface="SIEDWA+MS-UIGothic"/>
                <a:cs typeface="SIEDWA+MS-UIGothic"/>
              </a:rPr>
              <a:t>静脉血液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标</a:t>
            </a:r>
            <a:r>
              <a:rPr sz="3800" spc="23">
                <a:solidFill>
                  <a:srgbClr val="FFA7EC"/>
                </a:solidFill>
                <a:latin typeface="SIEDWA+MS-UIGothic"/>
                <a:cs typeface="SIEDWA+MS-UIGothic"/>
              </a:rPr>
              <a:t>本采集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护</a:t>
            </a:r>
            <a:r>
              <a:rPr sz="3800" spc="25">
                <a:solidFill>
                  <a:srgbClr val="FFA7EC"/>
                </a:solidFill>
                <a:latin typeface="SIEDWA+MS-UIGothic"/>
                <a:cs typeface="SIEDWA+MS-UIGothic"/>
              </a:rPr>
              <a:t>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EDWA+MS-UIGothic"/>
                <a:cs typeface="SIEDWA+MS-UIGothic"/>
              </a:rPr>
              <a:t>采集前的准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 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NDSEQ+RTCSFL+MicrosoftYaHei-Bold"/>
                <a:cs typeface="WNDSEQ+RTCSF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NDSEQ+RTCSFL+MicrosoftYaHei-Bold"/>
                <a:cs typeface="WNDSEQ+RTCSF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NDSEQ+RTCSFL+MicrosoftYaHei-Bold"/>
                <a:cs typeface="WNDSEQ+RTCSF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9970FC"/>
                </a:solidFill>
                <a:latin typeface="SIEDWA+MS-UIGothic"/>
                <a:cs typeface="SIEDWA+MS-UIGothic"/>
              </a:rPr>
              <a:t>估患者情况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SIEDWA+MS-UIGothic"/>
                <a:cs typeface="SIEDWA+MS-UIGothic"/>
              </a:rPr>
              <a:t>准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备</a:t>
            </a:r>
            <a:r>
              <a:rPr sz="2000" spc="25">
                <a:solidFill>
                  <a:srgbClr val="9970FC"/>
                </a:solidFill>
                <a:latin typeface="SIEDWA+MS-UIGothic"/>
                <a:cs typeface="SIEDWA+MS-UIGothic"/>
              </a:rPr>
              <a:t>采血工具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SIEDWA+MS-UIGothic"/>
                <a:cs typeface="SIEDWA+MS-UIGothic"/>
              </a:rPr>
              <a:t>核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9970FC"/>
                </a:solidFill>
                <a:latin typeface="SIEDWA+MS-UIGothic"/>
                <a:cs typeface="SIEDWA+MS-UIGothic"/>
              </a:rPr>
              <a:t>患者身份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EDWA+MS-UIGothic"/>
                <a:cs typeface="SIEDWA+MS-UIGothic"/>
              </a:rPr>
              <a:t>采血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9970FC"/>
                </a:solidFill>
                <a:latin typeface="SIEDWA+MS-UIGothic"/>
                <a:cs typeface="SIEDWA+MS-UIGothic"/>
              </a:rPr>
              <a:t>程中的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9970FC"/>
                </a:solidFill>
                <a:latin typeface="SIEDWA+MS-UIGothic"/>
                <a:cs typeface="SIEDWA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4709" y="12336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选择</a:t>
            </a:r>
            <a:r>
              <a:rPr sz="2300" spc="25">
                <a:solidFill>
                  <a:srgbClr val="9970FC"/>
                </a:solidFill>
                <a:latin typeface="SIEDWA+MS-UIGothic"/>
                <a:cs typeface="SIEDWA+MS-UIGothic"/>
              </a:rPr>
              <a:t>采血部位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56269" y="296271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EDWA+MS-UIGothic"/>
                <a:cs typeface="SIEDWA+MS-UIGothic"/>
              </a:rPr>
              <a:t>消毒皮肤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2800" y="29912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EDWA+MS-UIGothic"/>
                <a:cs typeface="SIEDWA+MS-UIGothic"/>
              </a:rPr>
              <a:t>拔出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针头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78560" y="50975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EDWA+MS-UIGothic"/>
                <a:cs typeface="SIEDWA+MS-UIGothic"/>
              </a:rPr>
              <a:t>采集适量血液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47659" y="50975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9970FC"/>
                </a:solidFill>
                <a:latin typeface="SIEDWA+MS-UIGothic"/>
                <a:cs typeface="SIEDWA+MS-UIGothic"/>
              </a:rPr>
              <a:t>行穿刺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EDWA+MS-UIGothic"/>
                <a:cs typeface="SIEDWA+MS-UIGothic"/>
              </a:rPr>
              <a:t>采血后的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9970FC"/>
                </a:solidFill>
                <a:latin typeface="SIEDWA+MS-UIGothic"/>
                <a:cs typeface="SIEDWA+MS-UIGothic"/>
              </a:rPr>
              <a:t>理与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9970FC"/>
                </a:solidFill>
                <a:latin typeface="SIEDWA+MS-UIGothic"/>
                <a:cs typeface="SIEDWA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EDWA+MS-UIGothic"/>
                <a:cs typeface="SIEDWA+MS-UIGothic"/>
              </a:rPr>
              <a:t>分离血清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标记样</a:t>
            </a:r>
            <a:r>
              <a:rPr sz="2000">
                <a:solidFill>
                  <a:srgbClr val="FFFFFF"/>
                </a:solidFill>
                <a:latin typeface="SIEDWA+MS-UIGothic"/>
                <a:cs typeface="SIEDWA+MS-UIGothic"/>
              </a:rPr>
              <a:t>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101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EDWA+MS-UIGothic"/>
                <a:cs typeface="SIEDWA+MS-UIGothic"/>
              </a:rPr>
              <a:t>送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EDWA+MS-UIGothic"/>
                <a:cs typeface="SIEDWA+MS-UIGothic"/>
              </a:rPr>
              <a:t>清理用物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将采集的血液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本放置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在离心机中离心，分离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出血清。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号笔在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管上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患者信息、采血日期和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257665" y="4839708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将用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的采血工具、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试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管等物品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行分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类处</a:t>
            </a: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理，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避免交叉感染和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染。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标记</a:t>
            </a: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好的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本及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送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SIEDWA+MS-UIGothic"/>
                <a:cs typeface="SIEDW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https://d.book118.com/407025062165006043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WNDSEQ+RTCSFL+MicrosoftYaHei-Bold</vt:lpstr>
      <vt:lpstr>SIEDWA+MS-UIGothic</vt:lpstr>
      <vt:lpstr>SimSun</vt:lpstr>
      <vt:lpstr>KBHVFP+HCUTJP+ArialMT</vt:lpstr>
      <vt:lpstr>Times New Roman</vt:lpstr>
      <vt:lpstr>BWVQIO+ROAIBT+MicrosoftYaHei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2024-09-18T00:48:37.905</cp:lastPrinted>
  <dcterms:created xsi:type="dcterms:W3CDTF">2024-09-17T16:48:37Z</dcterms:created>
  <dcterms:modified xsi:type="dcterms:W3CDTF">2024-09-17T16:48:39Z</dcterms:modified>
</cp:coreProperties>
</file>