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21BE84-86C8-4CFF-AC58-8A3ECFA397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3AD36A-838F-41FC-AA66-C841B7B2FD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945329-8FDD-4DAB-AD99-CB8A3F4A81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46DD5E-F698-475D-AE63-037EE304FA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53EE953-CD2C-4148-BADF-DEA5DEE780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83FC3D-21BD-4590-A199-2CCDFF821B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5BA577-13E9-4C18-ACB7-59EE3A9993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0E1247-6EA3-4F19-9C3F-E8FDCC817F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EAB471-9A65-4873-B8D4-2AF757B53E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843DBA-DD33-411D-9B40-5AAF15D763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DD21D1-676B-4923-B4D1-96A652E78A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5.png" /><Relationship Id="rId6"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10.png" /><Relationship Id="rId4" Type="http://schemas.openxmlformats.org/officeDocument/2006/relationships/image" Target="../media/image11.png" /><Relationship Id="rId5" Type="http://schemas.openxmlformats.org/officeDocument/2006/relationships/image" Target="../media/image12.png" /><Relationship Id="rId6"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7031004002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比亚迪金融服务流程</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比亚迪金融服务流程概述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金融服务申请与受理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金融服务审批与签约</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金融服务放款与支付</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金融服务还款与结清</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金融服务风险控制与合规管理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1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9926" r="9926"/>
          <a:stretch>
            <a:fillRect/>
          </a:stretch>
        </p:blipFill>
        <p:spPr>
          <a:xfrm>
            <a:off x="6099052" y="1665911"/>
            <a:ext cx="5058968"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4" y="1933035"/>
            <a:ext cx="4276714" cy="15971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比亚迪金融服务旨在为客户提供全方位的金融服务，包括贷款、保险、理财等，以满足客户在购车、用车过程中的金融需求。</a:t>
            </a:r>
            <a:endParaRPr lang="en-US" sz="1100"/>
          </a:p>
        </p:txBody>
      </p:sp>
      <p:sp>
        <p:nvSpPr>
          <p:cNvPr id="13" name="AutoShape 13"/>
          <p:cNvSpPr/>
          <p:nvPr/>
        </p:nvSpPr>
        <p:spPr>
          <a:xfrm>
            <a:off x="1352704" y="3640012"/>
            <a:ext cx="4276714" cy="15615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随着汽车市场的竞争加剧，金融服务已成为汽车产业链中不可或缺的一环，对于提高客户满意度和促进销售具有重要意义。</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金融服务的重要性</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金融服务有助于提高客户购车、用车的便利性，为客户节省时间和精力。</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金融服务能够降低客户在购车、用车过程中的经济压力，提高客户的生活质量。</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优质的金融服务有助于提升比亚迪的品牌形象和市场竞争力，吸引更多客户选择比亚迪品牌。</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比亚迪金融服务流程概述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503105"/>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504" y="2151888"/>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金融服务流程是指金融机构在提供金融产品和服务过程中所涉及的一系列步骤和环节，包括客户咨询、申请受理、审批决策、合同签订、放款操作、售后服务等环节。</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2127391" y="3840884"/>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比亚迪金融服务流程是指比亚迪集团在提供金融服务过程中所遵循的一系列步骤和环节，旨在为客户提供高效、便捷、专业的金融服务。</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grpSp>
        <p:nvGrpSpPr>
          <p:cNvPr id="5" name="Group 5"/>
          <p:cNvGrpSpPr/>
          <p:nvPr/>
        </p:nvGrpSpPr>
        <p:grpSpPr>
          <a:xfrm>
            <a:off x="8927447" y="1138342"/>
            <a:ext cx="5386942" cy="5386942"/>
            <a:chOff x="8927447" y="1138342"/>
            <a:chExt cx="5386942" cy="5386942"/>
          </a:xfrm>
        </p:grpSpPr>
        <p:sp>
          <p:nvSpPr>
            <p:cNvPr id="6" name="AutoShape 6"/>
            <p:cNvSpPr/>
            <p:nvPr/>
          </p:nvSpPr>
          <p:spPr>
            <a:xfrm>
              <a:off x="11148379" y="3359274"/>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926285" y="3137181"/>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704193" y="2915088"/>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482100" y="2692994"/>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260006" y="2470901"/>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037913" y="2248808"/>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815819" y="2026715"/>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593727" y="1804622"/>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371633" y="1582528"/>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149540" y="1360435"/>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927447" y="1138342"/>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金融服务流程的定义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全方位服务</a:t>
            </a:r>
            <a:endParaRPr lang="en-US" sz="1100"/>
          </a:p>
        </p:txBody>
      </p:sp>
      <p:sp>
        <p:nvSpPr>
          <p:cNvPr id="12" name="AutoShape 12"/>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比亚迪金融服务涵盖了汽车金融、供应链金融、消费金融等多个领域，为客户提供全方位的金融服务。</a:t>
            </a:r>
            <a:endParaRPr lang="en-US" sz="1100"/>
          </a:p>
        </p:txBody>
      </p:sp>
      <p:sp>
        <p:nvSpPr>
          <p:cNvPr id="13" name="AutoShape 13"/>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专业团队</a:t>
            </a:r>
            <a:endParaRPr lang="en-US" sz="1100"/>
          </a:p>
        </p:txBody>
      </p:sp>
      <p:sp>
        <p:nvSpPr>
          <p:cNvPr id="14" name="AutoShape 14"/>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比亚迪拥有一支专业的金融服务团队，具备丰富的行业经验和专业知识，能够为客户提供个性化的金融解决方案。</a:t>
            </a:r>
            <a:endParaRPr lang="en-US" sz="1100"/>
          </a:p>
        </p:txBody>
      </p:sp>
      <p:sp>
        <p:nvSpPr>
          <p:cNvPr id="15" name="AutoShape 15"/>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高效审批</a:t>
            </a:r>
            <a:endParaRPr lang="en-US" sz="1100"/>
          </a:p>
        </p:txBody>
      </p:sp>
      <p:sp>
        <p:nvSpPr>
          <p:cNvPr id="16" name="AutoShape 16"/>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比亚迪金融审批流程高效快捷，能够满足客户快速融资的需求。</a:t>
            </a:r>
            <a:endParaRPr lang="en-US" sz="1100"/>
          </a:p>
        </p:txBody>
      </p:sp>
      <p:sp>
        <p:nvSpPr>
          <p:cNvPr id="17" name="AutoShape 17"/>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优质服务</a:t>
            </a:r>
            <a:endParaRPr lang="en-US" sz="1100"/>
          </a:p>
        </p:txBody>
      </p:sp>
      <p:sp>
        <p:nvSpPr>
          <p:cNvPr id="18" name="AutoShape 18"/>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比亚迪金融服务注重客户体验，提供优质的售前、售中、售后服务，确保客户满意度。</a:t>
            </a:r>
            <a:endParaRPr lang="en-US" sz="1100"/>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比亚迪金融服务的特点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金融服务申请与受理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身份证明</a:t>
            </a:r>
            <a:endParaRPr lang="en-US" sz="1100"/>
          </a:p>
        </p:txBody>
      </p:sp>
      <p:sp>
        <p:nvSpPr>
          <p:cNvPr id="10" name="AutoShape 10"/>
          <p:cNvSpPr/>
          <p:nvPr/>
        </p:nvSpPr>
        <p:spPr>
          <a:xfrm>
            <a:off x="951871" y="2556134"/>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提供有效的身份证明复印件，如身份证、护照等。</a:t>
            </a:r>
            <a:endParaRPr lang="en-US" sz="1100"/>
          </a:p>
        </p:txBody>
      </p:sp>
      <p:sp>
        <p:nvSpPr>
          <p:cNvPr id="11" name="AutoShape 11"/>
          <p:cNvSpPr/>
          <p:nvPr/>
        </p:nvSpPr>
        <p:spPr>
          <a:xfrm>
            <a:off x="951871" y="3917737"/>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居住证明</a:t>
            </a:r>
            <a:endParaRPr lang="en-US" sz="1100"/>
          </a:p>
        </p:txBody>
      </p:sp>
      <p:sp>
        <p:nvSpPr>
          <p:cNvPr id="12" name="AutoShape 12"/>
          <p:cNvSpPr/>
          <p:nvPr/>
        </p:nvSpPr>
        <p:spPr>
          <a:xfrm>
            <a:off x="951871" y="4293372"/>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提供居住证明材料，如房屋租赁协议、水电费账单等。</a:t>
            </a:r>
            <a:endParaRPr lang="en-US" sz="1100"/>
          </a:p>
        </p:txBody>
      </p:sp>
      <p:sp>
        <p:nvSpPr>
          <p:cNvPr id="13" name="AutoShape 13"/>
          <p:cNvSpPr/>
          <p:nvPr/>
        </p:nvSpPr>
        <p:spPr>
          <a:xfrm>
            <a:off x="7675726" y="2201468"/>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收入证明</a:t>
            </a:r>
            <a:endParaRPr lang="en-US" sz="1100"/>
          </a:p>
        </p:txBody>
      </p:sp>
      <p:sp>
        <p:nvSpPr>
          <p:cNvPr id="14" name="AutoShape 14"/>
          <p:cNvSpPr/>
          <p:nvPr/>
        </p:nvSpPr>
        <p:spPr>
          <a:xfrm>
            <a:off x="7675726" y="2556134"/>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提供收入证明材料，如工资单、银行流水、纳税证明等。</a:t>
            </a:r>
            <a:endParaRPr lang="en-US" sz="1100"/>
          </a:p>
        </p:txBody>
      </p:sp>
      <p:sp>
        <p:nvSpPr>
          <p:cNvPr id="15" name="AutoShape 15"/>
          <p:cNvSpPr/>
          <p:nvPr/>
        </p:nvSpPr>
        <p:spPr>
          <a:xfrm>
            <a:off x="7620854" y="3917737"/>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银行账户信息</a:t>
            </a:r>
            <a:endParaRPr lang="en-US" sz="1100"/>
          </a:p>
        </p:txBody>
      </p:sp>
      <p:sp>
        <p:nvSpPr>
          <p:cNvPr id="16" name="AutoShape 16"/>
          <p:cNvSpPr/>
          <p:nvPr/>
        </p:nvSpPr>
        <p:spPr>
          <a:xfrm>
            <a:off x="7620854" y="4293372"/>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提供个人银行账户信息，包括账户名称、开户行等。</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申请材料准备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客户提交申请材料</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91790" y="3956467"/>
            <a:ext cx="255164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审核申请材料</a:t>
            </a:r>
            <a:endParaRPr lang="en-US" sz="1100"/>
          </a:p>
        </p:txBody>
      </p:sp>
      <p:sp>
        <p:nvSpPr>
          <p:cNvPr id="5" name="AutoShape 5"/>
          <p:cNvSpPr/>
          <p:nvPr/>
        </p:nvSpPr>
        <p:spPr>
          <a:xfrm>
            <a:off x="3691790" y="4363738"/>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比亚迪金融服务部门对申请材料进行审核，核实客户提供的资料是否齐全、真实、有效。</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7549" y="3956467"/>
            <a:ext cx="2539471"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审批贷款额度</a:t>
            </a:r>
            <a:endParaRPr lang="en-US" sz="1100"/>
          </a:p>
        </p:txBody>
      </p:sp>
      <p:sp>
        <p:nvSpPr>
          <p:cNvPr id="8" name="AutoShape 8"/>
          <p:cNvSpPr/>
          <p:nvPr/>
        </p:nvSpPr>
        <p:spPr>
          <a:xfrm>
            <a:off x="6377550"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根据客户提供的资料和信用评估结果，审批贷款额度。</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51249" y="4363738"/>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客户将准备好的申请材料提交给比亚迪金融服务部门。</a:t>
            </a:r>
            <a:endParaRPr lang="en-US" sz="1100"/>
          </a:p>
        </p:txBody>
      </p:sp>
      <p:sp>
        <p:nvSpPr>
          <p:cNvPr id="11" name="AutoShape 11"/>
          <p:cNvSpPr/>
          <p:nvPr/>
        </p:nvSpPr>
        <p:spPr>
          <a:xfrm>
            <a:off x="9038940" y="395646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通知审批结果</a:t>
            </a:r>
            <a:endParaRPr lang="en-US" sz="1100"/>
          </a:p>
        </p:txBody>
      </p:sp>
      <p:sp>
        <p:nvSpPr>
          <p:cNvPr id="12" name="AutoShape 12"/>
          <p:cNvSpPr/>
          <p:nvPr/>
        </p:nvSpPr>
        <p:spPr>
          <a:xfrm>
            <a:off x="9038941"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将审批结果通知客户，如贷款申请成功或需要补充材料等。</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申请受理与审核</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申请进度查询</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45163" y="1657302"/>
            <a:ext cx="2987778" cy="490334"/>
            <a:chOff x="4045163" y="1657302"/>
            <a:chExt cx="2987778" cy="490334"/>
          </a:xfrm>
        </p:grpSpPr>
        <p:sp>
          <p:nvSpPr>
            <p:cNvPr id="34" name="TextBox 34"/>
            <p:cNvSpPr txBox="1"/>
            <p:nvPr/>
          </p:nvSpPr>
          <p:spPr>
            <a:xfrm>
              <a:off x="4045163" y="1657302"/>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查询申请进度</a:t>
              </a:r>
            </a:p>
          </p:txBody>
        </p:sp>
      </p:grpSp>
      <p:grpSp>
        <p:nvGrpSpPr>
          <p:cNvPr id="35" name="Group 35"/>
          <p:cNvGrpSpPr/>
          <p:nvPr/>
        </p:nvGrpSpPr>
        <p:grpSpPr>
          <a:xfrm>
            <a:off x="4045163" y="2008909"/>
            <a:ext cx="6294397" cy="802744"/>
            <a:chOff x="4045163" y="2008909"/>
            <a:chExt cx="6294397" cy="802744"/>
          </a:xfrm>
        </p:grpSpPr>
        <p:sp>
          <p:nvSpPr>
            <p:cNvPr id="36" name="TextBox 36"/>
            <p:cNvSpPr txBox="1"/>
            <p:nvPr/>
          </p:nvSpPr>
          <p:spPr>
            <a:xfrm>
              <a:off x="4045163" y="2008909"/>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客户可以随时查询申请进度，了解贷款审批情况。</a:t>
              </a:r>
            </a:p>
          </p:txBody>
        </p:sp>
      </p:grpSp>
      <p:grpSp>
        <p:nvGrpSpPr>
          <p:cNvPr id="37" name="Group 37"/>
          <p:cNvGrpSpPr/>
          <p:nvPr/>
        </p:nvGrpSpPr>
        <p:grpSpPr>
          <a:xfrm>
            <a:off x="2079755" y="3279420"/>
            <a:ext cx="2987778" cy="490334"/>
            <a:chOff x="2079755" y="3279420"/>
            <a:chExt cx="2987778" cy="490334"/>
          </a:xfrm>
        </p:grpSpPr>
        <p:sp>
          <p:nvSpPr>
            <p:cNvPr id="38" name="TextBox 38"/>
            <p:cNvSpPr txBox="1"/>
            <p:nvPr/>
          </p:nvSpPr>
          <p:spPr>
            <a:xfrm>
              <a:off x="2079755" y="3279420"/>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跟进申请进度</a:t>
              </a:r>
            </a:p>
          </p:txBody>
        </p:sp>
      </p:grpSp>
      <p:grpSp>
        <p:nvGrpSpPr>
          <p:cNvPr id="39" name="Group 39"/>
          <p:cNvGrpSpPr/>
          <p:nvPr/>
        </p:nvGrpSpPr>
        <p:grpSpPr>
          <a:xfrm>
            <a:off x="2079755" y="3621502"/>
            <a:ext cx="6294397" cy="802744"/>
            <a:chOff x="2079755" y="3621502"/>
            <a:chExt cx="6294397" cy="802744"/>
          </a:xfrm>
        </p:grpSpPr>
        <p:sp>
          <p:nvSpPr>
            <p:cNvPr id="40" name="TextBox 40"/>
            <p:cNvSpPr txBox="1"/>
            <p:nvPr/>
          </p:nvSpPr>
          <p:spPr>
            <a:xfrm>
              <a:off x="2079755" y="3621502"/>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如果申请进度缓慢或遇到问题，客户可以及时联系比亚迪金融服务部门跟进处理。</a:t>
              </a:r>
            </a:p>
          </p:txBody>
        </p:sp>
      </p:grpSp>
      <p:grpSp>
        <p:nvGrpSpPr>
          <p:cNvPr id="41" name="Group 41"/>
          <p:cNvGrpSpPr/>
          <p:nvPr/>
        </p:nvGrpSpPr>
        <p:grpSpPr>
          <a:xfrm>
            <a:off x="4002531" y="4872969"/>
            <a:ext cx="2987778" cy="490334"/>
            <a:chOff x="4002531" y="4872969"/>
            <a:chExt cx="2987778" cy="490334"/>
          </a:xfrm>
        </p:grpSpPr>
        <p:sp>
          <p:nvSpPr>
            <p:cNvPr id="42" name="TextBox 42"/>
            <p:cNvSpPr txBox="1"/>
            <p:nvPr/>
          </p:nvSpPr>
          <p:spPr>
            <a:xfrm>
              <a:off x="4002531" y="4872969"/>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注意事项</a:t>
              </a:r>
            </a:p>
          </p:txBody>
        </p:sp>
      </p:grpSp>
      <p:grpSp>
        <p:nvGrpSpPr>
          <p:cNvPr id="43" name="Group 43"/>
          <p:cNvGrpSpPr/>
          <p:nvPr/>
        </p:nvGrpSpPr>
        <p:grpSpPr>
          <a:xfrm>
            <a:off x="4002531" y="5234101"/>
            <a:ext cx="6294397" cy="802744"/>
            <a:chOff x="4002531" y="5234101"/>
            <a:chExt cx="6294397" cy="802744"/>
          </a:xfrm>
        </p:grpSpPr>
        <p:sp>
          <p:nvSpPr>
            <p:cNvPr id="44" name="TextBox 44"/>
            <p:cNvSpPr txBox="1"/>
            <p:nvPr/>
          </p:nvSpPr>
          <p:spPr>
            <a:xfrm>
              <a:off x="4002531" y="5234101"/>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客户在查询申请进度时，需提供申请时预留的手机号码或邮箱地址，以便接收相关信息通知。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金融服务审批与签约</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04</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1227369" y="2345863"/>
            <a:ext cx="2194560" cy="3169920"/>
            <a:chOff x="1227369" y="2345863"/>
            <a:chExt cx="2194560" cy="3169920"/>
          </a:xfrm>
        </p:grpSpPr>
        <p:sp>
          <p:nvSpPr>
            <p:cNvPr id="3" name="AutoShape 3"/>
            <p:cNvSpPr/>
            <p:nvPr/>
          </p:nvSpPr>
          <p:spPr>
            <a:xfrm>
              <a:off x="1227369"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1901952" y="1923166"/>
            <a:ext cx="845393" cy="845393"/>
            <a:chOff x="1901952" y="1923166"/>
            <a:chExt cx="845393" cy="845393"/>
          </a:xfrm>
        </p:grpSpPr>
        <p:sp>
          <p:nvSpPr>
            <p:cNvPr id="5" name="AutoShape 5"/>
            <p:cNvSpPr/>
            <p:nvPr/>
          </p:nvSpPr>
          <p:spPr>
            <a:xfrm>
              <a:off x="1901952"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3743676" y="2345863"/>
            <a:ext cx="2194560" cy="3169920"/>
            <a:chOff x="3743676" y="2345863"/>
            <a:chExt cx="2194560" cy="3169920"/>
          </a:xfrm>
        </p:grpSpPr>
        <p:sp>
          <p:nvSpPr>
            <p:cNvPr id="7" name="AutoShape 7"/>
            <p:cNvSpPr/>
            <p:nvPr/>
          </p:nvSpPr>
          <p:spPr>
            <a:xfrm>
              <a:off x="3743676"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4418259" y="1923166"/>
            <a:ext cx="845393" cy="845393"/>
            <a:chOff x="4418259" y="1923166"/>
            <a:chExt cx="845393" cy="845393"/>
          </a:xfrm>
        </p:grpSpPr>
        <p:sp>
          <p:nvSpPr>
            <p:cNvPr id="9" name="AutoShape 9"/>
            <p:cNvSpPr/>
            <p:nvPr/>
          </p:nvSpPr>
          <p:spPr>
            <a:xfrm>
              <a:off x="4418259"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6259860" y="2345863"/>
            <a:ext cx="2194560" cy="3169920"/>
            <a:chOff x="6259860" y="2345863"/>
            <a:chExt cx="2194560" cy="3169920"/>
          </a:xfrm>
        </p:grpSpPr>
        <p:sp>
          <p:nvSpPr>
            <p:cNvPr id="11" name="AutoShape 11"/>
            <p:cNvSpPr/>
            <p:nvPr/>
          </p:nvSpPr>
          <p:spPr>
            <a:xfrm>
              <a:off x="6259860"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934444" y="1923166"/>
            <a:ext cx="845393" cy="845393"/>
            <a:chOff x="6934444" y="1923166"/>
            <a:chExt cx="845393" cy="845393"/>
          </a:xfrm>
        </p:grpSpPr>
        <p:sp>
          <p:nvSpPr>
            <p:cNvPr id="13" name="AutoShape 13"/>
            <p:cNvSpPr/>
            <p:nvPr/>
          </p:nvSpPr>
          <p:spPr>
            <a:xfrm>
              <a:off x="6934444"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8776167" y="2345863"/>
            <a:ext cx="2194560" cy="3169920"/>
            <a:chOff x="8776167" y="2345863"/>
            <a:chExt cx="2194560" cy="3169920"/>
          </a:xfrm>
        </p:grpSpPr>
        <p:sp>
          <p:nvSpPr>
            <p:cNvPr id="15" name="AutoShape 15"/>
            <p:cNvSpPr/>
            <p:nvPr/>
          </p:nvSpPr>
          <p:spPr>
            <a:xfrm>
              <a:off x="8776167"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450750" y="1923166"/>
            <a:ext cx="845393" cy="845393"/>
            <a:chOff x="9450750" y="1923166"/>
            <a:chExt cx="845393" cy="845393"/>
          </a:xfrm>
        </p:grpSpPr>
        <p:sp>
          <p:nvSpPr>
            <p:cNvPr id="17" name="AutoShape 17"/>
            <p:cNvSpPr/>
            <p:nvPr/>
          </p:nvSpPr>
          <p:spPr>
            <a:xfrm>
              <a:off x="9450750"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AutoShape 18"/>
          <p:cNvSpPr/>
          <p:nvPr/>
        </p:nvSpPr>
        <p:spPr>
          <a:xfrm>
            <a:off x="1229505"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客户提交申请</a:t>
            </a:r>
            <a:endParaRPr lang="en-US" sz="1100"/>
          </a:p>
        </p:txBody>
      </p:sp>
      <p:sp>
        <p:nvSpPr>
          <p:cNvPr id="19" name="AutoShape 19"/>
          <p:cNvSpPr/>
          <p:nvPr/>
        </p:nvSpPr>
        <p:spPr>
          <a:xfrm>
            <a:off x="1334659"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客户向比亚迪金融服务机构提交贷款或金融服务申请。</a:t>
            </a:r>
            <a:endParaRPr lang="en-US" sz="1100"/>
          </a:p>
        </p:txBody>
      </p:sp>
      <p:pic>
        <p:nvPicPr>
          <p:cNvPr id="20" name="Picture 20"/>
          <p:cNvPicPr>
            <a:picLocks noChangeAspect="1"/>
          </p:cNvPicPr>
          <p:nvPr/>
        </p:nvPicPr>
        <p:blipFill>
          <a:blip r:embed="rId2"/>
          <a:stretch>
            <a:fillRect/>
          </a:stretch>
        </p:blipFill>
        <p:spPr>
          <a:xfrm>
            <a:off x="2097609" y="2090166"/>
            <a:ext cx="454080" cy="511393"/>
          </a:xfrm>
          <a:prstGeom prst="rect">
            <a:avLst/>
          </a:prstGeom>
        </p:spPr>
      </p:pic>
      <p:pic>
        <p:nvPicPr>
          <p:cNvPr id="21" name="Picture 21"/>
          <p:cNvPicPr>
            <a:picLocks noChangeAspect="1"/>
          </p:cNvPicPr>
          <p:nvPr/>
        </p:nvPicPr>
        <p:blipFill>
          <a:blip r:embed="rId3"/>
          <a:stretch>
            <a:fillRect/>
          </a:stretch>
        </p:blipFill>
        <p:spPr>
          <a:xfrm>
            <a:off x="4542449" y="2130947"/>
            <a:ext cx="631897" cy="492528"/>
          </a:xfrm>
          <a:prstGeom prst="rect">
            <a:avLst/>
          </a:prstGeom>
        </p:spPr>
      </p:pic>
      <p:pic>
        <p:nvPicPr>
          <p:cNvPr id="22" name="Picture 22"/>
          <p:cNvPicPr>
            <a:picLocks noChangeAspect="1"/>
          </p:cNvPicPr>
          <p:nvPr/>
        </p:nvPicPr>
        <p:blipFill>
          <a:blip r:embed="rId4"/>
          <a:stretch>
            <a:fillRect/>
          </a:stretch>
        </p:blipFill>
        <p:spPr>
          <a:xfrm>
            <a:off x="7122968" y="2113811"/>
            <a:ext cx="468345" cy="464103"/>
          </a:xfrm>
          <a:prstGeom prst="rect">
            <a:avLst/>
          </a:prstGeom>
        </p:spPr>
      </p:pic>
      <p:pic>
        <p:nvPicPr>
          <p:cNvPr id="23" name="Picture 23"/>
          <p:cNvPicPr>
            <a:picLocks noChangeAspect="1"/>
          </p:cNvPicPr>
          <p:nvPr/>
        </p:nvPicPr>
        <p:blipFill>
          <a:blip r:embed="rId5"/>
          <a:stretch>
            <a:fillRect/>
          </a:stretch>
        </p:blipFill>
        <p:spPr>
          <a:xfrm>
            <a:off x="9587742" y="2159730"/>
            <a:ext cx="571411" cy="445417"/>
          </a:xfrm>
          <a:prstGeom prst="rect">
            <a:avLst/>
          </a:prstGeom>
        </p:spPr>
      </p:pic>
      <p:sp>
        <p:nvSpPr>
          <p:cNvPr id="24" name="AutoShape 24"/>
          <p:cNvSpPr/>
          <p:nvPr/>
        </p:nvSpPr>
        <p:spPr>
          <a:xfrm>
            <a:off x="3743676"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初步审核</a:t>
            </a:r>
            <a:endParaRPr lang="en-US" sz="1100"/>
          </a:p>
        </p:txBody>
      </p:sp>
      <p:sp>
        <p:nvSpPr>
          <p:cNvPr id="25" name="AutoShape 25"/>
          <p:cNvSpPr/>
          <p:nvPr/>
        </p:nvSpPr>
        <p:spPr>
          <a:xfrm>
            <a:off x="3848829"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金融机构对客户的申请进行初步审核，核实客户的基本信息和资质。</a:t>
            </a:r>
            <a:endParaRPr lang="en-US" sz="1100"/>
          </a:p>
        </p:txBody>
      </p:sp>
      <p:sp>
        <p:nvSpPr>
          <p:cNvPr id="26" name="AutoShape 26"/>
          <p:cNvSpPr/>
          <p:nvPr/>
        </p:nvSpPr>
        <p:spPr>
          <a:xfrm>
            <a:off x="6259860"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审批决策</a:t>
            </a:r>
            <a:endParaRPr lang="en-US" sz="1100"/>
          </a:p>
        </p:txBody>
      </p:sp>
      <p:sp>
        <p:nvSpPr>
          <p:cNvPr id="27" name="AutoShape 27"/>
          <p:cNvSpPr/>
          <p:nvPr/>
        </p:nvSpPr>
        <p:spPr>
          <a:xfrm>
            <a:off x="6365014"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根据初步审核结果，金融机构进行审批决策，决定是否批准客户的申请。</a:t>
            </a:r>
            <a:endParaRPr lang="en-US" sz="1100"/>
          </a:p>
        </p:txBody>
      </p:sp>
      <p:sp>
        <p:nvSpPr>
          <p:cNvPr id="28" name="AutoShape 28"/>
          <p:cNvSpPr/>
          <p:nvPr/>
        </p:nvSpPr>
        <p:spPr>
          <a:xfrm>
            <a:off x="8776167"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审批结果通知</a:t>
            </a:r>
            <a:endParaRPr lang="en-US" sz="1100"/>
          </a:p>
        </p:txBody>
      </p:sp>
      <p:sp>
        <p:nvSpPr>
          <p:cNvPr id="29" name="AutoShape 29"/>
          <p:cNvSpPr/>
          <p:nvPr/>
        </p:nvSpPr>
        <p:spPr>
          <a:xfrm>
            <a:off x="8881321"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金融机构将审批结果通知客户，如批准则进入合同签订环节，如不批准则告知原因并结束流程。</a:t>
            </a:r>
            <a:endParaRPr lang="en-US" sz="1100"/>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审批流程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904945" y="3042418"/>
            <a:ext cx="11060341" cy="1849865"/>
          </a:xfrm>
          <a:custGeom>
            <a:rect l="l" t="t" r="r" b="b"/>
            <a:pathLst>
              <a:path w="12992100" h="2952856">
                <a:moveTo>
                  <a:pt x="0" y="2095606"/>
                </a:moveTo>
                <a:cubicBezTo>
                  <a:pt x="206375" y="1160568"/>
                  <a:pt x="412750" y="225531"/>
                  <a:pt x="1009650" y="304906"/>
                </a:cubicBezTo>
                <a:cubicBezTo>
                  <a:pt x="1606550" y="384281"/>
                  <a:pt x="2797175" y="2622656"/>
                  <a:pt x="3581400" y="2571856"/>
                </a:cubicBezTo>
                <a:cubicBezTo>
                  <a:pt x="4365625" y="2521056"/>
                  <a:pt x="4972050" y="-18944"/>
                  <a:pt x="5715000" y="106"/>
                </a:cubicBezTo>
                <a:cubicBezTo>
                  <a:pt x="6457950" y="19156"/>
                  <a:pt x="7216775" y="2644881"/>
                  <a:pt x="8039100" y="2686156"/>
                </a:cubicBezTo>
                <a:cubicBezTo>
                  <a:pt x="8861425" y="2727431"/>
                  <a:pt x="9823450" y="203306"/>
                  <a:pt x="10648950" y="247756"/>
                </a:cubicBezTo>
                <a:cubicBezTo>
                  <a:pt x="11474450" y="292206"/>
                  <a:pt x="12233275" y="1622531"/>
                  <a:pt x="12992100" y="2952856"/>
                </a:cubicBezTo>
              </a:path>
            </a:pathLst>
          </a:custGeom>
          <a:noFill/>
          <a:ln w="16669">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1094842" y="1611501"/>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94842" y="1712085"/>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01</a:t>
            </a:r>
          </a:p>
        </p:txBody>
      </p:sp>
      <p:sp>
        <p:nvSpPr>
          <p:cNvPr id="5" name="AutoShape 5"/>
          <p:cNvSpPr/>
          <p:nvPr/>
        </p:nvSpPr>
        <p:spPr>
          <a:xfrm>
            <a:off x="3175406" y="4892284"/>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175406" y="5000061"/>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02</a:t>
            </a:r>
          </a:p>
        </p:txBody>
      </p:sp>
      <p:sp>
        <p:nvSpPr>
          <p:cNvPr id="7" name="AutoShape 7"/>
          <p:cNvSpPr/>
          <p:nvPr/>
        </p:nvSpPr>
        <p:spPr>
          <a:xfrm>
            <a:off x="6746759" y="1611501"/>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746759" y="1716352"/>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03</a:t>
            </a:r>
          </a:p>
        </p:txBody>
      </p:sp>
      <p:sp>
        <p:nvSpPr>
          <p:cNvPr id="9" name="AutoShape 9"/>
          <p:cNvSpPr/>
          <p:nvPr/>
        </p:nvSpPr>
        <p:spPr>
          <a:xfrm>
            <a:off x="7851160" y="4930445"/>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851160" y="5039198"/>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04</a:t>
            </a:r>
          </a:p>
        </p:txBody>
      </p:sp>
      <p:sp>
        <p:nvSpPr>
          <p:cNvPr id="11" name="AutoShape 11"/>
          <p:cNvSpPr/>
          <p:nvPr/>
        </p:nvSpPr>
        <p:spPr>
          <a:xfrm>
            <a:off x="1989800" y="1513965"/>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合同准备</a:t>
            </a:r>
            <a:endParaRPr lang="en-US" sz="1100"/>
          </a:p>
        </p:txBody>
      </p:sp>
      <p:sp>
        <p:nvSpPr>
          <p:cNvPr id="12" name="AutoShape 12"/>
          <p:cNvSpPr/>
          <p:nvPr/>
        </p:nvSpPr>
        <p:spPr>
          <a:xfrm>
            <a:off x="1989801" y="1912430"/>
            <a:ext cx="2323724"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金融机构为客户准备金融服务合同，明确双方的权利和义务。</a:t>
            </a:r>
            <a:endParaRPr lang="en-US" sz="1100"/>
          </a:p>
        </p:txBody>
      </p:sp>
      <p:sp>
        <p:nvSpPr>
          <p:cNvPr id="13" name="AutoShape 13"/>
          <p:cNvSpPr/>
          <p:nvPr/>
        </p:nvSpPr>
        <p:spPr>
          <a:xfrm>
            <a:off x="7572427" y="1513965"/>
            <a:ext cx="257942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合同审查</a:t>
            </a:r>
            <a:endParaRPr lang="en-US" sz="1100"/>
          </a:p>
        </p:txBody>
      </p:sp>
      <p:sp>
        <p:nvSpPr>
          <p:cNvPr id="14" name="AutoShape 14"/>
          <p:cNvSpPr/>
          <p:nvPr/>
        </p:nvSpPr>
        <p:spPr>
          <a:xfrm>
            <a:off x="7572426" y="1912430"/>
            <a:ext cx="2299372"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客户对合同进行审查，如有疑问或需求可与金融机构沟通。</a:t>
            </a:r>
            <a:endParaRPr lang="en-US" sz="1100"/>
          </a:p>
        </p:txBody>
      </p:sp>
      <p:sp>
        <p:nvSpPr>
          <p:cNvPr id="15" name="AutoShape 15"/>
          <p:cNvSpPr/>
          <p:nvPr/>
        </p:nvSpPr>
        <p:spPr>
          <a:xfrm>
            <a:off x="4080279" y="4843387"/>
            <a:ext cx="2530719"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签署合同</a:t>
            </a:r>
            <a:endParaRPr lang="en-US" sz="1100"/>
          </a:p>
        </p:txBody>
      </p:sp>
      <p:sp>
        <p:nvSpPr>
          <p:cNvPr id="16" name="AutoShape 16"/>
          <p:cNvSpPr/>
          <p:nvPr/>
        </p:nvSpPr>
        <p:spPr>
          <a:xfrm>
            <a:off x="4080279" y="5241851"/>
            <a:ext cx="2299372"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客户在确认合同内容无误后，与金融机构签署合同。</a:t>
            </a:r>
            <a:endParaRPr lang="en-US" sz="1100"/>
          </a:p>
        </p:txBody>
      </p:sp>
      <p:sp>
        <p:nvSpPr>
          <p:cNvPr id="17" name="AutoShape 17"/>
          <p:cNvSpPr/>
          <p:nvPr/>
        </p:nvSpPr>
        <p:spPr>
          <a:xfrm>
            <a:off x="8807187" y="4829578"/>
            <a:ext cx="254289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合同归档</a:t>
            </a:r>
            <a:endParaRPr lang="en-US" sz="1100"/>
          </a:p>
        </p:txBody>
      </p:sp>
      <p:sp>
        <p:nvSpPr>
          <p:cNvPr id="18" name="AutoShape 18"/>
          <p:cNvSpPr/>
          <p:nvPr/>
        </p:nvSpPr>
        <p:spPr>
          <a:xfrm>
            <a:off x="8807187" y="5228043"/>
            <a:ext cx="2311548"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金融机构将合同归档保存，确保合同的完整性和安全性。</a:t>
            </a:r>
            <a:endParaRPr lang="en-US" sz="1100"/>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合同签订</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72922" y="2599767"/>
            <a:ext cx="2150213" cy="2889707"/>
            <a:chOff x="972922" y="2599767"/>
            <a:chExt cx="2150213" cy="2889707"/>
          </a:xfrm>
        </p:grpSpPr>
        <p:sp>
          <p:nvSpPr>
            <p:cNvPr id="3" name="AutoShape 3"/>
            <p:cNvSpPr/>
            <p:nvPr/>
          </p:nvSpPr>
          <p:spPr>
            <a:xfrm>
              <a:off x="97292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 name="AutoShape 4"/>
          <p:cNvSpPr/>
          <p:nvPr/>
        </p:nvSpPr>
        <p:spPr>
          <a:xfrm>
            <a:off x="1588976"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1834231" y="2348202"/>
            <a:ext cx="427404" cy="503036"/>
          </a:xfrm>
          <a:prstGeom prst="rect">
            <a:avLst/>
          </a:prstGeom>
        </p:spPr>
      </p:pic>
      <p:grpSp>
        <p:nvGrpSpPr>
          <p:cNvPr id="6" name="Group 6"/>
          <p:cNvGrpSpPr/>
          <p:nvPr/>
        </p:nvGrpSpPr>
        <p:grpSpPr>
          <a:xfrm>
            <a:off x="3705053" y="2599767"/>
            <a:ext cx="2150213" cy="2889707"/>
            <a:chOff x="3705053" y="2599767"/>
            <a:chExt cx="2150213" cy="2889707"/>
          </a:xfrm>
        </p:grpSpPr>
        <p:sp>
          <p:nvSpPr>
            <p:cNvPr id="7" name="AutoShape 7"/>
            <p:cNvSpPr/>
            <p:nvPr/>
          </p:nvSpPr>
          <p:spPr>
            <a:xfrm>
              <a:off x="3705053"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4321203"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3"/>
          <a:stretch>
            <a:fillRect/>
          </a:stretch>
        </p:blipFill>
        <p:spPr>
          <a:xfrm>
            <a:off x="4554410" y="2409492"/>
            <a:ext cx="451403" cy="451403"/>
          </a:xfrm>
          <a:prstGeom prst="rect">
            <a:avLst/>
          </a:prstGeom>
        </p:spPr>
      </p:pic>
      <p:grpSp>
        <p:nvGrpSpPr>
          <p:cNvPr id="10" name="Group 10"/>
          <p:cNvGrpSpPr/>
          <p:nvPr/>
        </p:nvGrpSpPr>
        <p:grpSpPr>
          <a:xfrm>
            <a:off x="6437185" y="2599767"/>
            <a:ext cx="2150213" cy="2889707"/>
            <a:chOff x="6437185" y="2599767"/>
            <a:chExt cx="2150213" cy="2889707"/>
          </a:xfrm>
        </p:grpSpPr>
        <p:sp>
          <p:nvSpPr>
            <p:cNvPr id="11" name="AutoShape 11"/>
            <p:cNvSpPr/>
            <p:nvPr/>
          </p:nvSpPr>
          <p:spPr>
            <a:xfrm>
              <a:off x="6437185"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AutoShape 12"/>
          <p:cNvSpPr/>
          <p:nvPr/>
        </p:nvSpPr>
        <p:spPr>
          <a:xfrm>
            <a:off x="7053335"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3" name="Picture 13"/>
          <p:cNvPicPr>
            <a:picLocks noChangeAspect="1"/>
          </p:cNvPicPr>
          <p:nvPr/>
        </p:nvPicPr>
        <p:blipFill>
          <a:blip r:embed="rId4"/>
          <a:stretch>
            <a:fillRect/>
          </a:stretch>
        </p:blipFill>
        <p:spPr>
          <a:xfrm>
            <a:off x="7263307" y="2346672"/>
            <a:ext cx="498064" cy="506191"/>
          </a:xfrm>
          <a:prstGeom prst="rect">
            <a:avLst/>
          </a:prstGeom>
        </p:spPr>
      </p:pic>
      <p:grpSp>
        <p:nvGrpSpPr>
          <p:cNvPr id="14" name="Group 14"/>
          <p:cNvGrpSpPr/>
          <p:nvPr/>
        </p:nvGrpSpPr>
        <p:grpSpPr>
          <a:xfrm>
            <a:off x="9169412" y="2599767"/>
            <a:ext cx="2150213" cy="2889707"/>
            <a:chOff x="9169412" y="2599767"/>
            <a:chExt cx="2150213" cy="2889707"/>
          </a:xfrm>
        </p:grpSpPr>
        <p:sp>
          <p:nvSpPr>
            <p:cNvPr id="15" name="AutoShape 15"/>
            <p:cNvSpPr/>
            <p:nvPr/>
          </p:nvSpPr>
          <p:spPr>
            <a:xfrm>
              <a:off x="916941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9785562"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5"/>
          <a:stretch>
            <a:fillRect/>
          </a:stretch>
        </p:blipFill>
        <p:spPr>
          <a:xfrm>
            <a:off x="10010068" y="2412169"/>
            <a:ext cx="468901" cy="375102"/>
          </a:xfrm>
          <a:prstGeom prst="rect">
            <a:avLst/>
          </a:prstGeom>
        </p:spPr>
      </p:pic>
      <p:sp>
        <p:nvSpPr>
          <p:cNvPr id="18" name="AutoShape 18"/>
          <p:cNvSpPr/>
          <p:nvPr/>
        </p:nvSpPr>
        <p:spPr>
          <a:xfrm>
            <a:off x="924705"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通知方式</a:t>
            </a:r>
            <a:endParaRPr lang="en-US" sz="1100"/>
          </a:p>
        </p:txBody>
      </p:sp>
      <p:sp>
        <p:nvSpPr>
          <p:cNvPr id="19" name="AutoShape 19"/>
          <p:cNvSpPr/>
          <p:nvPr/>
        </p:nvSpPr>
        <p:spPr>
          <a:xfrm>
            <a:off x="1030805"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金融机构通过电话、短信、邮件等方式及时通知客户审批结果。</a:t>
            </a:r>
            <a:endParaRPr lang="en-US" sz="1100"/>
          </a:p>
        </p:txBody>
      </p:sp>
      <p:sp>
        <p:nvSpPr>
          <p:cNvPr id="20" name="AutoShape 20"/>
          <p:cNvSpPr/>
          <p:nvPr/>
        </p:nvSpPr>
        <p:spPr>
          <a:xfrm>
            <a:off x="3705053"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结果说明</a:t>
            </a:r>
            <a:endParaRPr lang="en-US" sz="1100"/>
          </a:p>
        </p:txBody>
      </p:sp>
      <p:sp>
        <p:nvSpPr>
          <p:cNvPr id="21" name="AutoShape 21"/>
          <p:cNvSpPr/>
          <p:nvPr/>
        </p:nvSpPr>
        <p:spPr>
          <a:xfrm>
            <a:off x="3811153"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通知中会明确告知客户审批是否通过，以及后续操作流程。</a:t>
            </a:r>
            <a:endParaRPr lang="en-US" sz="1100"/>
          </a:p>
        </p:txBody>
      </p:sp>
      <p:sp>
        <p:nvSpPr>
          <p:cNvPr id="22" name="AutoShape 22"/>
          <p:cNvSpPr/>
          <p:nvPr/>
        </p:nvSpPr>
        <p:spPr>
          <a:xfrm>
            <a:off x="6394975"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不通过原因</a:t>
            </a:r>
            <a:endParaRPr lang="en-US" sz="1100"/>
          </a:p>
        </p:txBody>
      </p:sp>
      <p:sp>
        <p:nvSpPr>
          <p:cNvPr id="23" name="AutoShape 23"/>
          <p:cNvSpPr/>
          <p:nvPr/>
        </p:nvSpPr>
        <p:spPr>
          <a:xfrm>
            <a:off x="6501074"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如审批未通过，会告知客户原因，并给出改进建议。</a:t>
            </a:r>
            <a:endParaRPr lang="en-US" sz="1100"/>
          </a:p>
        </p:txBody>
      </p:sp>
      <p:sp>
        <p:nvSpPr>
          <p:cNvPr id="24" name="AutoShape 24"/>
          <p:cNvSpPr/>
          <p:nvPr/>
        </p:nvSpPr>
        <p:spPr>
          <a:xfrm>
            <a:off x="9157221" y="3291405"/>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客户反馈</a:t>
            </a:r>
            <a:endParaRPr lang="en-US" sz="1100"/>
          </a:p>
        </p:txBody>
      </p:sp>
      <p:sp>
        <p:nvSpPr>
          <p:cNvPr id="25" name="AutoShape 25"/>
          <p:cNvSpPr/>
          <p:nvPr/>
        </p:nvSpPr>
        <p:spPr>
          <a:xfrm>
            <a:off x="9263320" y="3676867"/>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客户收到通知后，如有疑问或需求可及时向金融机构反馈。</a:t>
            </a:r>
            <a:endParaRPr lang="en-US" sz="1100"/>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审批结果通知</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https://d.book118.com/407031004002006051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2024-09-23T17:58:36.753</cp:lastPrinted>
  <dcterms:created xsi:type="dcterms:W3CDTF">2024-09-23T09:58:36Z</dcterms:created>
  <dcterms:modified xsi:type="dcterms:W3CDTF">2024-09-23T09:58:38Z</dcterms:modified>
</cp:coreProperties>
</file>