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7D74397-6CC9-4253-ADA5-473F31576C9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37616CF-F976-4F03-8008-BC194DB9992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1E41B80-E19D-4836-BEE2-0397C071424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045C9CC-2E16-48F9-B008-AEA662FACFA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6F555CE9-DCDD-4785-A19D-A50FB295D3E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0BC2CFF1-DB56-47E4-9A99-F68F3D4ECEB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8D57EE5A-9D41-474B-B1BA-4504C83400C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12C903D-5610-496A-B02A-6D95E6E85BA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A432B6F-D164-47BE-9F66-0A4E9C5EBF1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5669B98-B66F-4F21-87C4-21008A88FEA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311926A-A0C1-4AE1-81B7-D9296472F7B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9.jpeg" /><Relationship Id="rId6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0703512100400604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59816" y="1127918"/>
            <a:ext cx="9829800" cy="21050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3">
                    <a:alpha val="100000"/>
                  </a:schemeClr>
                </a:solidFill>
                <a:latin typeface="Arial"/>
                <a:ea typeface="Arial"/>
                <a:cs typeface="Arial"/>
              </a:rPr>
              <a:t>《现代企业管理新讲》ppt课件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-50963"/>
            <a:ext cx="2181249" cy="695773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 rot="5400000">
            <a:off x="-2669843" y="1842943"/>
            <a:ext cx="8139131" cy="3872103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12300">
                <a:solidFill>
                  <a:srgbClr val="FFFFFF">
                    <a:alpha val="46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181249" y="2574463"/>
            <a:ext cx="362699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92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376199" y="1111423"/>
            <a:ext cx="5391267" cy="4819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现代企业管理概述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现代企业战略管理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现代企业人力资源管理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现代企业市场营销管理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现代企业财务管理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现代企业信息技术管理</a:t>
            </a:r>
          </a:p>
        </p:txBody>
      </p:sp>
      <p:cxnSp>
        <p:nvCxnSpPr>
          <p:cNvPr id="6" name="Connector 6"/>
          <p:cNvCxnSpPr/>
          <p:nvPr/>
        </p:nvCxnSpPr>
        <p:spPr>
          <a:xfrm flipH="1">
            <a:off x="5999076" y="1410844"/>
            <a:ext cx="0" cy="4034118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514623" y="1744442"/>
            <a:ext cx="950685" cy="826132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46458" y="1867338"/>
            <a:ext cx="3087014" cy="580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075" b="1">
                <a:solidFill>
                  <a:srgbClr val="FFFFFF">
                    <a:alpha val="100000"/>
                  </a:srgbClr>
                </a:solidFill>
                <a:latin typeface="Arial"/>
                <a:ea typeface="Arial"/>
                <a:cs typeface="Arial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91305" y="2643681"/>
            <a:ext cx="8975750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3">
                    <a:alpha val="100000"/>
                  </a:schemeClr>
                </a:solidFill>
                <a:latin typeface="Arial"/>
                <a:ea typeface="Arial"/>
                <a:cs typeface="Arial"/>
              </a:rPr>
              <a:t>现代企业管理概述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20941" r="20941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现代企业是指具备先进技术、管理理念和组织结构的创新型企业，具有高技术、高附加值、高创新性和高市场占有率等特点。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现代企业注重技术研发和产品创新，通过引入先进的技术和设备，提高生产效率和产品质量。同时，现代企业注重管理理念和组织结构的创新，采用扁平化、高效的管理模式，以及灵活的组织结构，以适应市场变化和客户需求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现代企业的定义与特点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现代企业管理的核心理念包括人本管理、创新管理、知识管理和全球视野。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本管理强调以人为本，注重员工的成长和发展，激发员工的积极性和创造力。创新管理注重鼓励创新，建立创新文化，以创新驱动企业发展。知识管理注重知识的积累、共享和创新，以提高企业的核心竞争力。全球视野则要求企业具备国际化视野，积极参与国际市场竞争，实现全球化战略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现代企业管理的核心理念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" name="AutoShape 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TextBox 2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现代企业与传统企业的比较</a:t>
              </a:r>
            </a:p>
          </p:txBody>
        </p:sp>
      </p:grpSp>
      <p:grpSp>
        <p:nvGrpSpPr>
          <p:cNvPr id="24" name="Group 24"/>
          <p:cNvGrpSpPr/>
          <p:nvPr/>
        </p:nvGrpSpPr>
        <p:grpSpPr>
          <a:xfrm>
            <a:off x="3561535" y="2061200"/>
            <a:ext cx="7382690" cy="1531407"/>
            <a:chOff x="3561535" y="2061200"/>
            <a:chExt cx="7382690" cy="1531407"/>
          </a:xfrm>
        </p:grpSpPr>
        <p:sp>
          <p:nvSpPr>
            <p:cNvPr id="25" name="TextBox 25"/>
            <p:cNvSpPr txBox="1"/>
            <p:nvPr/>
          </p:nvSpPr>
          <p:spPr>
            <a:xfrm>
              <a:off x="3561535" y="2061200"/>
              <a:ext cx="7382690" cy="153140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现代企业与传统企业在经营理念、管理模式、组织结构和技术应用等方面存在显著差异。</a:t>
              </a:r>
            </a:p>
          </p:txBody>
        </p:sp>
      </p:grpSp>
      <p:grpSp>
        <p:nvGrpSpPr>
          <p:cNvPr id="26" name="Group 26"/>
          <p:cNvGrpSpPr/>
          <p:nvPr/>
        </p:nvGrpSpPr>
        <p:grpSpPr>
          <a:xfrm>
            <a:off x="3561535" y="1520189"/>
            <a:ext cx="7382690" cy="490334"/>
            <a:chOff x="3561535" y="1520189"/>
            <a:chExt cx="7382690" cy="490334"/>
          </a:xfrm>
        </p:grpSpPr>
        <p:sp>
          <p:nvSpPr>
            <p:cNvPr id="27" name="TextBox 27"/>
            <p:cNvSpPr txBox="1"/>
            <p:nvPr/>
          </p:nvSpPr>
          <p:spPr>
            <a:xfrm>
              <a:off x="3561535" y="1520189"/>
              <a:ext cx="7382690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总结词</a:t>
              </a:r>
            </a:p>
          </p:txBody>
        </p:sp>
      </p:grpSp>
      <p:grpSp>
        <p:nvGrpSpPr>
          <p:cNvPr id="28" name="Group 28"/>
          <p:cNvGrpSpPr/>
          <p:nvPr/>
        </p:nvGrpSpPr>
        <p:grpSpPr>
          <a:xfrm>
            <a:off x="3561535" y="4422893"/>
            <a:ext cx="7382690" cy="1531407"/>
            <a:chOff x="3561535" y="4422893"/>
            <a:chExt cx="7382690" cy="1531407"/>
          </a:xfrm>
        </p:grpSpPr>
        <p:sp>
          <p:nvSpPr>
            <p:cNvPr id="29" name="TextBox 29"/>
            <p:cNvSpPr txBox="1"/>
            <p:nvPr/>
          </p:nvSpPr>
          <p:spPr>
            <a:xfrm>
              <a:off x="3561535" y="4422893"/>
              <a:ext cx="7382690" cy="153140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传统企业注重生产制造和规模经济，采用金字塔式的组织结构，技术应用相对滞后。而现代企业则更加注重创新、灵活性和市场导向，采用扁平化组织结构，积极应用先进技术，以适应快速变化的市场需求。此外，现代企业在人力资源管理、企业文化和品牌建设等方面也有显著优势。</a:t>
              </a:r>
            </a:p>
          </p:txBody>
        </p:sp>
      </p:grpSp>
      <p:grpSp>
        <p:nvGrpSpPr>
          <p:cNvPr id="30" name="Group 30"/>
          <p:cNvGrpSpPr/>
          <p:nvPr/>
        </p:nvGrpSpPr>
        <p:grpSpPr>
          <a:xfrm>
            <a:off x="3561535" y="3881882"/>
            <a:ext cx="7382690" cy="490334"/>
            <a:chOff x="3561535" y="3881882"/>
            <a:chExt cx="7382690" cy="490334"/>
          </a:xfrm>
        </p:grpSpPr>
        <p:sp>
          <p:nvSpPr>
            <p:cNvPr id="31" name="TextBox 31"/>
            <p:cNvSpPr txBox="1"/>
            <p:nvPr/>
          </p:nvSpPr>
          <p:spPr>
            <a:xfrm>
              <a:off x="3561535" y="3881882"/>
              <a:ext cx="7382690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详细描述</a:t>
              </a:r>
            </a:p>
          </p:txBody>
        </p:sp>
      </p:grpSp>
      <p:sp>
        <p:nvSpPr>
          <p:cNvPr id="32" name="AutoShape 32"/>
          <p:cNvSpPr/>
          <p:nvPr/>
        </p:nvSpPr>
        <p:spPr>
          <a:xfrm>
            <a:off x="1075314" y="4179055"/>
            <a:ext cx="1747957" cy="17479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1075314" y="1789318"/>
            <a:ext cx="1747957" cy="17479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Freeform 34"/>
          <p:cNvSpPr/>
          <p:nvPr/>
        </p:nvSpPr>
        <p:spPr>
          <a:xfrm>
            <a:off x="1537812" y="4641553"/>
            <a:ext cx="822960" cy="822960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DFCF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Freeform 35"/>
          <p:cNvSpPr/>
          <p:nvPr/>
        </p:nvSpPr>
        <p:spPr>
          <a:xfrm>
            <a:off x="1537812" y="2251817"/>
            <a:ext cx="822960" cy="82296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DFCF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514623" y="1744442"/>
            <a:ext cx="950685" cy="826132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46458" y="1867338"/>
            <a:ext cx="3087014" cy="580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075" b="1">
                <a:solidFill>
                  <a:srgbClr val="FFFFFF">
                    <a:alpha val="100000"/>
                  </a:srgbClr>
                </a:solidFill>
                <a:latin typeface="Arial"/>
                <a:ea typeface="Arial"/>
                <a:cs typeface="Arial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91305" y="2643681"/>
            <a:ext cx="8975750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3">
                    <a:alpha val="100000"/>
                  </a:schemeClr>
                </a:solidFill>
                <a:latin typeface="Arial"/>
                <a:ea typeface="Arial"/>
                <a:cs typeface="Arial"/>
              </a:rPr>
              <a:t>现代企业战略管理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企业战略是企业为实现其目标而制定的总体行动计划，对企业发展具有重要意义。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战略是企业为实现其目标而制定的总体行动计划，包括企业使命、愿景、价值观、战略目标等。企业战略对企业发展具有重要意义，它能够指导企业制定合理的发展计划，优化资源配置，提高企业的竞争力和市场地位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企业战略的定义与重要性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185766" y="1751287"/>
            <a:ext cx="5242663" cy="4234459"/>
          </a:xfrm>
          <a:prstGeom prst="round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63571" y="1751287"/>
            <a:ext cx="5242663" cy="4234459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530718" y="2430558"/>
            <a:ext cx="3130564" cy="3130564"/>
          </a:xfrm>
          <a:prstGeom prst="ellipse">
            <a:avLst/>
          </a:prstGeom>
          <a:solidFill>
            <a:srgbClr val="FFFFFF">
              <a:alpha val="5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721546" y="2621386"/>
            <a:ext cx="2748908" cy="2748908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879259" y="2959520"/>
            <a:ext cx="225395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VS</a:t>
            </a:r>
          </a:p>
        </p:txBody>
      </p:sp>
      <p:cxnSp>
        <p:nvCxnSpPr>
          <p:cNvPr id="7" name="Connector 7"/>
          <p:cNvCxnSpPr/>
          <p:nvPr/>
        </p:nvCxnSpPr>
        <p:spPr>
          <a:xfrm>
            <a:off x="1214515" y="2855191"/>
            <a:ext cx="2856056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1085072" y="2931894"/>
            <a:ext cx="3263018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制定企业战略需要对企业内外环境进行全面分析，制定具体的战略计划，并采取有效措施进行实施。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389233" y="2064798"/>
            <a:ext cx="4714875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cxnSp>
        <p:nvCxnSpPr>
          <p:cNvPr id="10" name="Connector 10"/>
          <p:cNvCxnSpPr/>
          <p:nvPr/>
        </p:nvCxnSpPr>
        <p:spPr>
          <a:xfrm>
            <a:off x="8117660" y="2855191"/>
            <a:ext cx="2856056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1" name="TextBox 11"/>
          <p:cNvSpPr txBox="1"/>
          <p:nvPr/>
        </p:nvSpPr>
        <p:spPr>
          <a:xfrm>
            <a:off x="7817683" y="2931894"/>
            <a:ext cx="3286125" cy="2819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企业战略需要对企业内外环境进行全面分析，包括市场环境、竞争环境、资源环境等。在此基础上，制定具体的战略计划，包括确定企业使命、愿景、价值观、战略目标等，并采取有效措施进行实施。实施过程中需要注重协调、控制和评估，确保战略目标的实现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85072" y="2064798"/>
            <a:ext cx="4150786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企业战略的制定与实施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69632" y="2076770"/>
            <a:ext cx="1303226" cy="130322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0405045" y="2076770"/>
            <a:ext cx="1347972" cy="134797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" name="Connector 4"/>
          <p:cNvCxnSpPr/>
          <p:nvPr/>
        </p:nvCxnSpPr>
        <p:spPr>
          <a:xfrm>
            <a:off x="2099221" y="2318568"/>
            <a:ext cx="3468643" cy="0"/>
          </a:xfrm>
          <a:prstGeom prst="line">
            <a:avLst/>
          </a:prstGeom>
          <a:ln w="9525">
            <a:solidFill>
              <a:schemeClr val="accent2"/>
            </a:solidFill>
            <a:prstDash val="solid"/>
            <a:headEnd type="oval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5" name="TextBox 5"/>
          <p:cNvSpPr txBox="1"/>
          <p:nvPr/>
        </p:nvSpPr>
        <p:spPr>
          <a:xfrm>
            <a:off x="1964092" y="2344711"/>
            <a:ext cx="3829140" cy="35356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企业战略的评估与调整是实现企业战略管理的重要环节，需要定期评估战略效果，及时调整战略计划。</a:t>
            </a:r>
          </a:p>
        </p:txBody>
      </p:sp>
      <p:cxnSp>
        <p:nvCxnSpPr>
          <p:cNvPr id="6" name="Connector 6"/>
          <p:cNvCxnSpPr/>
          <p:nvPr/>
        </p:nvCxnSpPr>
        <p:spPr>
          <a:xfrm>
            <a:off x="6516784" y="2318568"/>
            <a:ext cx="3468643" cy="0"/>
          </a:xfrm>
          <a:prstGeom prst="line">
            <a:avLst/>
          </a:prstGeom>
          <a:ln w="9525">
            <a:solidFill>
              <a:schemeClr val="accent2"/>
            </a:solidFill>
            <a:prstDash val="solid"/>
            <a:headEnd type="oval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6381655" y="2344711"/>
            <a:ext cx="3829140" cy="35356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战略的评估与调整是实现企业战略管理的重要环节。企业需要定期评估战略效果，对战略实施过程中出现的问题进行总结和分析，及时调整战略计划，以适应市场环境的变化和企业发展的需要。同时，企业还需要注重培养战略管理人才，提高企业的战略管理水平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964092" y="1532038"/>
            <a:ext cx="401955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381655" y="1532038"/>
            <a:ext cx="401955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10" name="Freeform 10"/>
          <p:cNvSpPr/>
          <p:nvPr/>
        </p:nvSpPr>
        <p:spPr>
          <a:xfrm>
            <a:off x="10761443" y="2433168"/>
            <a:ext cx="635177" cy="635177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794451" y="2401589"/>
            <a:ext cx="653588" cy="653588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企业战略的评估与调整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514623" y="1744442"/>
            <a:ext cx="950685" cy="826132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46458" y="1867338"/>
            <a:ext cx="3087014" cy="580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075" b="1">
                <a:solidFill>
                  <a:srgbClr val="FFFFFF">
                    <a:alpha val="100000"/>
                  </a:srgbClr>
                </a:solidFill>
                <a:latin typeface="Arial"/>
                <a:ea typeface="Arial"/>
                <a:cs typeface="Arial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91305" y="2643681"/>
            <a:ext cx="8975750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3">
                    <a:alpha val="100000"/>
                  </a:schemeClr>
                </a:solidFill>
                <a:latin typeface="Arial"/>
                <a:ea typeface="Arial"/>
                <a:cs typeface="Arial"/>
              </a:rPr>
              <a:t>现代企业人力资源管理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5421" b="5421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人力资源管理是对企业内外人力资源进行的规划、获取、维持、开发、评价和调整的一系列活动，旨在实现企业与员工的共同发展。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人力资源管理是企业管理中的核心组成部分，对于企业的战略实施、组织效率、员工满意度和绩效等方面具有重要影响。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人力资源管理的定义与重要性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重要性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7928" r="7928"/>
          <a:stretch>
            <a:fillRect/>
          </a:stretch>
        </p:blipFill>
        <p:spPr>
          <a:xfrm>
            <a:off x="6416218" y="1873250"/>
            <a:ext cx="2285143" cy="243967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5242" r="25242"/>
          <a:stretch>
            <a:fillRect/>
          </a:stretch>
        </p:blipFill>
        <p:spPr>
          <a:xfrm>
            <a:off x="705451" y="1873250"/>
            <a:ext cx="2286000" cy="2308332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18724" r="18724"/>
          <a:stretch>
            <a:fillRect/>
          </a:stretch>
        </p:blipFill>
        <p:spPr>
          <a:xfrm>
            <a:off x="9265251" y="1892300"/>
            <a:ext cx="2271183" cy="2420620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18783" r="18783"/>
          <a:stretch>
            <a:fillRect/>
          </a:stretch>
        </p:blipFill>
        <p:spPr>
          <a:xfrm>
            <a:off x="3571418" y="1892300"/>
            <a:ext cx="2266949" cy="2420620"/>
          </a:xfrm>
          <a:prstGeom prst="rect">
            <a:avLst/>
          </a:prstGeom>
        </p:spPr>
      </p:pic>
      <p:grpSp>
        <p:nvGrpSpPr>
          <p:cNvPr id="6" name="Group 6"/>
          <p:cNvGrpSpPr/>
          <p:nvPr/>
        </p:nvGrpSpPr>
        <p:grpSpPr>
          <a:xfrm>
            <a:off x="6416218" y="3460761"/>
            <a:ext cx="2285143" cy="745998"/>
            <a:chOff x="6416218" y="3460761"/>
            <a:chExt cx="2285143" cy="745998"/>
          </a:xfrm>
        </p:grpSpPr>
        <p:sp>
          <p:nvSpPr>
            <p:cNvPr id="7" name="AutoShape 7"/>
            <p:cNvSpPr/>
            <p:nvPr/>
          </p:nvSpPr>
          <p:spPr>
            <a:xfrm>
              <a:off x="6416218" y="3460761"/>
              <a:ext cx="2285143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6416218" y="4197615"/>
            <a:ext cx="2288381" cy="2112169"/>
            <a:chOff x="6416218" y="4197615"/>
            <a:chExt cx="2288381" cy="2112169"/>
          </a:xfrm>
        </p:grpSpPr>
        <p:sp>
          <p:nvSpPr>
            <p:cNvPr id="9" name="AutoShape 9"/>
            <p:cNvSpPr/>
            <p:nvPr/>
          </p:nvSpPr>
          <p:spPr>
            <a:xfrm>
              <a:off x="6416218" y="4197615"/>
              <a:ext cx="2288381" cy="2112169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3571418" y="3460761"/>
            <a:ext cx="2285429" cy="852159"/>
            <a:chOff x="3571418" y="3460761"/>
            <a:chExt cx="2285429" cy="852159"/>
          </a:xfrm>
        </p:grpSpPr>
        <p:sp>
          <p:nvSpPr>
            <p:cNvPr id="11" name="AutoShape 11"/>
            <p:cNvSpPr/>
            <p:nvPr/>
          </p:nvSpPr>
          <p:spPr>
            <a:xfrm>
              <a:off x="3571418" y="3460761"/>
              <a:ext cx="2285429" cy="852159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3571418" y="4206759"/>
            <a:ext cx="2288096" cy="2103025"/>
            <a:chOff x="3571418" y="4206759"/>
            <a:chExt cx="2288096" cy="2103025"/>
          </a:xfrm>
        </p:grpSpPr>
        <p:sp>
          <p:nvSpPr>
            <p:cNvPr id="13" name="AutoShape 13"/>
            <p:cNvSpPr/>
            <p:nvPr/>
          </p:nvSpPr>
          <p:spPr>
            <a:xfrm>
              <a:off x="3571418" y="4206759"/>
              <a:ext cx="2288096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9265251" y="3460761"/>
            <a:ext cx="2286000" cy="745998"/>
            <a:chOff x="9265251" y="3460761"/>
            <a:chExt cx="2286000" cy="745998"/>
          </a:xfrm>
        </p:grpSpPr>
        <p:sp>
          <p:nvSpPr>
            <p:cNvPr id="15" name="AutoShape 15"/>
            <p:cNvSpPr/>
            <p:nvPr/>
          </p:nvSpPr>
          <p:spPr>
            <a:xfrm>
              <a:off x="9265251" y="3460761"/>
              <a:ext cx="2286000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" name="Group 16"/>
          <p:cNvGrpSpPr/>
          <p:nvPr/>
        </p:nvGrpSpPr>
        <p:grpSpPr>
          <a:xfrm>
            <a:off x="9265251" y="4204473"/>
            <a:ext cx="2286000" cy="2105311"/>
            <a:chOff x="9265251" y="4204473"/>
            <a:chExt cx="2286000" cy="2105311"/>
          </a:xfrm>
        </p:grpSpPr>
        <p:sp>
          <p:nvSpPr>
            <p:cNvPr id="17" name="AutoShape 17"/>
            <p:cNvSpPr/>
            <p:nvPr/>
          </p:nvSpPr>
          <p:spPr>
            <a:xfrm>
              <a:off x="9265251" y="4204473"/>
              <a:ext cx="2286000" cy="2105311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05451" y="3460761"/>
            <a:ext cx="2286000" cy="2849023"/>
            <a:chOff x="705451" y="3460761"/>
            <a:chExt cx="2286000" cy="2849023"/>
          </a:xfrm>
        </p:grpSpPr>
        <p:sp>
          <p:nvSpPr>
            <p:cNvPr id="19" name="AutoShape 19"/>
            <p:cNvSpPr/>
            <p:nvPr/>
          </p:nvSpPr>
          <p:spPr>
            <a:xfrm>
              <a:off x="705451" y="3460761"/>
              <a:ext cx="2286000" cy="88392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05451" y="4206759"/>
              <a:ext cx="2286000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人力资源管理的核心模块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56455" y="4477571"/>
            <a:ext cx="2164942" cy="1552257"/>
            <a:chOff x="756455" y="4477571"/>
            <a:chExt cx="2164942" cy="1552257"/>
          </a:xfrm>
        </p:grpSpPr>
        <p:sp>
          <p:nvSpPr>
            <p:cNvPr id="44" name="TextBox 44"/>
            <p:cNvSpPr txBox="1"/>
            <p:nvPr/>
          </p:nvSpPr>
          <p:spPr>
            <a:xfrm>
              <a:off x="756455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通过有效的招聘和选拔机制，为企业吸引和留住优秀人才。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3628568" y="4477571"/>
            <a:ext cx="2164942" cy="1552257"/>
            <a:chOff x="3628568" y="4477571"/>
            <a:chExt cx="2164942" cy="1552257"/>
          </a:xfrm>
        </p:grpSpPr>
        <p:sp>
          <p:nvSpPr>
            <p:cNvPr id="46" name="TextBox 46"/>
            <p:cNvSpPr txBox="1"/>
            <p:nvPr/>
          </p:nvSpPr>
          <p:spPr>
            <a:xfrm>
              <a:off x="3628568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通过培训和职业发展规划，提升员工的技能和能力，促进个人成长。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6466794" y="4477571"/>
            <a:ext cx="2164942" cy="1552257"/>
            <a:chOff x="6466794" y="4477571"/>
            <a:chExt cx="2164942" cy="1552257"/>
          </a:xfrm>
        </p:grpSpPr>
        <p:sp>
          <p:nvSpPr>
            <p:cNvPr id="48" name="TextBox 48"/>
            <p:cNvSpPr txBox="1"/>
            <p:nvPr/>
          </p:nvSpPr>
          <p:spPr>
            <a:xfrm>
              <a:off x="6466794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通过合理的绩效评估和激励机制，激发员工的积极性和创造力。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9318371" y="4477571"/>
            <a:ext cx="2164942" cy="1552257"/>
            <a:chOff x="9318371" y="4477571"/>
            <a:chExt cx="2164942" cy="1552257"/>
          </a:xfrm>
        </p:grpSpPr>
        <p:sp>
          <p:nvSpPr>
            <p:cNvPr id="50" name="TextBox 50"/>
            <p:cNvSpPr txBox="1"/>
            <p:nvPr/>
          </p:nvSpPr>
          <p:spPr>
            <a:xfrm>
              <a:off x="9318371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通过合理的薪酬福利设计，吸引和留住人才，提高员工满意度。</a:t>
              </a:r>
            </a:p>
          </p:txBody>
        </p:sp>
      </p:grpSp>
      <p:grpSp>
        <p:nvGrpSpPr>
          <p:cNvPr id="51" name="Group 51"/>
          <p:cNvGrpSpPr/>
          <p:nvPr/>
        </p:nvGrpSpPr>
        <p:grpSpPr>
          <a:xfrm>
            <a:off x="705451" y="3588593"/>
            <a:ext cx="2267763" cy="490334"/>
            <a:chOff x="705451" y="3588593"/>
            <a:chExt cx="2267763" cy="490334"/>
          </a:xfrm>
        </p:grpSpPr>
        <p:sp>
          <p:nvSpPr>
            <p:cNvPr id="52" name="TextBox 52"/>
            <p:cNvSpPr txBox="1"/>
            <p:nvPr/>
          </p:nvSpPr>
          <p:spPr>
            <a:xfrm>
              <a:off x="7054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招聘与选拔</a:t>
              </a:r>
            </a:p>
          </p:txBody>
        </p:sp>
      </p:grpSp>
      <p:grpSp>
        <p:nvGrpSpPr>
          <p:cNvPr id="53" name="Group 53"/>
          <p:cNvGrpSpPr/>
          <p:nvPr/>
        </p:nvGrpSpPr>
        <p:grpSpPr>
          <a:xfrm>
            <a:off x="3628568" y="3588593"/>
            <a:ext cx="2267763" cy="490334"/>
            <a:chOff x="3628568" y="3588593"/>
            <a:chExt cx="2267763" cy="490334"/>
          </a:xfrm>
        </p:grpSpPr>
        <p:sp>
          <p:nvSpPr>
            <p:cNvPr id="54" name="TextBox 54"/>
            <p:cNvSpPr txBox="1"/>
            <p:nvPr/>
          </p:nvSpPr>
          <p:spPr>
            <a:xfrm>
              <a:off x="362856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培训与发展</a:t>
              </a:r>
            </a:p>
          </p:txBody>
        </p:sp>
      </p:grpSp>
      <p:grpSp>
        <p:nvGrpSpPr>
          <p:cNvPr id="55" name="Group 55"/>
          <p:cNvGrpSpPr/>
          <p:nvPr/>
        </p:nvGrpSpPr>
        <p:grpSpPr>
          <a:xfrm>
            <a:off x="6433598" y="3588593"/>
            <a:ext cx="2267763" cy="490334"/>
            <a:chOff x="6433598" y="3588593"/>
            <a:chExt cx="2267763" cy="490334"/>
          </a:xfrm>
        </p:grpSpPr>
        <p:sp>
          <p:nvSpPr>
            <p:cNvPr id="56" name="TextBox 56"/>
            <p:cNvSpPr txBox="1"/>
            <p:nvPr/>
          </p:nvSpPr>
          <p:spPr>
            <a:xfrm>
              <a:off x="643359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绩效管理</a:t>
              </a:r>
            </a:p>
          </p:txBody>
        </p:sp>
      </p:grpSp>
      <p:grpSp>
        <p:nvGrpSpPr>
          <p:cNvPr id="57" name="Group 57"/>
          <p:cNvGrpSpPr/>
          <p:nvPr/>
        </p:nvGrpSpPr>
        <p:grpSpPr>
          <a:xfrm>
            <a:off x="9265251" y="3588593"/>
            <a:ext cx="2267763" cy="490334"/>
            <a:chOff x="9265251" y="3588593"/>
            <a:chExt cx="2267763" cy="490334"/>
          </a:xfrm>
        </p:grpSpPr>
        <p:sp>
          <p:nvSpPr>
            <p:cNvPr id="58" name="TextBox 58"/>
            <p:cNvSpPr txBox="1"/>
            <p:nvPr/>
          </p:nvSpPr>
          <p:spPr>
            <a:xfrm>
              <a:off x="92652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薪酬福利管理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https://d.book118.com/407035121004006041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AF5FF"/>
      </a:lt1>
      <a:dk2>
        <a:srgbClr val="062F00"/>
      </a:dk2>
      <a:lt2>
        <a:srgbClr val="FFFFFF"/>
      </a:lt2>
      <a:accent1>
        <a:srgbClr val="AF79DE"/>
      </a:accent1>
      <a:accent2>
        <a:srgbClr val="BC95E8"/>
      </a:accent2>
      <a:accent3>
        <a:srgbClr val="816BB7"/>
      </a:accent3>
      <a:accent4>
        <a:srgbClr val="618CD0"/>
      </a:accent4>
      <a:accent5>
        <a:srgbClr val="76A1E5"/>
      </a:accent5>
      <a:accent6>
        <a:srgbClr val="FEE088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MoolBoran"/>
        <a:font script="Taml" typeface="Latha"/>
        <a:font script="Hebr" typeface="Times New Roman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DaunPenh"/>
        <a:font script="Taml" typeface="Latha"/>
        <a:font script="Hebr" typeface="Arial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61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2024-09-13T16:17:46.344</cp:lastPrinted>
  <dcterms:created xsi:type="dcterms:W3CDTF">2024-09-13T08:17:46Z</dcterms:created>
  <dcterms:modified xsi:type="dcterms:W3CDTF">2024-09-13T08:17:48Z</dcterms:modified>
</cp:coreProperties>
</file>