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E6032D-3263-41E6-980F-2EBBA3C088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401DB7-A998-4C75-B264-DD4EE5CD8E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FDA0B0A-9DBF-4EF6-97F9-69DABB3524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9CD140-02C4-4931-9878-FC8538ADE2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ACD5EF-CF1E-4975-B9FC-36DE2E64166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B77756-D7F0-42A0-A2DB-62F022F4DD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9AF3A10-79AA-4E11-B94C-413E9BD642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4F0589-6F61-488B-8777-3AB8C240FA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516A47-8274-4C6E-8307-81F28C9C0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A6FAC3-44DA-4F11-A1DF-5F259411B6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A7C3FC-D2FD-46EE-8594-FA14CBBA2D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03513311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汇报人：AA</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2024-01-20</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互联网网络安全宣传保护网络空间共筑安全防线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网络安全现状及挑战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网络安全基础知识普及</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家庭网络安全防护措施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企业网络安全管理策略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社会共治共建网络安全环境</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总结与展望：共筑坚实安全防线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网络安全现状及挑战</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993" b="6993"/>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1636" b="2163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当前网络安全形势分析</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网络攻击事件频发</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随着互联网的普及，网络攻击事件不断增多，包括钓鱼攻击、恶意软件、勒索软件等，给用户和企业带来了巨大的经济损失。</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数据泄露风险加大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个人信息和重要数据泄露事件时有发生，涉及金融、医疗、教育等多个领域，严重威胁个人隐私和信息安全。</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新型网络威胁不断涌现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随着技术的发展，新型网络威胁如云计算安全、物联网安全、人工智能安全等不断涌现，给网络安全带来新的挑战。</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035" r="190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黑客利用漏洞和恶意软件对网络进行攻击，窃取数据、破坏系统，造成重大损失。</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黑客攻击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恶意软件如病毒、蠕虫、木马等通过感染用户设备或窃取用户信息，导致系统崩溃、数据泄露等问题。</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恶意软件</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网络钓鱼通过伪造官方网站或发送欺诈邮件等方式诱导用户泄露个人信息或下载恶意软件。</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网络钓鱼</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攻击者通过控制大量僵尸网络对目标网站或服务器发起大量无效请求，使其瘫痪或无法正常访问。</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分布式拒绝服务攻击（DDoS）</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面临的主要威胁与风险</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网络安全人才培养</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国家采取多种措施加强网络安全人才培养，鼓励高校、科研机构和企业加强合作，共同培养高素质的网络安全人才。</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《网络安全法》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我国颁布了《网络安全法》，为网络安全提供了法律保障，明确了政府、企业和个人的网络安全责任和义务。</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等级保护制度</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我国实行网络安全等级保护制度，对不同等级的网络系统采取相应的安全保护措施，确保网络系统的安全稳定运行。</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网络安全审查制度</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对关键信息基础设施运营者采购网络产品和服务进行安全审查，防止产品提供者利用提供产品的便利条件非法控制、干扰、中断用户系统。</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法律法规与政策支持</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网络安全基础知识普及</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密码安全设置与保管</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密码长度至少8位以上，包含大小写字母、数字和特殊字符；</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定期更换密码，并妥善保管，不要将密码轻易透露给他人；</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避免在公共场合输入密码，以防被窥视；</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避免使用生日、姓名等容易被猜到的信息作为密码；</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对于收到的可疑邮件和链接，不要轻易点击，以免遭受钓鱼攻击；</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定期进行全面系统扫描，及时清除病毒和恶意软件；</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安装可靠的防病毒软件，并及时更新病毒库；</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不要随意下载和安装未知来源的软件和插件；</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定期备份重要数据，以防万一。</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防病毒软件安装与更新</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3186"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8718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717128"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144125"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89717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1227117"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个人信息保护意识培养</a:t>
              </a:r>
            </a:p>
          </p:txBody>
        </p:sp>
      </p:grpSp>
      <p:grpSp>
        <p:nvGrpSpPr>
          <p:cNvPr id="43" name="Group 43"/>
          <p:cNvGrpSpPr/>
          <p:nvPr/>
        </p:nvGrpSpPr>
        <p:grpSpPr>
          <a:xfrm>
            <a:off x="3524844" y="1229116"/>
            <a:ext cx="5184172" cy="1981390"/>
            <a:chOff x="3524844" y="1229116"/>
            <a:chExt cx="5184172" cy="1981390"/>
          </a:xfrm>
        </p:grpSpPr>
        <p:sp>
          <p:nvSpPr>
            <p:cNvPr id="44" name="AutoShape 44"/>
            <p:cNvSpPr/>
            <p:nvPr/>
          </p:nvSpPr>
          <p:spPr>
            <a:xfrm>
              <a:off x="3524844" y="1237593"/>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5" name="AutoShape 45"/>
            <p:cNvSpPr/>
            <p:nvPr/>
          </p:nvSpPr>
          <p:spPr>
            <a:xfrm>
              <a:off x="6734007" y="1229116"/>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6" name="TextBox 46"/>
            <p:cNvSpPr txBox="1"/>
            <p:nvPr/>
          </p:nvSpPr>
          <p:spPr>
            <a:xfrm>
              <a:off x="3769335"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使用安全的网络连接，避免使用公共无线网络进行敏感信息的传输；</a:t>
              </a:r>
            </a:p>
          </p:txBody>
        </p:sp>
        <p:sp>
          <p:nvSpPr>
            <p:cNvPr id="47" name="TextBox 47"/>
            <p:cNvSpPr txBox="1"/>
            <p:nvPr/>
          </p:nvSpPr>
          <p:spPr>
            <a:xfrm>
              <a:off x="6979546"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对于收到的垃圾邮件和诈骗信息，要及时举报并提醒周围人注意；</a:t>
              </a:r>
            </a:p>
          </p:txBody>
        </p:sp>
        <p:sp>
          <p:nvSpPr>
            <p:cNvPr id="48" name="Freeform 48"/>
            <p:cNvSpPr/>
            <p:nvPr/>
          </p:nvSpPr>
          <p:spPr>
            <a:xfrm>
              <a:off x="4317284" y="1303481"/>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7510249" y="1303481"/>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894865" y="4099322"/>
            <a:ext cx="8342567" cy="1994058"/>
            <a:chOff x="1894865" y="4099322"/>
            <a:chExt cx="8342567" cy="1994058"/>
          </a:xfrm>
        </p:grpSpPr>
        <p:sp>
          <p:nvSpPr>
            <p:cNvPr id="51" name="AutoShape 51"/>
            <p:cNvSpPr/>
            <p:nvPr/>
          </p:nvSpPr>
          <p:spPr>
            <a:xfrm>
              <a:off x="1894865" y="4101417"/>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2" name="AutoShape 52"/>
            <p:cNvSpPr/>
            <p:nvPr/>
          </p:nvSpPr>
          <p:spPr>
            <a:xfrm>
              <a:off x="5080787" y="4099322"/>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3" name="AutoShape 53"/>
            <p:cNvSpPr/>
            <p:nvPr/>
          </p:nvSpPr>
          <p:spPr>
            <a:xfrm>
              <a:off x="8262423" y="4120467"/>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4" name="AutoShape 54"/>
            <p:cNvSpPr/>
            <p:nvPr/>
          </p:nvSpPr>
          <p:spPr>
            <a:xfrm>
              <a:off x="8550364" y="5075158"/>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2155278"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不要在社交媒体等公共场合透露过多个人信息；</a:t>
              </a:r>
            </a:p>
          </p:txBody>
        </p:sp>
        <p:sp>
          <p:nvSpPr>
            <p:cNvPr id="56" name="TextBox 56"/>
            <p:cNvSpPr txBox="1"/>
            <p:nvPr/>
          </p:nvSpPr>
          <p:spPr>
            <a:xfrm>
              <a:off x="5326327"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不要随意将个人信息提供给陌生人或机构；</a:t>
              </a:r>
            </a:p>
          </p:txBody>
        </p:sp>
        <p:sp>
          <p:nvSpPr>
            <p:cNvPr id="57" name="TextBox 57"/>
            <p:cNvSpPr txBox="1"/>
            <p:nvPr/>
          </p:nvSpPr>
          <p:spPr>
            <a:xfrm>
              <a:off x="8507962"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了解并遵守相关法律法规和政策，保护自己的合法权益。</a:t>
              </a:r>
            </a:p>
          </p:txBody>
        </p:sp>
        <p:sp>
          <p:nvSpPr>
            <p:cNvPr id="58" name="Freeform 58"/>
            <p:cNvSpPr/>
            <p:nvPr/>
          </p:nvSpPr>
          <p:spPr>
            <a:xfrm>
              <a:off x="2688988" y="4208478"/>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5895832" y="4231042"/>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9047288" y="4278392"/>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家庭网络安全防护措施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为智能家居设备设置强密码，并定期更换，避免使用默认密码。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强化设备密码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7292" r="72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更新软件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限制访问权限</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及时更新智能家居设备的软件版本，以修复可能存在的安全漏洞。</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合理设置智能家居设备的访问权限，避免被未经授权的用户访问。</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智能家居设备安全防护</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2208" r="122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隐藏网络名称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隐藏家庭Wi-Fi网络名称（SSID），避免被未经授权的设备自动连接。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设置复杂密码</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采用字母、数字和特殊字符组合的复杂密码，增加破解难度。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定期更换密码</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定期更换家庭Wi-Fi密码，减少被破解的风险。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家庭Wi-Fi密码设置与管理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https://d.book118.com/407035133110006035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2024-09-10T01:31:54.614</cp:lastPrinted>
  <dcterms:created xsi:type="dcterms:W3CDTF">2024-09-09T17:31:54Z</dcterms:created>
  <dcterms:modified xsi:type="dcterms:W3CDTF">2024-09-09T17:31:56Z</dcterms:modified>
</cp:coreProperties>
</file>