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KRPNJ+MS-UIGothic"/>
      <p:regular r:id="rId18"/>
    </p:embeddedFont>
    <p:embeddedFont>
      <p:font typeface="ILUNFB+VVPCEG+ArialMT"/>
      <p:regular r:id="rId19"/>
    </p:embeddedFont>
    <p:embeddedFont>
      <p:font typeface="RGLFSK+QLDKMW+MicrosoftYaHei-Bold"/>
      <p:regular r:id="rId20"/>
    </p:embeddedFont>
    <p:embeddedFont>
      <p:font typeface="OLSHAS+BHQJTW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E0681-39E1-463C-BA18-66E6D9FAB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14EA9-2CD8-4E5B-98E3-0D5477ED1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74C561-F356-4DC7-9C03-FC335C00A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299D4-756F-49BD-919E-412441E3E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32DEA-A54B-4260-9EC1-1F5322F74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2FA27-C5A8-4F3F-A0CD-7E106DD9A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4814D0-F270-444B-9ECF-DE01464E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2F7024-87DF-493A-89E6-242B9DD50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0AA51-684C-4FD0-92E2-97FE075A9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CF834-0BD5-41F7-8A7A-47EE0E24B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9C786-2AC7-41C1-AACB-97FBC0F48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05510000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1741959"/>
            <a:ext cx="11333509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基于税</a:t>
            </a:r>
            <a:r>
              <a:rPr sz="5150" spc="20">
                <a:solidFill>
                  <a:srgbClr val="00AF57"/>
                </a:solidFill>
                <a:latin typeface="SimSun"/>
                <a:cs typeface="SimSun"/>
              </a:rPr>
              <a:t>务</a:t>
            </a: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管理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变</a:t>
            </a: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革下的年企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业</a:t>
            </a: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所得</a:t>
            </a:r>
          </a:p>
          <a:p>
            <a:pPr marL="1971675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税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汇</a:t>
            </a:r>
            <a:r>
              <a:rPr sz="5150" spc="23">
                <a:solidFill>
                  <a:srgbClr val="00AF57"/>
                </a:solidFill>
                <a:latin typeface="WKRPNJ+MS-UIGothic"/>
                <a:cs typeface="WKRPNJ+MS-UIGothic"/>
              </a:rPr>
              <a:t>算清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缴</a:t>
            </a: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策略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AF57"/>
                </a:solidFill>
                <a:latin typeface="WKRPNJ+MS-UIGothic"/>
                <a:cs typeface="WKRPNJ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LUNFB+VVPCEG+ArialMT"/>
                <a:cs typeface="ILUNFB+VVPCE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7244021" cy="24098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LUNFB+VVPCEG+ArialMT"/>
                <a:cs typeface="ILUNFB+VVPCE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管理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革概述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LUNFB+VVPCEG+ArialMT"/>
                <a:cs typeface="ILUNFB+VVPCE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企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所得税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汇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算清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缴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的流程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LUNFB+VVPCEG+ArialMT"/>
                <a:cs typeface="ILUNFB+VVPCE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基于税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管理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革下的年企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所得税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汇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算清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缴</a:t>
            </a:r>
          </a:p>
          <a:p>
            <a:pPr marL="203200" marR="0">
              <a:lnSpc>
                <a:spcPts val="2400"/>
              </a:lnSpc>
              <a:spcBef>
                <a:spcPts val="1930"/>
              </a:spcBef>
              <a:spcAft>
                <a:spcPct val="0"/>
              </a:spcAft>
            </a:pP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策略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WKRPNJ+MS-UIGothic"/>
                <a:cs typeface="WKRPNJ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928870" y="44121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LUNFB+VVPCEG+ArialMT"/>
                <a:cs typeface="ILUNFB+VVPCE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实际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案例分析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28870" y="4960810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59AE93"/>
                </a:solidFill>
                <a:latin typeface="ILUNFB+VVPCEG+ArialMT"/>
                <a:cs typeface="ILUNFB+VVPCEG+ArialMT"/>
              </a:rPr>
              <a:t>•</a:t>
            </a:r>
            <a:r>
              <a:rPr sz="2450" spc="128">
                <a:solidFill>
                  <a:srgbClr val="59AE93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59AE93"/>
                </a:solidFill>
                <a:latin typeface="WKRPNJ+MS-UIGothic"/>
                <a:cs typeface="WKRPNJ+MS-UIGothic"/>
              </a:rPr>
              <a:t>与建</a:t>
            </a:r>
            <a:r>
              <a:rPr sz="2400">
                <a:solidFill>
                  <a:srgbClr val="59AE93"/>
                </a:solidFill>
                <a:latin typeface="SimSun"/>
                <a:cs typeface="SimSun"/>
              </a:rPr>
              <a:t>议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9BDAC5"/>
                </a:solidFill>
                <a:latin typeface="RGLFSK+QLDKMW+MicrosoftYaHei-Bold"/>
                <a:cs typeface="RGLFSK+QLDKMW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RGLFSK+QLDKMW+MicrosoftYaHei-Bold"/>
                <a:cs typeface="RGLFSK+QLDKM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229244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背景介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 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GLFSK+QLDKMW+MicrosoftYaHei-Bold"/>
                <a:cs typeface="RGLFSK+QLDKM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GLFSK+QLDKMW+MicrosoftYaHei-Bold"/>
                <a:cs typeface="RGLFSK+QLDKMW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GLFSK+QLDKMW+MicrosoftYaHei-Bold"/>
                <a:cs typeface="RGLFSK+QLDKM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59AE93"/>
                </a:solidFill>
                <a:latin typeface="WKRPNJ+MS-UIGothic"/>
                <a:cs typeface="WKRPNJ+MS-UIGothic"/>
              </a:rPr>
              <a:t>全球化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59AE93"/>
                </a:solidFill>
                <a:latin typeface="WKRPNJ+MS-UIGothic"/>
                <a:cs typeface="WKRPNJ+MS-UIGothic"/>
              </a:rPr>
              <a:t>税收法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规变</a:t>
            </a:r>
            <a:r>
              <a:rPr sz="2000">
                <a:solidFill>
                  <a:srgbClr val="59AE93"/>
                </a:solidFill>
                <a:latin typeface="WKRPNJ+MS-UIGothic"/>
                <a:cs typeface="WKRPNJ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务风险</a:t>
            </a:r>
            <a:r>
              <a:rPr sz="2000" spc="25">
                <a:solidFill>
                  <a:srgbClr val="59AE93"/>
                </a:solidFill>
                <a:latin typeface="WKRPNJ+MS-UIGothic"/>
                <a:cs typeface="WKRPNJ+MS-UIGothic"/>
              </a:rPr>
              <a:t>增加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全球化的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展，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务环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境日益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度加大。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各国税收法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规频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整，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需不断更新税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以适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新的税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务环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境。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范的税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管理容易引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务风险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业带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不必要的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管理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革的必要性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提高税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管理效率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降低税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务风险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增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强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企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业竞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争力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采用先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的信息技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和管理方法，提高税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理效率和准确性。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范税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管理流程，降低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因不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范操作引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化税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管理可以降低企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成本，提高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效益，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从而增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所得税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汇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算清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缴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的意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提高税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管理水平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过汇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算清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缴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理水平。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确保税收公平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过汇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算清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缴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，确保企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按照税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收法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税收公平。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79715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保障国家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财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政收入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所得税是国家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政收入的重要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来源，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算清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缴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有助于保障国家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政收入的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RGLFSK+QLDKMW+MicrosoftYaHei-Bold"/>
                <a:cs typeface="RGLFSK+QLDKM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税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务</a:t>
            </a:r>
            <a:r>
              <a:rPr sz="5150" spc="23">
                <a:solidFill>
                  <a:srgbClr val="00AF57"/>
                </a:solidFill>
                <a:latin typeface="WKRPNJ+MS-UIGothic"/>
                <a:cs typeface="WKRPNJ+MS-UIGothic"/>
              </a:rPr>
              <a:t>管理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变</a:t>
            </a: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革概述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管理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革的内容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KRPNJ+MS-UIGothic"/>
                <a:cs typeface="WKRPNJ+MS-UIGothic"/>
              </a:rPr>
              <a:t>税收法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规调</a:t>
            </a:r>
            <a:r>
              <a:rPr sz="2000">
                <a:solidFill>
                  <a:srgbClr val="FFFDFD"/>
                </a:solidFill>
                <a:latin typeface="WKRPNJ+MS-UIGothic"/>
                <a:cs typeface="WKRPNJ+MS-UIGothic"/>
              </a:rPr>
              <a:t>整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697594" y="170995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KRPNJ+MS-UIGothic"/>
                <a:cs typeface="WKRPNJ+MS-UIGothic"/>
              </a:rPr>
              <a:t>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务监</a:t>
            </a:r>
            <a:r>
              <a:rPr sz="2000" spc="23">
                <a:solidFill>
                  <a:srgbClr val="FFFDFD"/>
                </a:solidFill>
                <a:latin typeface="WKRPNJ+MS-UIGothic"/>
                <a:cs typeface="WKRPNJ+MS-UIGothic"/>
              </a:rPr>
              <a:t>管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2000">
                <a:solidFill>
                  <a:srgbClr val="FFFDFD"/>
                </a:solidFill>
                <a:latin typeface="WKRPNJ+MS-UIGothic"/>
                <a:cs typeface="WKRPNJ+MS-UIGothic"/>
              </a:rPr>
              <a:t>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随着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经济环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境的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化，税收法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需要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行相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整以适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新的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展需求。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强对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的税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务监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管，防止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偷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税漏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税行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生，保障税收公平。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KRPNJ+MS-UIGothic"/>
                <a:cs typeface="WKRPNJ+MS-UIGothic"/>
              </a:rPr>
              <a:t>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DFD"/>
                </a:solidFill>
                <a:latin typeface="WKRPNJ+MS-UIGothic"/>
                <a:cs typeface="WKRPNJ+MS-UIGothic"/>
              </a:rPr>
              <a:t>征收方式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2000">
                <a:solidFill>
                  <a:srgbClr val="FFFDFD"/>
                </a:solidFill>
                <a:latin typeface="WKRPNJ+MS-UIGothic"/>
                <a:cs typeface="WKRPNJ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借助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代信息技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手段，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收的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子化和自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WKRPNJ+MS-UIGothic"/>
                <a:cs typeface="WKRPNJ+MS-UIGothic"/>
              </a:rPr>
              <a:t>化，提高征收效率。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管理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革的影响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34104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WKRPNJ+MS-UIGothic"/>
                <a:cs typeface="WKRPNJ+MS-UIGothic"/>
              </a:rPr>
              <a:t>企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59AE93"/>
                </a:solidFill>
                <a:latin typeface="WKRPNJ+MS-UIGothic"/>
                <a:cs typeface="WKRPNJ+MS-UIGothic"/>
              </a:rPr>
              <a:t>合</a:t>
            </a: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59AE93"/>
                </a:solidFill>
                <a:latin typeface="WKRPNJ+MS-UIGothic"/>
                <a:cs typeface="WKRPNJ+MS-UIGothic"/>
              </a:rPr>
              <a:t>成本增加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324475" y="34104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务风险</a:t>
            </a:r>
            <a:r>
              <a:rPr sz="2000" spc="25">
                <a:solidFill>
                  <a:srgbClr val="59AE93"/>
                </a:solidFill>
                <a:latin typeface="WKRPNJ+MS-UIGothic"/>
                <a:cs typeface="WKRPNJ+MS-UIGothic"/>
              </a:rPr>
              <a:t>降低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961755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WKRPNJ+MS-UIGothic"/>
                <a:cs typeface="WKRPNJ+MS-UIGothic"/>
              </a:rPr>
              <a:t>企</a:t>
            </a:r>
            <a:r>
              <a:rPr sz="2000" spc="25">
                <a:solidFill>
                  <a:srgbClr val="59AE93"/>
                </a:solidFill>
                <a:latin typeface="SimSun"/>
                <a:cs typeface="SimSun"/>
              </a:rPr>
              <a:t>业竞</a:t>
            </a:r>
            <a:r>
              <a:rPr sz="2000" spc="25">
                <a:solidFill>
                  <a:srgbClr val="59AE93"/>
                </a:solidFill>
                <a:latin typeface="WKRPNJ+MS-UIGothic"/>
                <a:cs typeface="WKRPNJ+MS-UIGothic"/>
              </a:rPr>
              <a:t>争力提升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需要适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新的税收法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整内部税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管理流程，合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成本</a:t>
            </a:r>
          </a:p>
          <a:p>
            <a:pPr marL="857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增加。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征收方式的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化和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化，企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务风险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得</a:t>
            </a:r>
          </a:p>
          <a:p>
            <a:pPr marL="9525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到降低。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7658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够获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得更好的市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地位和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争力，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管理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革的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智能化税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借助大数据、云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算等先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手段，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管理的智能化和自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化。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税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务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信息共享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与其他部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的信息共享，提高税收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0205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征管的透明度和效率。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83405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国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际</a:t>
            </a:r>
            <a:r>
              <a:rPr sz="2300" spc="25">
                <a:solidFill>
                  <a:srgbClr val="59AE93"/>
                </a:solidFill>
                <a:latin typeface="WKRPNJ+MS-UIGothic"/>
                <a:cs typeface="WKRPNJ+MS-UIGothic"/>
              </a:rPr>
              <a:t>税收合作加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全球化的深入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展，国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税收合作将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一步加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，共同打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跨境避税行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WKRPNJ+MS-UIGothic"/>
                <a:cs typeface="WKRPNJ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5315" y="17070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00AF57"/>
                </a:solidFill>
                <a:latin typeface="RGLFSK+QLDKMW+MicrosoftYaHei-Bold"/>
                <a:cs typeface="RGLFSK+QLDKMW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5315" y="3275484"/>
            <a:ext cx="9065754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企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业</a:t>
            </a:r>
            <a:r>
              <a:rPr sz="5150" spc="23">
                <a:solidFill>
                  <a:srgbClr val="00AF57"/>
                </a:solidFill>
                <a:latin typeface="WKRPNJ+MS-UIGothic"/>
                <a:cs typeface="WKRPNJ+MS-UIGothic"/>
              </a:rPr>
              <a:t>所得税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汇</a:t>
            </a:r>
            <a:r>
              <a:rPr sz="5150" spc="25">
                <a:solidFill>
                  <a:srgbClr val="00AF57"/>
                </a:solidFill>
                <a:latin typeface="WKRPNJ+MS-UIGothic"/>
                <a:cs typeface="WKRPNJ+MS-UIGothic"/>
              </a:rPr>
              <a:t>算清</a:t>
            </a:r>
            <a:r>
              <a:rPr sz="5150" spc="25">
                <a:solidFill>
                  <a:srgbClr val="00AF57"/>
                </a:solidFill>
                <a:latin typeface="SimSun"/>
                <a:cs typeface="SimSun"/>
              </a:rPr>
              <a:t>缴</a:t>
            </a:r>
            <a:r>
              <a:rPr sz="5150" spc="23">
                <a:solidFill>
                  <a:srgbClr val="00AF57"/>
                </a:solidFill>
                <a:latin typeface="WKRPNJ+MS-UIGothic"/>
                <a:cs typeface="WKRPNJ+MS-UIGothic"/>
              </a:rPr>
              <a:t>的流程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所得税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汇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算清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缴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的步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SHAS+BHQJTW+MicrosoftYaHei"/>
                <a:cs typeface="OLSHAS+BHQJTW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SHAS+BHQJTW+MicrosoftYaHei"/>
                <a:cs typeface="OLSHAS+BHQJTW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SHAS+BHQJTW+MicrosoftYaHei"/>
                <a:cs typeface="OLSHAS+BHQJTW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OLSHAS+BHQJTW+MicrosoftYaHei"/>
                <a:cs typeface="OLSHAS+BHQJTW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76350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KRPNJ+MS-UIGothic"/>
                <a:cs typeface="WKRPNJ+MS-UIGothic"/>
              </a:rPr>
              <a:t>确定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应纳</a:t>
            </a:r>
            <a:r>
              <a:rPr sz="1550" spc="25">
                <a:solidFill>
                  <a:srgbClr val="59AE93"/>
                </a:solidFill>
                <a:latin typeface="WKRPNJ+MS-UIGothic"/>
                <a:cs typeface="WKRPNJ+MS-UIGothic"/>
              </a:rPr>
              <a:t>税所得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983354" y="4788530"/>
            <a:ext cx="18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59AE93"/>
                </a:solidFill>
                <a:latin typeface="WKRPNJ+MS-UIGothic"/>
                <a:cs typeface="WKRPNJ+MS-UIGothic"/>
              </a:rPr>
              <a:t>算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应纳</a:t>
            </a:r>
            <a:r>
              <a:rPr sz="1550" spc="25">
                <a:solidFill>
                  <a:srgbClr val="59AE93"/>
                </a:solidFill>
                <a:latin typeface="WKRPNJ+MS-UIGothic"/>
                <a:cs typeface="WKRPNJ+MS-UIGothic"/>
              </a:rPr>
              <a:t>所得税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82815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WKRPNJ+MS-UIGothic"/>
                <a:cs typeface="WKRPNJ+MS-UIGothic"/>
              </a:rPr>
              <a:t>扣除税前利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润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缴纳</a:t>
            </a:r>
            <a:r>
              <a:rPr sz="1550" spc="25">
                <a:solidFill>
                  <a:srgbClr val="59AE93"/>
                </a:solidFill>
                <a:latin typeface="WKRPNJ+MS-UIGothic"/>
                <a:cs typeface="WKRPNJ+MS-UIGothic"/>
              </a:rPr>
              <a:t>税款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根据企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业财务报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表和相关税收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，确定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应纳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税所得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应纳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税所得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和适用的所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得税率，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应纳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所得税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算出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应纳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所得税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后，可</a:t>
            </a:r>
          </a:p>
          <a:p>
            <a:pPr marL="342899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在税前利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润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中扣除。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根据税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的要求，按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时缴</a:t>
            </a:r>
          </a:p>
          <a:p>
            <a:pPr marL="34290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纳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WKRPNJ+MS-UIGothic"/>
                <a:cs typeface="WKRPNJ+MS-UIGothic"/>
              </a:rPr>
              <a:t>所得税税款。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企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所得税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汇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算清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缴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时间</a:t>
            </a:r>
            <a:r>
              <a:rPr sz="3000">
                <a:solidFill>
                  <a:srgbClr val="59AE93"/>
                </a:solidFill>
                <a:latin typeface="WKRPNJ+MS-UIGothic"/>
                <a:cs typeface="WKRPNJ+MS-UIGothic"/>
              </a:rPr>
              <a:t>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年度企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所得税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在年度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了之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日起五个月内向主管税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机关申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于按月或按季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预缴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税款的，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在年度中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间终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的，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当自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实际经营终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止之日起六十日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内，向税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机关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办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理当期企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所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得税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算清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缴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于月份或季度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了之日起十五日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内向税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机关申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预缴</a:t>
            </a:r>
            <a:r>
              <a:rPr sz="1500">
                <a:solidFill>
                  <a:srgbClr val="FFFFFF"/>
                </a:solidFill>
                <a:latin typeface="WKRPNJ+MS-UIGothic"/>
                <a:cs typeface="WKRPNJ+MS-UIGothic"/>
              </a:rPr>
              <a:t>税款。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https://d.book118.com/407055100001006045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WKRPNJ+MS-UIGothic</vt:lpstr>
      <vt:lpstr>SimSun</vt:lpstr>
      <vt:lpstr>ILUNFB+VVPCEG+ArialMT</vt:lpstr>
      <vt:lpstr>Times New Roman</vt:lpstr>
      <vt:lpstr>RGLFSK+QLDKMW+MicrosoftYaHei-Bold</vt:lpstr>
      <vt:lpstr>OLSHAS+BHQJTW+MicrosoftYaHei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2024-09-19T14:52:02.529</cp:lastPrinted>
  <dcterms:created xsi:type="dcterms:W3CDTF">2024-09-19T06:52:02Z</dcterms:created>
  <dcterms:modified xsi:type="dcterms:W3CDTF">2024-09-19T06:52:03Z</dcterms:modified>
</cp:coreProperties>
</file>