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F638C1-3E9F-4382-A538-8B947E1A14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9ED68A-E52F-461A-BA66-678589FF69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D9E5A5-E334-4948-9714-903A9F548B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4405AD-7FEB-4747-BC8B-6083298AB2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3BA9BCA-6D27-4D89-95B3-186C05A1F8D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A619CE2-3786-476C-9722-126CA02974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B4572B-C1B1-4DFA-98D7-EDCB560C119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8592EB-DCB6-48C1-8398-C112CD140C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3E3663-7546-47B0-93BD-812DC0ED4D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A4243B-EF16-48E7-B1C0-62FC4AD634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C1FE40-FA16-4D2F-B5A9-ECC07A8863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706202403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预防医学食物中毒案例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食物中毒概述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食物中毒案例分析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食物中毒预防措施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食物中毒应急处理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食物中毒预防教育</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食物中毒概述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550" r="2755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8202" r="1820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2198" r="2219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食物中毒是指摄入被有毒有害物质污染或变质的食品后，所引起的急性、亚急性中毒性疾病。</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根据病因和症状的不同，食物中毒可分为细菌性食物中毒、化学性食物中毒和有毒动植物食物中毒等类型。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类型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食物中毒后最常见的症状是恶心和呕吐，有时伴有腹泻、腹痛等症状。</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恶心呕吐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408" r="184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发热</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792" r="13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头痛乏力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1708" r="11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部分食物中毒患者会出现发热症状，体温可升高至38℃以上。</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食物中毒患者可能会出现头痛、乏力、眩晕等症状，严重时可能出现意识模糊或昏迷。</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食物中毒的症状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9990" b="999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1337" b="1133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1019" b="1101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食物中毒的危害</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危及生命</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食物中毒严重时可能导致脱水、休克甚至死亡，特别是对于儿童、老人、孕妇和身体虚弱的人来说，危险性更高。</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长期影响</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食物中毒还可能对肝、肾等器官造成长期损害，影响人体健康。</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社会影响</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大规模的食物中毒事件可能引起社会恐慌，对相关行业和政府管理部门造成压力。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食物中毒案例分析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总结词</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由细菌引起的食物中毒，常见于肉类、奶制品和蔬菜等食品。</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细菌性食物中毒通常由沙门氏菌、志贺氏菌、大肠杆菌等引起，这些细菌在食物中繁殖并释放毒素，导致食物中毒症状，如恶心、呕吐、腹泻和腹痛等。</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预防措施包括保持食品卫生、避免交叉污染、煮熟肉类和豆类等。</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预防细菌性食物中毒的关键是保持厨房卫生，定期清洁厨房用具和餐具，并确保食物储存和处理过程中的温度控制。</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详细描述</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总结词</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详细描述</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细菌性食物中毒</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由化学物质引起的食物中毒，常见于农药残留、重金属超标和食品添加剂滥用等。</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预防措施包括加强食品安全监管、提高食品生产企业的环保意识等。</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详细描述</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政府应加强对食品生产和销售环节的监管，确保食品中化学物质的残留和超标得到有效控制。同时，加强环保意识教育，提高食品生产企业对食品安全的认识和重视程度。</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详细描述</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化学性食物中毒可能由农药、杀虫剂、铅、汞等有毒化学物质引起，这些物质在食品中残留或超标，导致中毒症状，如头痛、恶心、呕吐和腹泻等。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化学性食物中毒</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19906" y="1705737"/>
            <a:ext cx="2557463" cy="907733"/>
            <a:chOff x="3819906" y="1705737"/>
            <a:chExt cx="2557463" cy="907733"/>
          </a:xfrm>
        </p:grpSpPr>
        <p:sp>
          <p:nvSpPr>
            <p:cNvPr id="3" name="Freeform 3"/>
            <p:cNvSpPr/>
            <p:nvPr/>
          </p:nvSpPr>
          <p:spPr>
            <a:xfrm>
              <a:off x="3819906"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115419" y="1960245"/>
              <a:ext cx="2164080" cy="3867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000" b="1">
                  <a:solidFill>
                    <a:srgbClr val="FFFFFF">
                      <a:alpha val="100000"/>
                    </a:srgbClr>
                  </a:solidFill>
                  <a:latin typeface="微软雅黑"/>
                  <a:ea typeface="微软雅黑"/>
                  <a:cs typeface="微软雅黑"/>
                </a:rPr>
                <a:t>第二季度</a:t>
              </a:r>
            </a:p>
          </p:txBody>
        </p:sp>
      </p:grpSp>
      <p:grpSp>
        <p:nvGrpSpPr>
          <p:cNvPr id="5" name="Group 5"/>
          <p:cNvGrpSpPr/>
          <p:nvPr/>
        </p:nvGrpSpPr>
        <p:grpSpPr>
          <a:xfrm>
            <a:off x="1682401" y="1705737"/>
            <a:ext cx="2557463" cy="907733"/>
            <a:chOff x="1682401" y="1705737"/>
            <a:chExt cx="2557463" cy="907733"/>
          </a:xfrm>
        </p:grpSpPr>
        <p:sp>
          <p:nvSpPr>
            <p:cNvPr id="6" name="Freeform 6"/>
            <p:cNvSpPr/>
            <p:nvPr/>
          </p:nvSpPr>
          <p:spPr>
            <a:xfrm>
              <a:off x="168240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949053" y="1929479"/>
              <a:ext cx="222123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第一季度</a:t>
              </a:r>
            </a:p>
          </p:txBody>
        </p:sp>
      </p:grpSp>
      <p:grpSp>
        <p:nvGrpSpPr>
          <p:cNvPr id="8" name="Group 8"/>
          <p:cNvGrpSpPr/>
          <p:nvPr/>
        </p:nvGrpSpPr>
        <p:grpSpPr>
          <a:xfrm>
            <a:off x="8095012" y="1705737"/>
            <a:ext cx="2557463" cy="907733"/>
            <a:chOff x="8095012" y="1705737"/>
            <a:chExt cx="2557463" cy="907733"/>
          </a:xfrm>
        </p:grpSpPr>
        <p:sp>
          <p:nvSpPr>
            <p:cNvPr id="9" name="Freeform 9"/>
            <p:cNvSpPr/>
            <p:nvPr/>
          </p:nvSpPr>
          <p:spPr>
            <a:xfrm>
              <a:off x="8095012"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96811" y="1929479"/>
              <a:ext cx="216408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第四季度</a:t>
              </a:r>
            </a:p>
          </p:txBody>
        </p:sp>
      </p:grpSp>
      <p:grpSp>
        <p:nvGrpSpPr>
          <p:cNvPr id="11" name="Group 11"/>
          <p:cNvGrpSpPr/>
          <p:nvPr/>
        </p:nvGrpSpPr>
        <p:grpSpPr>
          <a:xfrm>
            <a:off x="5957411" y="1705737"/>
            <a:ext cx="2557463" cy="907733"/>
            <a:chOff x="5957411" y="1705737"/>
            <a:chExt cx="2557463" cy="907733"/>
          </a:xfrm>
        </p:grpSpPr>
        <p:sp>
          <p:nvSpPr>
            <p:cNvPr id="12" name="Freeform 12"/>
            <p:cNvSpPr/>
            <p:nvPr/>
          </p:nvSpPr>
          <p:spPr>
            <a:xfrm>
              <a:off x="595741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80118" y="1929479"/>
              <a:ext cx="2135505"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第三季度</a:t>
              </a:r>
            </a:p>
          </p:txBody>
        </p:sp>
      </p:grpSp>
      <p:sp>
        <p:nvSpPr>
          <p:cNvPr id="14" name="AutoShape 14"/>
          <p:cNvSpPr/>
          <p:nvPr/>
        </p:nvSpPr>
        <p:spPr>
          <a:xfrm>
            <a:off x="1949053" y="2891515"/>
            <a:ext cx="2166366"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15" name="AutoShape 15"/>
          <p:cNvSpPr/>
          <p:nvPr/>
        </p:nvSpPr>
        <p:spPr>
          <a:xfrm>
            <a:off x="4170283" y="2891515"/>
            <a:ext cx="2043638"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详细描述</a:t>
            </a:r>
            <a:endParaRPr lang="en-US" sz="1100"/>
          </a:p>
        </p:txBody>
      </p:sp>
      <p:sp>
        <p:nvSpPr>
          <p:cNvPr id="16" name="AutoShape 16"/>
          <p:cNvSpPr/>
          <p:nvPr/>
        </p:nvSpPr>
        <p:spPr>
          <a:xfrm>
            <a:off x="6377368" y="2891515"/>
            <a:ext cx="2019443"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17" name="AutoShape 17"/>
          <p:cNvSpPr/>
          <p:nvPr/>
        </p:nvSpPr>
        <p:spPr>
          <a:xfrm>
            <a:off x="8514874" y="2891515"/>
            <a:ext cx="2137600" cy="33591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真菌性食物中毒</a:t>
              </a:r>
            </a:p>
          </p:txBody>
        </p:sp>
      </p:grpSp>
      <p:sp>
        <p:nvSpPr>
          <p:cNvPr id="40" name="AutoShape 40"/>
          <p:cNvSpPr/>
          <p:nvPr/>
        </p:nvSpPr>
        <p:spPr>
          <a:xfrm>
            <a:off x="1949053" y="3324225"/>
            <a:ext cx="1907885"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由真菌产生的毒素引起的食物中毒，常见于霉变的谷物、豆类和水果等食品。</a:t>
            </a:r>
            <a:endParaRPr lang="en-US" sz="1100"/>
          </a:p>
        </p:txBody>
      </p:sp>
      <p:sp>
        <p:nvSpPr>
          <p:cNvPr id="41" name="AutoShape 41"/>
          <p:cNvSpPr/>
          <p:nvPr/>
        </p:nvSpPr>
        <p:spPr>
          <a:xfrm>
            <a:off x="4159029" y="3324225"/>
            <a:ext cx="1905000"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真菌性食物中毒通常由黄曲霉素、展青霉素等真菌毒素引起，这些毒素在食品中产生并积累，导致中毒症状，如恶心、呕吐、腹痛和眩晕等。</a:t>
            </a:r>
            <a:endParaRPr lang="en-US" sz="1100"/>
          </a:p>
        </p:txBody>
      </p:sp>
      <p:sp>
        <p:nvSpPr>
          <p:cNvPr id="42" name="AutoShape 42"/>
          <p:cNvSpPr/>
          <p:nvPr/>
        </p:nvSpPr>
        <p:spPr>
          <a:xfrm>
            <a:off x="6336481" y="3324225"/>
            <a:ext cx="1905000"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预防措施包括避免食品受潮霉变、及时清理过期食品等。</a:t>
            </a:r>
            <a:endParaRPr lang="en-US" sz="1100"/>
          </a:p>
        </p:txBody>
      </p:sp>
      <p:sp>
        <p:nvSpPr>
          <p:cNvPr id="43" name="AutoShape 43"/>
          <p:cNvSpPr/>
          <p:nvPr/>
        </p:nvSpPr>
        <p:spPr>
          <a:xfrm>
            <a:off x="8531178" y="3324225"/>
            <a:ext cx="1905000" cy="213259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保持食品干燥和通风，避免食品受潮和霉变是预防真菌性食物中毒的关键。同时，及时清理过期食品和检查食品包装是否破损或漏气也是预防措施之一。</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食物中毒预防措施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https://d.book118.com/407062024036006041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2024-09-13T23:16:11.364</cp:lastPrinted>
  <dcterms:created xsi:type="dcterms:W3CDTF">2024-09-13T15:16:11Z</dcterms:created>
  <dcterms:modified xsi:type="dcterms:W3CDTF">2024-09-13T15:16:13Z</dcterms:modified>
</cp:coreProperties>
</file>