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4F1AFE-0758-49B0-9014-34D95D1840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836380-1579-469A-A128-C6D2203306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CB9F2D-C3EB-4C78-A0DD-71DD710886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82CE4B-608E-473A-8A2A-4B2EAE2B3E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A12896A-E80F-4D9F-AB0F-EC4187F5D9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0650C8A-FBF6-4B39-AC8F-0135BC3ECC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C46D188-D370-47E0-9565-6D0F86EE30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672509-FA35-47C6-B795-5122671EE7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0C0B87-C1EF-46A5-8E0E-8BBCEDD997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9E38E3-2993-46D9-AD70-FD1B92F115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C5FE45-13B9-484F-A09D-C39EFB3868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pn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7063141034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优化大数据科学与技术咨询服务业的数据治理与合规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数据治理概述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咨询服务业数据治理实践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合规性挑战及应对策略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案例分析：成功实施数据治理与合规项目展示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未来展望与建议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随着互联网、物联网、人工智能等技术的快速发展，数据量呈现爆炸式增长，大数据已经成为推动经济社会发展的重要战略资源。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大数据时代来临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在大数据时代，数据治理与合规对于保护个人隐私、维护国家安全、促进数据要素市场健康发展等方面具有重要意义。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数据治理与合规的重要性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咨询服务业作为连接大数据技术与应用的桥梁，在推动大数据产业发展、提升企业数据管理能力等方面发挥着重要作用。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咨询服务业的角色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咨询服务业现状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当前，大数据咨询服务业发展迅速，形成了包括数据战略规划、数据治理、数据分析与挖掘、数据安全与隐私保护等在内的多元化服务体系。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面临的挑战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然而，随着大数据技术的不断演进和应用场景的不断拓展，咨询服务业面临着客户需求多样化、服务内容复杂化、数据安全与隐私保护要求提高等挑战。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亟需解决的问题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为了满足客户需求、提升服务质量，咨询服务业亟需解决数据治理与合规方面的诸多问题，如建立统一的数据治理标准、完善数据安全防护体系、提高数据合规性等。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咨询服务业现状及挑战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数据治理概述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数据治理定义与目标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数据治理是一种组织范围内的数据管理策略，旨在确保数据质量、安全性和有效利用，通过制定和执行相关政策和标准，对数据进行有效管理和控制。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数据治理的主要目标是确保数据的准确性、一致性、可靠性和安全性，同时促进数据的有效利用和共享，以满足组织的业务需求和合规要求。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数据治理应遵循以下原则：明确责任、透明度和可追溯性、数据质量、安全性和隐私保护、合规性和法律要求。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原则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数据治理框架包括组织结构、政策制定、数据标准、数据质量、数据安全、数据共享与利用等方面，通过构建完善的框架体系，确保数据治理的有效实施。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框架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数据治理原则与框架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1267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412120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6473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367559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01267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64738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高层领导支持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4963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数据治理需要得到高层领导的支持和推动，以确保相关政策和标准的制定和执行。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34570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明确的组织结构和职责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34570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建立清晰的数据治理组织结构和明确的职责分工，确保各项工作得到有效落实。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21895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完善的数据管理制度和流程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021895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制定完善的数据管理制度和流程，包括数据收集、存储、处理、共享和利用等方面，确保数据的规范管理和合规使用。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89688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先进的技术支持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89688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采用先进的数据管理技术和工具，提高数据处理效率和质量，降低数据管理成本。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527896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持续改进和优化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527896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定期评估数据治理效果，发现问题及时改进和优化，确保数据治理工作的持续改进和不断提升。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5193089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00394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46902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27988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710204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10521058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193089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469028" y="1641445"/>
            <a:ext cx="110760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710204" y="1641445"/>
            <a:ext cx="104988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数据治理关键成功因素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咨询服务业数据治理实践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6458" r="645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数据去重与清洗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采用先进的数据清洗技术，去除重复、无效和错误数据，保证数据的准确性和完整性。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合法合规采集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遵循相关法律法规，确保数据采集的合法性，并获得数据主体的明确同意。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数据整合与标准化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建立统一的数据整合平台，实现不同来源数据的标准化整合，提高数据质量和可用性。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数据采集与整合策略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建立数据质量评估体系，对数据准确性、完整性、一致性等方面进行全面评估。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数据质量评估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数据质量改进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数据监控与预警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085" r="1208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针对评估结果，制定相应的改进措施，如数据补录、格式转换等，提高数据质量。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建立数据监控机制，实时监测数据质量变化，发现问题及时预警并处理。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数据质量管理与提升方法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数据安全与隐私保护方案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68919" y="1491953"/>
            <a:ext cx="4011236" cy="490334"/>
            <a:chOff x="768919" y="1491953"/>
            <a:chExt cx="4011236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768919" y="1491953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数据加密与安全存储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44725" y="1982286"/>
            <a:ext cx="4133850" cy="851387"/>
            <a:chOff x="644725" y="1982286"/>
            <a:chExt cx="4133850" cy="851387"/>
          </a:xfrm>
        </p:grpSpPr>
        <p:sp>
          <p:nvSpPr>
            <p:cNvPr id="35" name="TextBox 35"/>
            <p:cNvSpPr txBox="1"/>
            <p:nvPr/>
          </p:nvSpPr>
          <p:spPr>
            <a:xfrm>
              <a:off x="64472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采用先进的加密技术，确保数据存储安全，防止数据泄露和非法访问。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102515" y="1491953"/>
            <a:ext cx="4010978" cy="490334"/>
            <a:chOff x="6102515" y="1491953"/>
            <a:chExt cx="4010978" cy="490334"/>
          </a:xfrm>
        </p:grpSpPr>
        <p:sp>
          <p:nvSpPr>
            <p:cNvPr id="37" name="TextBox 37"/>
            <p:cNvSpPr txBox="1"/>
            <p:nvPr/>
          </p:nvSpPr>
          <p:spPr>
            <a:xfrm>
              <a:off x="6102515" y="1491953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数据访问控制与审计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102515" y="1982286"/>
            <a:ext cx="4133850" cy="851387"/>
            <a:chOff x="6102515" y="1982286"/>
            <a:chExt cx="4133850" cy="851387"/>
          </a:xfrm>
        </p:grpSpPr>
        <p:sp>
          <p:nvSpPr>
            <p:cNvPr id="39" name="TextBox 39"/>
            <p:cNvSpPr txBox="1"/>
            <p:nvPr/>
          </p:nvSpPr>
          <p:spPr>
            <a:xfrm>
              <a:off x="610251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建立严格的数据访问控制机制，记录数据访问日志并进行审计，确保数据安全和合规性。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297292" y="4606720"/>
            <a:ext cx="4011236" cy="490334"/>
            <a:chOff x="2297292" y="4606720"/>
            <a:chExt cx="4011236" cy="490334"/>
          </a:xfrm>
        </p:grpSpPr>
        <p:sp>
          <p:nvSpPr>
            <p:cNvPr id="41" name="TextBox 41"/>
            <p:cNvSpPr txBox="1"/>
            <p:nvPr/>
          </p:nvSpPr>
          <p:spPr>
            <a:xfrm>
              <a:off x="2297292" y="4606720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数据脱敏与匿名化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173097" y="5097054"/>
            <a:ext cx="4133850" cy="851387"/>
            <a:chOff x="2173097" y="5097054"/>
            <a:chExt cx="4133850" cy="851387"/>
          </a:xfrm>
        </p:grpSpPr>
        <p:sp>
          <p:nvSpPr>
            <p:cNvPr id="43" name="TextBox 43"/>
            <p:cNvSpPr txBox="1"/>
            <p:nvPr/>
          </p:nvSpPr>
          <p:spPr>
            <a:xfrm>
              <a:off x="217309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对敏感数据进行脱敏或匿名化处理，保护个人隐私和企业商业秘密。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630887" y="4606720"/>
            <a:ext cx="4010978" cy="490334"/>
            <a:chOff x="7630887" y="4606720"/>
            <a:chExt cx="4010978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7630887" y="4606720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数据备份与恢复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630887" y="5097054"/>
            <a:ext cx="4133850" cy="851387"/>
            <a:chOff x="7630887" y="5097054"/>
            <a:chExt cx="4133850" cy="851387"/>
          </a:xfrm>
        </p:grpSpPr>
        <p:sp>
          <p:nvSpPr>
            <p:cNvPr id="47" name="TextBox 47"/>
            <p:cNvSpPr txBox="1"/>
            <p:nvPr/>
          </p:nvSpPr>
          <p:spPr>
            <a:xfrm>
              <a:off x="763088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制定完善的数据备份和恢复计划，确保在意外情况下能够及时恢复数据，保障业务连续性。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https://d.book118.com/407063141034006041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2024-09-13T22:19:07.120</cp:lastPrinted>
  <dcterms:created xsi:type="dcterms:W3CDTF">2024-09-13T14:19:07Z</dcterms:created>
  <dcterms:modified xsi:type="dcterms:W3CDTF">2024-09-13T14:19:09Z</dcterms:modified>
</cp:coreProperties>
</file>