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63B212C-F4DA-45A4-88A3-7398335EBD44}"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zh-CN" altLang="en-US"/>
        </a:p>
      </dgm:t>
    </dgm:pt>
    <dgm:pt modelId="{D8266435-3A3E-4ECB-A788-39EF896108CF}" type="parTrans" cxnId="{F3567676-418E-4F11-B41F-F69A72046058}">
      <dgm:prSet/>
      <dgm:spPr/>
      <dgm:t>
        <a:bodyPr/>
        <a:lstStyle/>
        <a:p>
          <a:endParaRPr lang="zh-CN" altLang="en-US">
            <a:latin typeface="微软雅黑" panose="020b0503020204020204" pitchFamily="34" charset="-122"/>
            <a:ea typeface="微软雅黑" panose="020b0503020204020204" pitchFamily="34" charset="-122"/>
          </a:endParaRPr>
        </a:p>
      </dgm:t>
    </dgm:pt>
    <dgm:pt modelId="{570DEB0A-288A-43BC-8A5C-6067B905AF91}">
      <dgm:prSet custT="1"/>
      <dgm:spPr>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1800">
              <a:latin typeface="微软雅黑" panose="020b0503020204020204" pitchFamily="34" charset="-122"/>
              <a:ea typeface="微软雅黑" panose="020b0503020204020204" pitchFamily="34" charset="-122"/>
            </a:rPr>
            <a:t>1.</a:t>
          </a:r>
          <a:r>
            <a:rPr lang="zh-CN" sz="1800">
              <a:latin typeface="微软雅黑" panose="020b0503020204020204" pitchFamily="34" charset="-122"/>
              <a:ea typeface="微软雅黑" panose="020b0503020204020204" pitchFamily="34" charset="-122"/>
            </a:rPr>
            <a:t>请简单做个自我介绍吧</a:t>
          </a:r>
        </a:p>
      </dgm:t>
    </dgm:pt>
    <dgm:pt modelId="{2D1D18F8-CD19-4555-A183-ADDC0BCA623E}" type="sibTrans" cxnId="{F3567676-418E-4F11-B41F-F69A72046058}">
      <dgm:prSet/>
      <dgm:spPr/>
      <dgm:t>
        <a:bodyPr/>
        <a:lstStyle/>
        <a:p>
          <a:endParaRPr lang="zh-CN" altLang="en-US">
            <a:latin typeface="微软雅黑" panose="020b0503020204020204" pitchFamily="34" charset="-122"/>
            <a:ea typeface="微软雅黑" panose="020b0503020204020204" pitchFamily="34" charset="-122"/>
          </a:endParaRPr>
        </a:p>
      </dgm:t>
    </dgm:pt>
    <dgm:pt modelId="{F122E844-96BB-4086-BBE7-B2CD6A2C6DAC}" type="parTrans" cxnId="{F9051EF9-F8B3-4133-A067-C06E8AEA8A8F}">
      <dgm:prSet/>
      <dgm:spPr/>
      <dgm:t>
        <a:bodyPr/>
        <a:lstStyle/>
        <a:p>
          <a:endParaRPr lang="zh-CN" altLang="en-US">
            <a:latin typeface="微软雅黑" panose="020b0503020204020204" pitchFamily="34" charset="-122"/>
            <a:ea typeface="微软雅黑" panose="020b0503020204020204" pitchFamily="34" charset="-122"/>
          </a:endParaRPr>
        </a:p>
      </dgm:t>
    </dgm:pt>
    <dgm:pt modelId="{5000B8AD-C6FB-4CEB-B5C6-0AC928D219A0}">
      <dgm:prSet custT="1"/>
      <dgm:spPr>
        <a:noFill/>
        <a:ln>
          <a:solidFill>
            <a:srgbClr val="1A9E89"/>
          </a:solidFill>
        </a:ln>
      </dgm:spPr>
      <dgm:t>
        <a:bodyPr/>
        <a:lstStyle/>
        <a:p>
          <a:r>
            <a:rPr lang="en-US" sz="1800">
              <a:solidFill>
                <a:srgbClr val="1A9E89"/>
              </a:solidFill>
              <a:latin typeface="微软雅黑" panose="020b0503020204020204" pitchFamily="34" charset="-122"/>
              <a:ea typeface="微软雅黑" panose="020b0503020204020204" pitchFamily="34" charset="-122"/>
            </a:rPr>
            <a:t>2.</a:t>
          </a:r>
          <a:r>
            <a:rPr lang="zh-CN" sz="1800">
              <a:solidFill>
                <a:srgbClr val="1A9E89"/>
              </a:solidFill>
              <a:latin typeface="微软雅黑" panose="020b0503020204020204" pitchFamily="34" charset="-122"/>
              <a:ea typeface="微软雅黑" panose="020b0503020204020204" pitchFamily="34" charset="-122"/>
            </a:rPr>
            <a:t>用英语介绍一下你的家乡</a:t>
          </a:r>
        </a:p>
      </dgm:t>
    </dgm:pt>
    <dgm:pt modelId="{BE702787-8504-41E6-BD02-67C054FDD321}" type="sibTrans" cxnId="{F9051EF9-F8B3-4133-A067-C06E8AEA8A8F}">
      <dgm:prSet/>
      <dgm:spPr/>
      <dgm:t>
        <a:bodyPr/>
        <a:lstStyle/>
        <a:p>
          <a:endParaRPr lang="zh-CN" altLang="en-US">
            <a:latin typeface="微软雅黑" panose="020b0503020204020204" pitchFamily="34" charset="-122"/>
            <a:ea typeface="微软雅黑" panose="020b0503020204020204" pitchFamily="34" charset="-122"/>
          </a:endParaRPr>
        </a:p>
      </dgm:t>
    </dgm:pt>
    <dgm:pt modelId="{E3DE8EC7-3307-4962-93D0-7F60D1F92E55}" type="parTrans" cxnId="{60E61C4C-8A22-4764-AF0A-817A004AE2D5}">
      <dgm:prSet/>
      <dgm:spPr/>
      <dgm:t>
        <a:bodyPr/>
        <a:lstStyle/>
        <a:p>
          <a:endParaRPr lang="zh-CN" altLang="en-US">
            <a:latin typeface="微软雅黑" panose="020b0503020204020204" pitchFamily="34" charset="-122"/>
            <a:ea typeface="微软雅黑" panose="020b0503020204020204" pitchFamily="34" charset="-122"/>
          </a:endParaRPr>
        </a:p>
      </dgm:t>
    </dgm:pt>
    <dgm:pt modelId="{BBE6CE33-78AC-4D78-A49B-046CC71D6E91}">
      <dgm:prSet custT="1"/>
      <dgm:spPr>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3.</a:t>
          </a:r>
          <a:r>
            <a:rPr lang="zh-CN" sz="1800" kern="1200">
              <a:solidFill>
                <a:prstClr val="white"/>
              </a:solidFill>
              <a:latin typeface="微软雅黑" panose="020b0503020204020204" pitchFamily="34" charset="-122"/>
              <a:ea typeface="微软雅黑" panose="020b0503020204020204" pitchFamily="34" charset="-122"/>
              <a:cs typeface="+mn-cs"/>
            </a:rPr>
            <a:t>为什么选择这个学校</a:t>
          </a:r>
          <a:r>
            <a:rPr lang="en-US" sz="1800" kern="1200">
              <a:solidFill>
                <a:prstClr val="white"/>
              </a:solidFill>
              <a:latin typeface="微软雅黑" panose="020b0503020204020204" pitchFamily="34" charset="-122"/>
              <a:ea typeface="微软雅黑" panose="020b0503020204020204" pitchFamily="34" charset="-122"/>
              <a:cs typeface="+mn-cs"/>
            </a:rPr>
            <a:t>/</a:t>
          </a:r>
          <a:r>
            <a:rPr lang="zh-CN" sz="1800" kern="1200">
              <a:solidFill>
                <a:prstClr val="white"/>
              </a:solidFill>
              <a:latin typeface="微软雅黑" panose="020b0503020204020204" pitchFamily="34" charset="-122"/>
              <a:ea typeface="微软雅黑" panose="020b0503020204020204" pitchFamily="34" charset="-122"/>
              <a:cs typeface="+mn-cs"/>
            </a:rPr>
            <a:t>专业</a:t>
          </a:r>
        </a:p>
      </dgm:t>
    </dgm:pt>
    <dgm:pt modelId="{82439CC3-0C00-4BBB-8CCC-FD06EBAAAAA0}" type="sibTrans" cxnId="{60E61C4C-8A22-4764-AF0A-817A004AE2D5}">
      <dgm:prSet/>
      <dgm:spPr/>
      <dgm:t>
        <a:bodyPr/>
        <a:lstStyle/>
        <a:p>
          <a:endParaRPr lang="zh-CN" altLang="en-US">
            <a:latin typeface="微软雅黑" panose="020b0503020204020204" pitchFamily="34" charset="-122"/>
            <a:ea typeface="微软雅黑" panose="020b0503020204020204" pitchFamily="34" charset="-122"/>
          </a:endParaRPr>
        </a:p>
      </dgm:t>
    </dgm:pt>
    <dgm:pt modelId="{A8027955-78F5-47B3-AE00-FE0578A52831}" type="parTrans" cxnId="{87092D0B-A53C-44F4-935A-5152BAF42C33}">
      <dgm:prSet/>
      <dgm:spPr/>
      <dgm:t>
        <a:bodyPr/>
        <a:lstStyle/>
        <a:p>
          <a:endParaRPr lang="zh-CN" altLang="en-US">
            <a:latin typeface="微软雅黑" panose="020b0503020204020204" pitchFamily="34" charset="-122"/>
            <a:ea typeface="微软雅黑" panose="020b0503020204020204" pitchFamily="34" charset="-122"/>
          </a:endParaRPr>
        </a:p>
      </dgm:t>
    </dgm:pt>
    <dgm:pt modelId="{07133900-E8D6-430E-B037-F20E222B56CA}">
      <dgm:prSet custT="1"/>
      <dgm:spPr>
        <a:noFill/>
        <a:ln w="12700" cap="flat" cmpd="sng" algn="ctr">
          <a:solidFill>
            <a:srgbClr val="1A9E89"/>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srgbClr val="1A9E89"/>
              </a:solidFill>
              <a:latin typeface="微软雅黑" panose="020b0503020204020204" pitchFamily="34" charset="-122"/>
              <a:ea typeface="微软雅黑" panose="020b0503020204020204" pitchFamily="34" charset="-122"/>
              <a:cs typeface="+mn-cs"/>
            </a:rPr>
            <a:t>4.</a:t>
          </a:r>
          <a:r>
            <a:rPr lang="zh-CN" sz="1800" kern="1200">
              <a:solidFill>
                <a:srgbClr val="1A9E89"/>
              </a:solidFill>
              <a:latin typeface="微软雅黑" panose="020b0503020204020204" pitchFamily="34" charset="-122"/>
              <a:ea typeface="微软雅黑" panose="020b0503020204020204" pitchFamily="34" charset="-122"/>
              <a:cs typeface="+mn-cs"/>
            </a:rPr>
            <a:t>最近读了哪些书籍</a:t>
          </a:r>
          <a:r>
            <a:rPr lang="en-US" sz="1800" kern="1200">
              <a:solidFill>
                <a:srgbClr val="1A9E89"/>
              </a:solidFill>
              <a:latin typeface="微软雅黑" panose="020b0503020204020204" pitchFamily="34" charset="-122"/>
              <a:ea typeface="微软雅黑" panose="020b0503020204020204" pitchFamily="34" charset="-122"/>
              <a:cs typeface="+mn-cs"/>
            </a:rPr>
            <a:t>/</a:t>
          </a:r>
          <a:r>
            <a:rPr lang="zh-CN" sz="1800" kern="1200">
              <a:solidFill>
                <a:srgbClr val="1A9E89"/>
              </a:solidFill>
              <a:latin typeface="微软雅黑" panose="020b0503020204020204" pitchFamily="34" charset="-122"/>
              <a:ea typeface="微软雅黑" panose="020b0503020204020204" pitchFamily="34" charset="-122"/>
              <a:cs typeface="+mn-cs"/>
            </a:rPr>
            <a:t>期刊？</a:t>
          </a:r>
        </a:p>
      </dgm:t>
    </dgm:pt>
    <dgm:pt modelId="{B4408966-B9A3-4BC7-AC05-F78A856963A0}" type="sibTrans" cxnId="{87092D0B-A53C-44F4-935A-5152BAF42C33}">
      <dgm:prSet/>
      <dgm:spPr/>
      <dgm:t>
        <a:bodyPr/>
        <a:lstStyle/>
        <a:p>
          <a:endParaRPr lang="zh-CN" altLang="en-US">
            <a:latin typeface="微软雅黑" panose="020b0503020204020204" pitchFamily="34" charset="-122"/>
            <a:ea typeface="微软雅黑" panose="020b0503020204020204" pitchFamily="34" charset="-122"/>
          </a:endParaRPr>
        </a:p>
      </dgm:t>
    </dgm:pt>
    <dgm:pt modelId="{3A5E48EC-7B04-4C8E-AE59-5DDED00DA760}" type="parTrans" cxnId="{28D5A4E1-3BB7-48AB-9093-D7C4E4B91AE4}">
      <dgm:prSet/>
      <dgm:spPr/>
      <dgm:t>
        <a:bodyPr/>
        <a:lstStyle/>
        <a:p>
          <a:endParaRPr lang="zh-CN" altLang="en-US">
            <a:latin typeface="微软雅黑" panose="020b0503020204020204" pitchFamily="34" charset="-122"/>
            <a:ea typeface="微软雅黑" panose="020b0503020204020204" pitchFamily="34" charset="-122"/>
          </a:endParaRPr>
        </a:p>
      </dgm:t>
    </dgm:pt>
    <dgm:pt modelId="{CA1DC447-1299-4ED3-B5B0-4038D4150DCF}">
      <dgm:prSet custT="1"/>
      <dgm:spPr>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5.</a:t>
          </a:r>
          <a:r>
            <a:rPr lang="zh-CN" sz="1800" kern="1200">
              <a:solidFill>
                <a:prstClr val="white"/>
              </a:solidFill>
              <a:latin typeface="微软雅黑" panose="020b0503020204020204" pitchFamily="34" charset="-122"/>
              <a:ea typeface="微软雅黑" panose="020b0503020204020204" pitchFamily="34" charset="-122"/>
              <a:cs typeface="+mn-cs"/>
            </a:rPr>
            <a:t>考研过程中遇到过什么问题？</a:t>
          </a:r>
        </a:p>
      </dgm:t>
    </dgm:pt>
    <dgm:pt modelId="{86CBA0B0-0E00-4677-8014-2DB0FA9970F4}" type="sibTrans" cxnId="{28D5A4E1-3BB7-48AB-9093-D7C4E4B91AE4}">
      <dgm:prSet/>
      <dgm:spPr/>
      <dgm:t>
        <a:bodyPr/>
        <a:lstStyle/>
        <a:p>
          <a:endParaRPr lang="zh-CN" altLang="en-US">
            <a:latin typeface="微软雅黑" panose="020b0503020204020204" pitchFamily="34" charset="-122"/>
            <a:ea typeface="微软雅黑" panose="020b0503020204020204" pitchFamily="34" charset="-122"/>
          </a:endParaRPr>
        </a:p>
      </dgm:t>
    </dgm:pt>
    <dgm:pt modelId="{08A415EB-785C-4112-A357-16532EB7662F}" type="pres">
      <dgm:prSet presAssocID="{963B212C-F4DA-45A4-88A3-7398335EBD44}" presName="linear">
        <dgm:presLayoutVars>
          <dgm:animLvl val="lvl"/>
          <dgm:resizeHandles val="exact"/>
        </dgm:presLayoutVars>
      </dgm:prSet>
      <dgm:spPr/>
      <dgm:t>
        <a:bodyPr/>
        <a:lstStyle/>
        <a:p>
          <a:endParaRPr lang="zh-CN" altLang="en-US"/>
        </a:p>
      </dgm:t>
    </dgm:pt>
    <dgm:pt modelId="{31902C54-B9F0-48C4-808E-E27715AFA2B8}" type="pres">
      <dgm:prSet presAssocID="{570DEB0A-288A-43BC-8A5C-6067B905AF91}" presName="parentText" presStyleLbl="node1" presStyleCnt="5">
        <dgm:presLayoutVars>
          <dgm:chMax val="0"/>
          <dgm:bulletEnabled val="1"/>
        </dgm:presLayoutVars>
      </dgm:prSet>
      <dgm:spPr/>
      <dgm:t>
        <a:bodyPr/>
        <a:lstStyle/>
        <a:p>
          <a:endParaRPr lang="zh-CN" altLang="en-US"/>
        </a:p>
      </dgm:t>
    </dgm:pt>
    <dgm:pt modelId="{2C13C0E6-980A-4AA0-B457-FC4285816030}" type="pres">
      <dgm:prSet presAssocID="{2D1D18F8-CD19-4555-A183-ADDC0BCA623E}" presName="spacer"/>
      <dgm:spPr/>
      <dgm:t>
        <a:bodyPr/>
        <a:lstStyle/>
        <a:p/>
      </dgm:t>
    </dgm:pt>
    <dgm:pt modelId="{A99A5EB6-F151-471C-91AF-F58A77D6F942}" type="pres">
      <dgm:prSet presAssocID="{5000B8AD-C6FB-4CEB-B5C6-0AC928D219A0}" presName="parentText" presStyleLbl="node1" presStyleIdx="1" presStyleCnt="5">
        <dgm:presLayoutVars>
          <dgm:chMax val="0"/>
          <dgm:bulletEnabled val="1"/>
        </dgm:presLayoutVars>
      </dgm:prSet>
      <dgm:spPr/>
      <dgm:t>
        <a:bodyPr/>
        <a:lstStyle/>
        <a:p>
          <a:endParaRPr lang="zh-CN" altLang="en-US"/>
        </a:p>
      </dgm:t>
    </dgm:pt>
    <dgm:pt modelId="{4023A569-98DF-4471-A814-72038FCC7706}" type="pres">
      <dgm:prSet presAssocID="{BE702787-8504-41E6-BD02-67C054FDD321}" presName="spacer"/>
      <dgm:spPr/>
      <dgm:t>
        <a:bodyPr/>
        <a:lstStyle/>
        <a:p/>
      </dgm:t>
    </dgm:pt>
    <dgm:pt modelId="{CFD275B0-D9AB-45DE-AF08-DC284864A510}" type="pres">
      <dgm:prSet presAssocID="{BBE6CE33-78AC-4D78-A49B-046CC71D6E91}" presName="parentText" presStyleLbl="node1" presStyleIdx="2" presStyleCnt="5">
        <dgm:presLayoutVars>
          <dgm:chMax val="0"/>
          <dgm:bulletEnabled val="1"/>
        </dgm:presLayoutVars>
      </dgm:prSet>
      <dgm:spPr>
        <a:xfrm>
          <a:off x="0" y="1552315"/>
          <a:ext cx="4463414" cy="655200"/>
        </a:xfrm>
        <a:prstGeom prst="roundRect">
          <a:avLst/>
        </a:prstGeom>
      </dgm:spPr>
      <dgm:t>
        <a:bodyPr/>
        <a:lstStyle/>
        <a:p>
          <a:endParaRPr lang="zh-CN" altLang="en-US"/>
        </a:p>
      </dgm:t>
    </dgm:pt>
    <dgm:pt modelId="{3DFFE02F-48FA-4048-B456-4A97650FCB51}" type="pres">
      <dgm:prSet presAssocID="{82439CC3-0C00-4BBB-8CCC-FD06EBAAAAA0}" presName="spacer"/>
      <dgm:spPr/>
      <dgm:t>
        <a:bodyPr/>
        <a:lstStyle/>
        <a:p/>
      </dgm:t>
    </dgm:pt>
    <dgm:pt modelId="{3610407B-605A-4AD6-B74D-EB112377DD74}" type="pres">
      <dgm:prSet presAssocID="{07133900-E8D6-430E-B037-F20E222B56CA}" presName="parentText" presStyleLbl="node1" presStyleIdx="3" presStyleCnt="5">
        <dgm:presLayoutVars>
          <dgm:chMax val="0"/>
          <dgm:bulletEnabled val="1"/>
        </dgm:presLayoutVars>
      </dgm:prSet>
      <dgm:spPr>
        <a:xfrm>
          <a:off x="0" y="2308315"/>
          <a:ext cx="4463414" cy="655200"/>
        </a:xfrm>
        <a:prstGeom prst="roundRect">
          <a:avLst/>
        </a:prstGeom>
      </dgm:spPr>
      <dgm:t>
        <a:bodyPr/>
        <a:lstStyle/>
        <a:p>
          <a:endParaRPr lang="zh-CN" altLang="en-US"/>
        </a:p>
      </dgm:t>
    </dgm:pt>
    <dgm:pt modelId="{635F82A6-0D4E-4495-9D21-39BAEADF7FD9}" type="pres">
      <dgm:prSet presAssocID="{B4408966-B9A3-4BC7-AC05-F78A856963A0}" presName="spacer"/>
      <dgm:spPr/>
      <dgm:t>
        <a:bodyPr/>
        <a:lstStyle/>
        <a:p/>
      </dgm:t>
    </dgm:pt>
    <dgm:pt modelId="{E92FB5CB-A34F-4E9D-BA0C-D03D8BD327FD}" type="pres">
      <dgm:prSet presAssocID="{CA1DC447-1299-4ED3-B5B0-4038D4150DCF}" presName="parentText" presStyleLbl="node1" presStyleIdx="4" presStyleCnt="5">
        <dgm:presLayoutVars>
          <dgm:chMax val="0"/>
          <dgm:bulletEnabled val="1"/>
        </dgm:presLayoutVars>
      </dgm:prSet>
      <dgm:spPr>
        <a:xfrm>
          <a:off x="0" y="3064315"/>
          <a:ext cx="4463414" cy="655200"/>
        </a:xfrm>
        <a:prstGeom prst="roundRect">
          <a:avLst/>
        </a:prstGeom>
      </dgm:spPr>
      <dgm:t>
        <a:bodyPr/>
        <a:lstStyle/>
        <a:p>
          <a:endParaRPr lang="zh-CN" altLang="en-US"/>
        </a:p>
      </dgm:t>
    </dgm:pt>
  </dgm:ptLst>
  <dgm:cxnLst>
    <dgm:cxn modelId="{F3567676-418E-4F11-B41F-F69A72046058}" srcId="{963B212C-F4DA-45A4-88A3-7398335EBD44}" destId="{570DEB0A-288A-43BC-8A5C-6067B905AF91}" srcOrd="0" destOrd="0" parTransId="{D8266435-3A3E-4ECB-A788-39EF896108CF}" sibTransId="{2D1D18F8-CD19-4555-A183-ADDC0BCA623E}"/>
    <dgm:cxn modelId="{F9051EF9-F8B3-4133-A067-C06E8AEA8A8F}" srcId="{963B212C-F4DA-45A4-88A3-7398335EBD44}" destId="{5000B8AD-C6FB-4CEB-B5C6-0AC928D219A0}" srcOrd="1" destOrd="0" parTransId="{F122E844-96BB-4086-BBE7-B2CD6A2C6DAC}" sibTransId="{BE702787-8504-41E6-BD02-67C054FDD321}"/>
    <dgm:cxn modelId="{60E61C4C-8A22-4764-AF0A-817A004AE2D5}" srcId="{963B212C-F4DA-45A4-88A3-7398335EBD44}" destId="{BBE6CE33-78AC-4D78-A49B-046CC71D6E91}" srcOrd="2" destOrd="0" parTransId="{E3DE8EC7-3307-4962-93D0-7F60D1F92E55}" sibTransId="{82439CC3-0C00-4BBB-8CCC-FD06EBAAAAA0}"/>
    <dgm:cxn modelId="{87092D0B-A53C-44F4-935A-5152BAF42C33}" srcId="{963B212C-F4DA-45A4-88A3-7398335EBD44}" destId="{07133900-E8D6-430E-B037-F20E222B56CA}" srcOrd="3" destOrd="0" parTransId="{A8027955-78F5-47B3-AE00-FE0578A52831}" sibTransId="{B4408966-B9A3-4BC7-AC05-F78A856963A0}"/>
    <dgm:cxn modelId="{28D5A4E1-3BB7-48AB-9093-D7C4E4B91AE4}" srcId="{963B212C-F4DA-45A4-88A3-7398335EBD44}" destId="{CA1DC447-1299-4ED3-B5B0-4038D4150DCF}" srcOrd="4" destOrd="0" parTransId="{3A5E48EC-7B04-4C8E-AE59-5DDED00DA760}" sibTransId="{86CBA0B0-0E00-4677-8014-2DB0FA9970F4}"/>
    <dgm:cxn modelId="{2D89B626-D692-4A45-A139-88BD1F6E2E34}" type="presOf" srcId="{963B212C-F4DA-45A4-88A3-7398335EBD44}" destId="{08A415EB-785C-4112-A357-16532EB7662F}" srcOrd="0" destOrd="0" presId="urn:microsoft.com/office/officeart/2005/8/layout/vList2"/>
    <dgm:cxn modelId="{2EA7E51A-E092-45D8-921F-E07E05A9BC5E}" type="presParOf" srcId="{08A415EB-785C-4112-A357-16532EB7662F}" destId="{31902C54-B9F0-48C4-808E-E27715AFA2B8}" srcOrd="0" destOrd="0" presId="urn:microsoft.com/office/officeart/2005/8/layout/vList2"/>
    <dgm:cxn modelId="{8238C907-17D0-45BF-AA3F-49B0C0F6FFBB}" type="presOf" srcId="{570DEB0A-288A-43BC-8A5C-6067B905AF91}" destId="{31902C54-B9F0-48C4-808E-E27715AFA2B8}" srcOrd="0" destOrd="0" presId="urn:microsoft.com/office/officeart/2005/8/layout/vList2"/>
    <dgm:cxn modelId="{9FF5BC48-6F8E-4597-A3E6-35F3A52897E5}" type="presParOf" srcId="{08A415EB-785C-4112-A357-16532EB7662F}" destId="{2C13C0E6-980A-4AA0-B457-FC4285816030}" srcOrd="1" destOrd="0" presId="urn:microsoft.com/office/officeart/2005/8/layout/vList2"/>
    <dgm:cxn modelId="{5CA7A2E3-134D-494E-A296-FA6EBD664C6A}" type="presParOf" srcId="{08A415EB-785C-4112-A357-16532EB7662F}" destId="{A99A5EB6-F151-471C-91AF-F58A77D6F942}" srcOrd="2" destOrd="0" presId="urn:microsoft.com/office/officeart/2005/8/layout/vList2"/>
    <dgm:cxn modelId="{50F5E0A8-2F6C-4C22-BAE0-2E256BE2B884}" type="presOf" srcId="{5000B8AD-C6FB-4CEB-B5C6-0AC928D219A0}" destId="{A99A5EB6-F151-471C-91AF-F58A77D6F942}" srcOrd="0" destOrd="0" presId="urn:microsoft.com/office/officeart/2005/8/layout/vList2"/>
    <dgm:cxn modelId="{C9B88284-5AF0-44EC-A50E-12B3A1A4785A}" type="presParOf" srcId="{08A415EB-785C-4112-A357-16532EB7662F}" destId="{4023A569-98DF-4471-A814-72038FCC7706}" srcOrd="3" destOrd="0" presId="urn:microsoft.com/office/officeart/2005/8/layout/vList2"/>
    <dgm:cxn modelId="{555C2F9F-AFDA-45EA-BB80-E8C6A5AEE222}" type="presParOf" srcId="{08A415EB-785C-4112-A357-16532EB7662F}" destId="{CFD275B0-D9AB-45DE-AF08-DC284864A510}" srcOrd="4" destOrd="0" presId="urn:microsoft.com/office/officeart/2005/8/layout/vList2"/>
    <dgm:cxn modelId="{82F45DF0-7454-44A2-A1EA-F8EC8782C7D4}" type="presOf" srcId="{BBE6CE33-78AC-4D78-A49B-046CC71D6E91}" destId="{CFD275B0-D9AB-45DE-AF08-DC284864A510}" srcOrd="0" destOrd="0" presId="urn:microsoft.com/office/officeart/2005/8/layout/vList2"/>
    <dgm:cxn modelId="{F9424859-9212-4ED4-86FC-BD2F55E1C938}" type="presParOf" srcId="{08A415EB-785C-4112-A357-16532EB7662F}" destId="{3DFFE02F-48FA-4048-B456-4A97650FCB51}" srcOrd="5" destOrd="0" presId="urn:microsoft.com/office/officeart/2005/8/layout/vList2"/>
    <dgm:cxn modelId="{49C1DDE7-6232-4FD2-ADE5-69FCEE2C097B}" type="presParOf" srcId="{08A415EB-785C-4112-A357-16532EB7662F}" destId="{3610407B-605A-4AD6-B74D-EB112377DD74}" srcOrd="6" destOrd="0" presId="urn:microsoft.com/office/officeart/2005/8/layout/vList2"/>
    <dgm:cxn modelId="{57FA7341-3709-42A3-A5E2-D5F1BA337C36}" type="presOf" srcId="{07133900-E8D6-430E-B037-F20E222B56CA}" destId="{3610407B-605A-4AD6-B74D-EB112377DD74}" srcOrd="0" destOrd="0" presId="urn:microsoft.com/office/officeart/2005/8/layout/vList2"/>
    <dgm:cxn modelId="{40410994-BA28-4661-9C7A-E929E9E29087}" type="presParOf" srcId="{08A415EB-785C-4112-A357-16532EB7662F}" destId="{635F82A6-0D4E-4495-9D21-39BAEADF7FD9}" srcOrd="7" destOrd="0" presId="urn:microsoft.com/office/officeart/2005/8/layout/vList2"/>
    <dgm:cxn modelId="{B9F989AC-B700-4542-AADA-F8721B35C917}" type="presParOf" srcId="{08A415EB-785C-4112-A357-16532EB7662F}" destId="{E92FB5CB-A34F-4E9D-BA0C-D03D8BD327FD}" srcOrd="8" destOrd="0" presId="urn:microsoft.com/office/officeart/2005/8/layout/vList2"/>
    <dgm:cxn modelId="{1D01ADEB-A39F-4245-BC9F-8B62E9038C2C}" type="presOf" srcId="{CA1DC447-1299-4ED3-B5B0-4038D4150DCF}" destId="{E92FB5CB-A34F-4E9D-BA0C-D03D8BD327FD}" srcOrd="0" destOrd="0" presId="urn:microsoft.com/office/officeart/2005/8/layout/vList2"/>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763742D4-C8D3-4B15-B240-F82A1951E3E9}"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zh-CN" altLang="en-US"/>
        </a:p>
      </dgm:t>
    </dgm:pt>
    <dgm:pt modelId="{0FF4E38D-7C43-4B81-8602-B50C016A2501}" type="parTrans" cxnId="{8E2007E4-C8D2-44EF-9FD6-47AD4D8CC382}">
      <dgm:prSet/>
      <dgm:spPr/>
      <dgm:t>
        <a:bodyPr/>
        <a:lstStyle/>
        <a:p>
          <a:endParaRPr lang="zh-CN" altLang="en-US">
            <a:latin typeface="微软雅黑" panose="020b0503020204020204" pitchFamily="34" charset="-122"/>
            <a:ea typeface="微软雅黑" panose="020b0503020204020204" pitchFamily="34" charset="-122"/>
          </a:endParaRPr>
        </a:p>
      </dgm:t>
    </dgm:pt>
    <dgm:pt modelId="{D1CAB3A5-80B6-441E-9E40-920A076CE793}">
      <dgm:prSet custT="1"/>
      <dgm:spPr>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1800" kern="1200">
              <a:latin typeface="微软雅黑" panose="020b0503020204020204" pitchFamily="34" charset="-122"/>
              <a:ea typeface="微软雅黑" panose="020b0503020204020204" pitchFamily="34" charset="-122"/>
            </a:rPr>
            <a:t>6.</a:t>
          </a:r>
          <a:r>
            <a:rPr lang="zh-CN" sz="1800" kern="1200">
              <a:latin typeface="微软雅黑" panose="020b0503020204020204" pitchFamily="34" charset="-122"/>
              <a:ea typeface="微软雅黑" panose="020b0503020204020204" pitchFamily="34" charset="-122"/>
            </a:rPr>
            <a:t>你的缺点</a:t>
          </a:r>
          <a:r>
            <a:rPr lang="en-US" sz="1800" kern="1200">
              <a:latin typeface="微软雅黑" panose="020b0503020204020204" pitchFamily="34" charset="-122"/>
              <a:ea typeface="微软雅黑" panose="020b0503020204020204" pitchFamily="34" charset="-122"/>
            </a:rPr>
            <a:t>/</a:t>
          </a:r>
          <a:r>
            <a:rPr lang="zh-CN" sz="1800" kern="1200">
              <a:latin typeface="微软雅黑" panose="020b0503020204020204" pitchFamily="34" charset="-122"/>
              <a:ea typeface="微软雅黑" panose="020b0503020204020204" pitchFamily="34" charset="-122"/>
            </a:rPr>
            <a:t>优点是什么？ </a:t>
          </a:r>
          <a:r>
            <a:rPr lang="en-US" sz="1800" kern="1200">
              <a:latin typeface="微软雅黑" panose="020b0503020204020204" pitchFamily="34" charset="-122"/>
              <a:ea typeface="微软雅黑" panose="020b0503020204020204" pitchFamily="34" charset="-122"/>
            </a:rPr>
            <a:t>(</a:t>
          </a:r>
          <a:r>
            <a:rPr lang="en-US" sz="1800" kern="1200">
              <a:latin typeface="微软雅黑" panose="020b0503020204020204" pitchFamily="34" charset="-122"/>
              <a:ea typeface="微软雅黑" panose="020b0503020204020204" pitchFamily="34" charset="-122"/>
              <a:cs typeface="+mn-cs"/>
            </a:rPr>
            <a:t>Describe</a:t>
          </a:r>
          <a:r>
            <a:rPr lang="en-US" sz="1800" kern="1200">
              <a:latin typeface="微软雅黑" panose="020b0503020204020204" pitchFamily="34" charset="-122"/>
              <a:ea typeface="微软雅黑" panose="020b0503020204020204" pitchFamily="34" charset="-122"/>
            </a:rPr>
            <a:t> your greatest strength and weakness.)</a:t>
          </a:r>
          <a:endParaRPr lang="zh-CN" sz="1800" kern="1200">
            <a:latin typeface="微软雅黑" panose="020b0503020204020204" pitchFamily="34" charset="-122"/>
            <a:ea typeface="微软雅黑" panose="020b0503020204020204" pitchFamily="34" charset="-122"/>
          </a:endParaRPr>
        </a:p>
      </dgm:t>
    </dgm:pt>
    <dgm:pt modelId="{EA25FF9D-75B5-4D79-99FF-76C39489C034}" type="sibTrans" cxnId="{8E2007E4-C8D2-44EF-9FD6-47AD4D8CC382}">
      <dgm:prSet/>
      <dgm:spPr/>
      <dgm:t>
        <a:bodyPr/>
        <a:lstStyle/>
        <a:p>
          <a:endParaRPr lang="zh-CN" altLang="en-US">
            <a:latin typeface="微软雅黑" panose="020b0503020204020204" pitchFamily="34" charset="-122"/>
            <a:ea typeface="微软雅黑" panose="020b0503020204020204" pitchFamily="34" charset="-122"/>
          </a:endParaRPr>
        </a:p>
      </dgm:t>
    </dgm:pt>
    <dgm:pt modelId="{ADD73008-53DC-44F8-9323-8A13F8424456}" type="parTrans" cxnId="{D83025BB-B3E0-4699-8BEA-EC8FF9F396DE}">
      <dgm:prSet/>
      <dgm:spPr/>
      <dgm:t>
        <a:bodyPr/>
        <a:lstStyle/>
        <a:p>
          <a:endParaRPr lang="zh-CN" altLang="en-US">
            <a:latin typeface="微软雅黑" panose="020b0503020204020204" pitchFamily="34" charset="-122"/>
            <a:ea typeface="微软雅黑" panose="020b0503020204020204" pitchFamily="34" charset="-122"/>
          </a:endParaRPr>
        </a:p>
      </dgm:t>
    </dgm:pt>
    <dgm:pt modelId="{688A70CC-8144-4FEA-A566-27B1DF052599}">
      <dgm:prSet custT="1"/>
      <dgm:spPr>
        <a:noFill/>
        <a:ln w="12700" cap="flat" cmpd="sng" algn="ctr">
          <a:solidFill>
            <a:srgbClr val="1A9E89"/>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srgbClr val="1A9E89"/>
              </a:solidFill>
              <a:latin typeface="微软雅黑" panose="020b0503020204020204" pitchFamily="34" charset="-122"/>
              <a:ea typeface="微软雅黑" panose="020b0503020204020204" pitchFamily="34" charset="-122"/>
              <a:cs typeface="+mn-cs"/>
            </a:rPr>
            <a:t>7.</a:t>
          </a:r>
          <a:r>
            <a:rPr lang="zh-CN" sz="1800" kern="1200">
              <a:solidFill>
                <a:srgbClr val="1A9E89"/>
              </a:solidFill>
              <a:latin typeface="微软雅黑" panose="020b0503020204020204" pitchFamily="34" charset="-122"/>
              <a:ea typeface="微软雅黑" panose="020b0503020204020204" pitchFamily="34" charset="-122"/>
              <a:cs typeface="+mn-cs"/>
            </a:rPr>
            <a:t>你的兴趣爱好是什么？</a:t>
          </a:r>
        </a:p>
      </dgm:t>
    </dgm:pt>
    <dgm:pt modelId="{F663DBD5-B495-4AE2-8B8C-B5AC395BBE31}" type="sibTrans" cxnId="{D83025BB-B3E0-4699-8BEA-EC8FF9F396DE}">
      <dgm:prSet/>
      <dgm:spPr/>
      <dgm:t>
        <a:bodyPr/>
        <a:lstStyle/>
        <a:p>
          <a:endParaRPr lang="zh-CN" altLang="en-US">
            <a:latin typeface="微软雅黑" panose="020b0503020204020204" pitchFamily="34" charset="-122"/>
            <a:ea typeface="微软雅黑" panose="020b0503020204020204" pitchFamily="34" charset="-122"/>
          </a:endParaRPr>
        </a:p>
      </dgm:t>
    </dgm:pt>
    <dgm:pt modelId="{C9DCACEE-D7A6-44BC-8FC8-CC697CA86D56}" type="parTrans" cxnId="{3D143B87-F6DF-436D-81F0-8CCB6F910AD2}">
      <dgm:prSet/>
      <dgm:spPr/>
      <dgm:t>
        <a:bodyPr/>
        <a:lstStyle/>
        <a:p>
          <a:endParaRPr lang="zh-CN" altLang="en-US">
            <a:latin typeface="微软雅黑" panose="020b0503020204020204" pitchFamily="34" charset="-122"/>
            <a:ea typeface="微软雅黑" panose="020b0503020204020204" pitchFamily="34" charset="-122"/>
          </a:endParaRPr>
        </a:p>
      </dgm:t>
    </dgm:pt>
    <dgm:pt modelId="{A16A0B13-A3B4-471D-B4AA-4234821F8596}">
      <dgm:prSet custT="1"/>
      <dgm:spPr>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8.</a:t>
          </a:r>
          <a:r>
            <a:rPr lang="zh-CN" sz="1800" kern="1200">
              <a:solidFill>
                <a:prstClr val="white"/>
              </a:solidFill>
              <a:latin typeface="微软雅黑" panose="020b0503020204020204" pitchFamily="34" charset="-122"/>
              <a:ea typeface="微软雅黑" panose="020b0503020204020204" pitchFamily="34" charset="-122"/>
              <a:cs typeface="+mn-cs"/>
            </a:rPr>
            <a:t>你的毕业论文做的什么内容？</a:t>
          </a:r>
        </a:p>
      </dgm:t>
    </dgm:pt>
    <dgm:pt modelId="{D48748BF-C1E6-49BC-910E-3133A9E83D16}" type="sibTrans" cxnId="{3D143B87-F6DF-436D-81F0-8CCB6F910AD2}">
      <dgm:prSet/>
      <dgm:spPr/>
      <dgm:t>
        <a:bodyPr/>
        <a:lstStyle/>
        <a:p>
          <a:endParaRPr lang="zh-CN" altLang="en-US">
            <a:latin typeface="微软雅黑" panose="020b0503020204020204" pitchFamily="34" charset="-122"/>
            <a:ea typeface="微软雅黑" panose="020b0503020204020204" pitchFamily="34" charset="-122"/>
          </a:endParaRPr>
        </a:p>
      </dgm:t>
    </dgm:pt>
    <dgm:pt modelId="{CDFB727D-D767-47B7-BBFB-A7BAD5921C63}" type="parTrans" cxnId="{B0F678F7-E9CF-4E01-82A0-CBD7F261820A}">
      <dgm:prSet/>
      <dgm:spPr/>
      <dgm:t>
        <a:bodyPr/>
        <a:lstStyle/>
        <a:p>
          <a:endParaRPr lang="zh-CN" altLang="en-US">
            <a:latin typeface="微软雅黑" panose="020b0503020204020204" pitchFamily="34" charset="-122"/>
            <a:ea typeface="微软雅黑" panose="020b0503020204020204" pitchFamily="34" charset="-122"/>
          </a:endParaRPr>
        </a:p>
      </dgm:t>
    </dgm:pt>
    <dgm:pt modelId="{ECCE6A87-9191-44B1-997B-AE8273AC6DF5}">
      <dgm:prSet custT="1"/>
      <dgm:spPr>
        <a:noFill/>
        <a:ln w="12700" cap="flat" cmpd="sng" algn="ctr">
          <a:solidFill>
            <a:srgbClr val="1A9E89"/>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srgbClr val="1A9E89"/>
              </a:solidFill>
              <a:latin typeface="微软雅黑" panose="020b0503020204020204" pitchFamily="34" charset="-122"/>
              <a:ea typeface="微软雅黑" panose="020b0503020204020204" pitchFamily="34" charset="-122"/>
              <a:cs typeface="+mn-cs"/>
            </a:rPr>
            <a:t>9.</a:t>
          </a:r>
          <a:r>
            <a:rPr lang="zh-CN" sz="1800" kern="1200">
              <a:solidFill>
                <a:srgbClr val="1A9E89"/>
              </a:solidFill>
              <a:latin typeface="微软雅黑" panose="020b0503020204020204" pitchFamily="34" charset="-122"/>
              <a:ea typeface="微软雅黑" panose="020b0503020204020204" pitchFamily="34" charset="-122"/>
              <a:cs typeface="+mn-cs"/>
            </a:rPr>
            <a:t>未来几年有什么规划？</a:t>
          </a:r>
          <a:endParaRPr lang="zh-CN" sz="1800" kern="1200">
            <a:solidFill>
              <a:srgbClr val="1A9E89"/>
            </a:solidFill>
            <a:latin typeface="微软雅黑" panose="020b0503020204020204" pitchFamily="34" charset="-122"/>
            <a:ea typeface="微软雅黑" panose="020b0503020204020204" pitchFamily="34" charset="-122"/>
            <a:cs typeface="+mn-cs"/>
          </a:endParaRPr>
        </a:p>
      </dgm:t>
    </dgm:pt>
    <dgm:pt modelId="{C23594EB-64F1-4262-A09C-7B8CE25C1510}" type="sibTrans" cxnId="{B0F678F7-E9CF-4E01-82A0-CBD7F261820A}">
      <dgm:prSet/>
      <dgm:spPr/>
      <dgm:t>
        <a:bodyPr/>
        <a:lstStyle/>
        <a:p>
          <a:endParaRPr lang="zh-CN" altLang="en-US">
            <a:latin typeface="微软雅黑" panose="020b0503020204020204" pitchFamily="34" charset="-122"/>
            <a:ea typeface="微软雅黑" panose="020b0503020204020204" pitchFamily="34" charset="-122"/>
          </a:endParaRPr>
        </a:p>
      </dgm:t>
    </dgm:pt>
    <dgm:pt modelId="{5E815CE6-A9F7-437F-A954-089F996042B5}" type="parTrans" cxnId="{69D944DA-D687-4C19-8FF3-FE1840163DD4}">
      <dgm:prSet/>
      <dgm:spPr/>
      <dgm:t>
        <a:bodyPr/>
        <a:lstStyle/>
        <a:p>
          <a:endParaRPr lang="zh-CN" altLang="en-US">
            <a:latin typeface="微软雅黑" panose="020b0503020204020204" pitchFamily="34" charset="-122"/>
            <a:ea typeface="微软雅黑" panose="020b0503020204020204" pitchFamily="34" charset="-122"/>
          </a:endParaRPr>
        </a:p>
      </dgm:t>
    </dgm:pt>
    <dgm:pt modelId="{34763D12-03EF-4E93-A666-AFFEB1CFC796}">
      <dgm:prSet custT="1"/>
      <dgm:spPr>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dgm:spPr>
      <dgm:t>
        <a:bodyPr spcFirstLastPara="0" vert="horz" wrap="square" lIns="68580" tIns="68580" rIns="68580" bIns="68580" numCol="1" spcCol="1270" anchor="ctr" anchorCtr="0"/>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10.</a:t>
          </a:r>
          <a:r>
            <a:rPr lang="zh-CN" sz="1800" kern="1200">
              <a:solidFill>
                <a:prstClr val="white"/>
              </a:solidFill>
              <a:latin typeface="微软雅黑" panose="020b0503020204020204" pitchFamily="34" charset="-122"/>
              <a:ea typeface="微软雅黑" panose="020b0503020204020204" pitchFamily="34" charset="-122"/>
              <a:cs typeface="+mn-cs"/>
            </a:rPr>
            <a:t>如果没通过考试怎么办？</a:t>
          </a:r>
        </a:p>
      </dgm:t>
    </dgm:pt>
    <dgm:pt modelId="{15AE4220-CD0F-43F9-AF8C-705070314D42}" type="sibTrans" cxnId="{69D944DA-D687-4C19-8FF3-FE1840163DD4}">
      <dgm:prSet/>
      <dgm:spPr/>
      <dgm:t>
        <a:bodyPr/>
        <a:lstStyle/>
        <a:p>
          <a:endParaRPr lang="zh-CN" altLang="en-US">
            <a:latin typeface="微软雅黑" panose="020b0503020204020204" pitchFamily="34" charset="-122"/>
            <a:ea typeface="微软雅黑" panose="020b0503020204020204" pitchFamily="34" charset="-122"/>
          </a:endParaRPr>
        </a:p>
      </dgm:t>
    </dgm:pt>
    <dgm:pt modelId="{16B6B0A5-0D6A-4CBC-A102-30E2B2DCAA60}" type="pres">
      <dgm:prSet presAssocID="{763742D4-C8D3-4B15-B240-F82A1951E3E9}" presName="linear">
        <dgm:presLayoutVars>
          <dgm:animLvl val="lvl"/>
          <dgm:resizeHandles val="exact"/>
        </dgm:presLayoutVars>
      </dgm:prSet>
      <dgm:spPr/>
      <dgm:t>
        <a:bodyPr/>
        <a:lstStyle/>
        <a:p>
          <a:endParaRPr lang="zh-CN" altLang="en-US"/>
        </a:p>
      </dgm:t>
    </dgm:pt>
    <dgm:pt modelId="{BFAB1496-59B7-42E8-8E7C-4C6585F5E02A}" type="pres">
      <dgm:prSet presAssocID="{D1CAB3A5-80B6-441E-9E40-920A076CE793}" presName="parentText" presStyleLbl="node1" presStyleCnt="5">
        <dgm:presLayoutVars>
          <dgm:chMax val="0"/>
          <dgm:bulletEnabled val="1"/>
        </dgm:presLayoutVars>
      </dgm:prSet>
      <dgm:spPr/>
      <dgm:t>
        <a:bodyPr/>
        <a:lstStyle/>
        <a:p>
          <a:endParaRPr lang="zh-CN" altLang="en-US"/>
        </a:p>
      </dgm:t>
    </dgm:pt>
    <dgm:pt modelId="{25ADA54E-5F70-4DF0-8C2E-D135FB101145}" type="pres">
      <dgm:prSet presAssocID="{EA25FF9D-75B5-4D79-99FF-76C39489C034}" presName="spacer"/>
      <dgm:spPr/>
      <dgm:t>
        <a:bodyPr/>
        <a:lstStyle/>
        <a:p/>
      </dgm:t>
    </dgm:pt>
    <dgm:pt modelId="{BF14665C-2E3A-4241-A545-B5B7D069B98B}" type="pres">
      <dgm:prSet presAssocID="{688A70CC-8144-4FEA-A566-27B1DF052599}" presName="parentText" presStyleLbl="node1" presStyleIdx="1" presStyleCnt="5">
        <dgm:presLayoutVars>
          <dgm:chMax val="0"/>
          <dgm:bulletEnabled val="1"/>
        </dgm:presLayoutVars>
      </dgm:prSet>
      <dgm:spPr>
        <a:xfrm>
          <a:off x="0" y="839514"/>
          <a:ext cx="5021943" cy="824301"/>
        </a:xfrm>
        <a:prstGeom prst="roundRect">
          <a:avLst/>
        </a:prstGeom>
      </dgm:spPr>
      <dgm:t>
        <a:bodyPr/>
        <a:lstStyle/>
        <a:p>
          <a:endParaRPr lang="zh-CN" altLang="en-US"/>
        </a:p>
      </dgm:t>
    </dgm:pt>
    <dgm:pt modelId="{53D41E56-ED4A-47A4-BF7B-295392BB1AD2}" type="pres">
      <dgm:prSet presAssocID="{F663DBD5-B495-4AE2-8B8C-B5AC395BBE31}" presName="spacer"/>
      <dgm:spPr/>
      <dgm:t>
        <a:bodyPr/>
        <a:lstStyle/>
        <a:p/>
      </dgm:t>
    </dgm:pt>
    <dgm:pt modelId="{55F9BBD8-CE19-461C-9323-CCF39F020A91}" type="pres">
      <dgm:prSet presAssocID="{A16A0B13-A3B4-471D-B4AA-4234821F8596}" presName="parentText" presStyleLbl="node1" presStyleIdx="2" presStyleCnt="5">
        <dgm:presLayoutVars>
          <dgm:chMax val="0"/>
          <dgm:bulletEnabled val="1"/>
        </dgm:presLayoutVars>
      </dgm:prSet>
      <dgm:spPr>
        <a:xfrm>
          <a:off x="0" y="1677906"/>
          <a:ext cx="5021943" cy="824301"/>
        </a:xfrm>
        <a:prstGeom prst="roundRect">
          <a:avLst/>
        </a:prstGeom>
      </dgm:spPr>
      <dgm:t>
        <a:bodyPr/>
        <a:lstStyle/>
        <a:p>
          <a:endParaRPr lang="zh-CN" altLang="en-US"/>
        </a:p>
      </dgm:t>
    </dgm:pt>
    <dgm:pt modelId="{1FB30B36-A237-42D5-AC67-5F9632D001BC}" type="pres">
      <dgm:prSet presAssocID="{D48748BF-C1E6-49BC-910E-3133A9E83D16}" presName="spacer"/>
      <dgm:spPr/>
      <dgm:t>
        <a:bodyPr/>
        <a:lstStyle/>
        <a:p/>
      </dgm:t>
    </dgm:pt>
    <dgm:pt modelId="{979B0AD3-855A-449E-932E-CFA5226C0305}" type="pres">
      <dgm:prSet presAssocID="{ECCE6A87-9191-44B1-997B-AE8273AC6DF5}" presName="parentText" presStyleLbl="node1" presStyleIdx="3" presStyleCnt="5">
        <dgm:presLayoutVars>
          <dgm:chMax val="0"/>
          <dgm:bulletEnabled val="1"/>
        </dgm:presLayoutVars>
      </dgm:prSet>
      <dgm:spPr>
        <a:xfrm>
          <a:off x="0" y="2516298"/>
          <a:ext cx="5021943" cy="824301"/>
        </a:xfrm>
        <a:prstGeom prst="roundRect">
          <a:avLst/>
        </a:prstGeom>
      </dgm:spPr>
      <dgm:t>
        <a:bodyPr/>
        <a:lstStyle/>
        <a:p>
          <a:endParaRPr lang="zh-CN" altLang="en-US"/>
        </a:p>
      </dgm:t>
    </dgm:pt>
    <dgm:pt modelId="{14D61216-4226-4586-8F3F-7BE3B8AA32D7}" type="pres">
      <dgm:prSet presAssocID="{C23594EB-64F1-4262-A09C-7B8CE25C1510}" presName="spacer"/>
      <dgm:spPr/>
      <dgm:t>
        <a:bodyPr/>
        <a:lstStyle/>
        <a:p/>
      </dgm:t>
    </dgm:pt>
    <dgm:pt modelId="{87287B56-ACAD-4669-8CE3-A18134880F21}" type="pres">
      <dgm:prSet presAssocID="{34763D12-03EF-4E93-A666-AFFEB1CFC796}" presName="parentText" presStyleLbl="node1" presStyleIdx="4" presStyleCnt="5">
        <dgm:presLayoutVars>
          <dgm:chMax val="0"/>
          <dgm:bulletEnabled val="1"/>
        </dgm:presLayoutVars>
      </dgm:prSet>
      <dgm:spPr>
        <a:xfrm>
          <a:off x="0" y="3354690"/>
          <a:ext cx="5021943" cy="824301"/>
        </a:xfrm>
        <a:prstGeom prst="roundRect">
          <a:avLst/>
        </a:prstGeom>
      </dgm:spPr>
      <dgm:t>
        <a:bodyPr/>
        <a:lstStyle/>
        <a:p>
          <a:endParaRPr lang="zh-CN" altLang="en-US"/>
        </a:p>
      </dgm:t>
    </dgm:pt>
  </dgm:ptLst>
  <dgm:cxnLst>
    <dgm:cxn modelId="{8E2007E4-C8D2-44EF-9FD6-47AD4D8CC382}" srcId="{763742D4-C8D3-4B15-B240-F82A1951E3E9}" destId="{D1CAB3A5-80B6-441E-9E40-920A076CE793}" srcOrd="0" destOrd="0" parTransId="{0FF4E38D-7C43-4B81-8602-B50C016A2501}" sibTransId="{EA25FF9D-75B5-4D79-99FF-76C39489C034}"/>
    <dgm:cxn modelId="{D83025BB-B3E0-4699-8BEA-EC8FF9F396DE}" srcId="{763742D4-C8D3-4B15-B240-F82A1951E3E9}" destId="{688A70CC-8144-4FEA-A566-27B1DF052599}" srcOrd="1" destOrd="0" parTransId="{ADD73008-53DC-44F8-9323-8A13F8424456}" sibTransId="{F663DBD5-B495-4AE2-8B8C-B5AC395BBE31}"/>
    <dgm:cxn modelId="{3D143B87-F6DF-436D-81F0-8CCB6F910AD2}" srcId="{763742D4-C8D3-4B15-B240-F82A1951E3E9}" destId="{A16A0B13-A3B4-471D-B4AA-4234821F8596}" srcOrd="2" destOrd="0" parTransId="{C9DCACEE-D7A6-44BC-8FC8-CC697CA86D56}" sibTransId="{D48748BF-C1E6-49BC-910E-3133A9E83D16}"/>
    <dgm:cxn modelId="{B0F678F7-E9CF-4E01-82A0-CBD7F261820A}" srcId="{763742D4-C8D3-4B15-B240-F82A1951E3E9}" destId="{ECCE6A87-9191-44B1-997B-AE8273AC6DF5}" srcOrd="3" destOrd="0" parTransId="{CDFB727D-D767-47B7-BBFB-A7BAD5921C63}" sibTransId="{C23594EB-64F1-4262-A09C-7B8CE25C1510}"/>
    <dgm:cxn modelId="{69D944DA-D687-4C19-8FF3-FE1840163DD4}" srcId="{763742D4-C8D3-4B15-B240-F82A1951E3E9}" destId="{34763D12-03EF-4E93-A666-AFFEB1CFC796}" srcOrd="4" destOrd="0" parTransId="{5E815CE6-A9F7-437F-A954-089F996042B5}" sibTransId="{15AE4220-CD0F-43F9-AF8C-705070314D42}"/>
    <dgm:cxn modelId="{8E3AD06A-B804-4A70-BBF4-6AB414FA59AC}" type="presOf" srcId="{763742D4-C8D3-4B15-B240-F82A1951E3E9}" destId="{16B6B0A5-0D6A-4CBC-A102-30E2B2DCAA60}" srcOrd="0" destOrd="0" presId="urn:microsoft.com/office/officeart/2005/8/layout/vList2"/>
    <dgm:cxn modelId="{5634FAAE-13AE-4687-A54A-C92F8D1B1C9C}" type="presParOf" srcId="{16B6B0A5-0D6A-4CBC-A102-30E2B2DCAA60}" destId="{BFAB1496-59B7-42E8-8E7C-4C6585F5E02A}" srcOrd="0" destOrd="0" presId="urn:microsoft.com/office/officeart/2005/8/layout/vList2"/>
    <dgm:cxn modelId="{8D98F2B1-816C-4261-B24F-4B61107A87BD}" type="presOf" srcId="{D1CAB3A5-80B6-441E-9E40-920A076CE793}" destId="{BFAB1496-59B7-42E8-8E7C-4C6585F5E02A}" srcOrd="0" destOrd="0" presId="urn:microsoft.com/office/officeart/2005/8/layout/vList2"/>
    <dgm:cxn modelId="{45246CE7-12B2-4FF7-AC66-72D698246715}" type="presParOf" srcId="{16B6B0A5-0D6A-4CBC-A102-30E2B2DCAA60}" destId="{25ADA54E-5F70-4DF0-8C2E-D135FB101145}" srcOrd="1" destOrd="0" presId="urn:microsoft.com/office/officeart/2005/8/layout/vList2"/>
    <dgm:cxn modelId="{09310978-A120-4BD7-8AB4-DABF15ADD673}" type="presParOf" srcId="{16B6B0A5-0D6A-4CBC-A102-30E2B2DCAA60}" destId="{BF14665C-2E3A-4241-A545-B5B7D069B98B}" srcOrd="2" destOrd="0" presId="urn:microsoft.com/office/officeart/2005/8/layout/vList2"/>
    <dgm:cxn modelId="{B4FB15B3-63B8-4B06-8F06-4CA64F331940}" type="presOf" srcId="{688A70CC-8144-4FEA-A566-27B1DF052599}" destId="{BF14665C-2E3A-4241-A545-B5B7D069B98B}" srcOrd="0" destOrd="0" presId="urn:microsoft.com/office/officeart/2005/8/layout/vList2"/>
    <dgm:cxn modelId="{D960001B-84DF-49B5-B87C-F3B01ADA09C0}" type="presParOf" srcId="{16B6B0A5-0D6A-4CBC-A102-30E2B2DCAA60}" destId="{53D41E56-ED4A-47A4-BF7B-295392BB1AD2}" srcOrd="3" destOrd="0" presId="urn:microsoft.com/office/officeart/2005/8/layout/vList2"/>
    <dgm:cxn modelId="{3187D2ED-9DFB-4202-BEB7-14281234269E}" type="presParOf" srcId="{16B6B0A5-0D6A-4CBC-A102-30E2B2DCAA60}" destId="{55F9BBD8-CE19-461C-9323-CCF39F020A91}" srcOrd="4" destOrd="0" presId="urn:microsoft.com/office/officeart/2005/8/layout/vList2"/>
    <dgm:cxn modelId="{8DB8F121-349E-4A5B-A113-32F7822E358D}" type="presOf" srcId="{A16A0B13-A3B4-471D-B4AA-4234821F8596}" destId="{55F9BBD8-CE19-461C-9323-CCF39F020A91}" srcOrd="0" destOrd="0" presId="urn:microsoft.com/office/officeart/2005/8/layout/vList2"/>
    <dgm:cxn modelId="{874B6579-142E-4BD6-9F4C-357EC6B5E4CA}" type="presParOf" srcId="{16B6B0A5-0D6A-4CBC-A102-30E2B2DCAA60}" destId="{1FB30B36-A237-42D5-AC67-5F9632D001BC}" srcOrd="5" destOrd="0" presId="urn:microsoft.com/office/officeart/2005/8/layout/vList2"/>
    <dgm:cxn modelId="{59E9EFC0-4CF4-4D2B-BB79-EE168738DE7B}" type="presParOf" srcId="{16B6B0A5-0D6A-4CBC-A102-30E2B2DCAA60}" destId="{979B0AD3-855A-449E-932E-CFA5226C0305}" srcOrd="6" destOrd="0" presId="urn:microsoft.com/office/officeart/2005/8/layout/vList2"/>
    <dgm:cxn modelId="{11515419-4F82-46A3-B5A6-F3FA478E2C6F}" type="presOf" srcId="{ECCE6A87-9191-44B1-997B-AE8273AC6DF5}" destId="{979B0AD3-855A-449E-932E-CFA5226C0305}" srcOrd="0" destOrd="0" presId="urn:microsoft.com/office/officeart/2005/8/layout/vList2"/>
    <dgm:cxn modelId="{86CC6066-EA73-4C29-B063-F9A64AF72D2F}" type="presParOf" srcId="{16B6B0A5-0D6A-4CBC-A102-30E2B2DCAA60}" destId="{14D61216-4226-4586-8F3F-7BE3B8AA32D7}" srcOrd="7" destOrd="0" presId="urn:microsoft.com/office/officeart/2005/8/layout/vList2"/>
    <dgm:cxn modelId="{76D610B9-EE06-4140-9D13-A3982E934B39}" type="presParOf" srcId="{16B6B0A5-0D6A-4CBC-A102-30E2B2DCAA60}" destId="{87287B56-ACAD-4669-8CE3-A18134880F21}" srcOrd="8" destOrd="0" presId="urn:microsoft.com/office/officeart/2005/8/layout/vList2"/>
    <dgm:cxn modelId="{74E019EB-DA57-4BDB-A410-48398918CDF7}" type="presOf" srcId="{34763D12-03EF-4E93-A666-AFFEB1CFC796}" destId="{87287B56-ACAD-4669-8CE3-A18134880F21}"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 name=""/>
      <dsp:cNvGrpSpPr/>
    </dsp:nvGrpSpPr>
    <dsp:grpSpPr/>
    <dsp:sp modelId="{31902C54-B9F0-48C4-808E-E27715AFA2B8}">
      <dsp:nvSpPr>
        <dsp:cNvPr id="9" name=""/>
        <dsp:cNvSpPr/>
      </dsp:nvSpPr>
      <dsp:spPr>
        <a:xfrm>
          <a:off x="0" y="40315"/>
          <a:ext cx="4463414" cy="65520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latin typeface="微软雅黑" panose="020b0503020204020204" pitchFamily="34" charset="-122"/>
              <a:ea typeface="微软雅黑" panose="020b0503020204020204" pitchFamily="34" charset="-122"/>
            </a:rPr>
            <a:t>1.</a:t>
          </a:r>
          <a:r>
            <a:rPr lang="zh-CN" sz="1800" kern="1200">
              <a:latin typeface="微软雅黑" panose="020b0503020204020204" pitchFamily="34" charset="-122"/>
              <a:ea typeface="微软雅黑" panose="020b0503020204020204" pitchFamily="34" charset="-122"/>
            </a:rPr>
            <a:t>请简单做个自我介绍吧</a:t>
          </a:r>
        </a:p>
      </dsp:txBody>
      <dsp:txXfrm>
        <a:off x="31984" y="72299"/>
        <a:ext cx="4399446" cy="591231"/>
      </dsp:txXfrm>
    </dsp:sp>
    <dsp:sp modelId="{A99A5EB6-F151-471C-91AF-F58A77D6F942}">
      <dsp:nvSpPr>
        <dsp:cNvPr id="10" name=""/>
        <dsp:cNvSpPr/>
      </dsp:nvSpPr>
      <dsp:spPr>
        <a:xfrm>
          <a:off x="0" y="796315"/>
          <a:ext cx="4463414" cy="655200"/>
        </a:xfrm>
        <a:prstGeom prst="roundRect">
          <a:avLst/>
        </a:prstGeom>
        <a:noFill/>
        <a:ln w="12700" cap="flat" cmpd="sng" algn="ctr">
          <a:solidFill>
            <a:srgbClr val="1A9E8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solidFill>
                <a:srgbClr val="1A9E89"/>
              </a:solidFill>
              <a:latin typeface="微软雅黑" panose="020b0503020204020204" pitchFamily="34" charset="-122"/>
              <a:ea typeface="微软雅黑" panose="020b0503020204020204" pitchFamily="34" charset="-122"/>
            </a:rPr>
            <a:t>2.</a:t>
          </a:r>
          <a:r>
            <a:rPr lang="zh-CN" sz="1800" kern="1200">
              <a:solidFill>
                <a:srgbClr val="1A9E89"/>
              </a:solidFill>
              <a:latin typeface="微软雅黑" panose="020b0503020204020204" pitchFamily="34" charset="-122"/>
              <a:ea typeface="微软雅黑" panose="020b0503020204020204" pitchFamily="34" charset="-122"/>
            </a:rPr>
            <a:t>用英语介绍一下你的家乡</a:t>
          </a:r>
        </a:p>
      </dsp:txBody>
      <dsp:txXfrm>
        <a:off x="31984" y="828299"/>
        <a:ext cx="4399446" cy="591231"/>
      </dsp:txXfrm>
    </dsp:sp>
    <dsp:sp modelId="{CFD275B0-D9AB-45DE-AF08-DC284864A510}">
      <dsp:nvSpPr>
        <dsp:cNvPr id="11" name=""/>
        <dsp:cNvSpPr/>
      </dsp:nvSpPr>
      <dsp:spPr>
        <a:xfrm>
          <a:off x="0" y="1552315"/>
          <a:ext cx="4463414" cy="655200"/>
        </a:xfrm>
        <a:prstGeom prst="roundRect">
          <a:avLst/>
        </a:prstGeom>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3.</a:t>
          </a:r>
          <a:r>
            <a:rPr lang="zh-CN" sz="1800" kern="1200">
              <a:solidFill>
                <a:prstClr val="white"/>
              </a:solidFill>
              <a:latin typeface="微软雅黑" panose="020b0503020204020204" pitchFamily="34" charset="-122"/>
              <a:ea typeface="微软雅黑" panose="020b0503020204020204" pitchFamily="34" charset="-122"/>
              <a:cs typeface="+mn-cs"/>
            </a:rPr>
            <a:t>为什么选择这个学校</a:t>
          </a:r>
          <a:r>
            <a:rPr lang="en-US" sz="1800" kern="1200">
              <a:solidFill>
                <a:prstClr val="white"/>
              </a:solidFill>
              <a:latin typeface="微软雅黑" panose="020b0503020204020204" pitchFamily="34" charset="-122"/>
              <a:ea typeface="微软雅黑" panose="020b0503020204020204" pitchFamily="34" charset="-122"/>
              <a:cs typeface="+mn-cs"/>
            </a:rPr>
            <a:t>/</a:t>
          </a:r>
          <a:r>
            <a:rPr lang="zh-CN" sz="1800" kern="1200">
              <a:solidFill>
                <a:prstClr val="white"/>
              </a:solidFill>
              <a:latin typeface="微软雅黑" panose="020b0503020204020204" pitchFamily="34" charset="-122"/>
              <a:ea typeface="微软雅黑" panose="020b0503020204020204" pitchFamily="34" charset="-122"/>
              <a:cs typeface="+mn-cs"/>
            </a:rPr>
            <a:t>专业</a:t>
          </a:r>
        </a:p>
      </dsp:txBody>
      <dsp:txXfrm>
        <a:off x="31984" y="1584299"/>
        <a:ext cx="4399446" cy="591231"/>
      </dsp:txXfrm>
    </dsp:sp>
    <dsp:sp modelId="{3610407B-605A-4AD6-B74D-EB112377DD74}">
      <dsp:nvSpPr>
        <dsp:cNvPr id="12" name=""/>
        <dsp:cNvSpPr/>
      </dsp:nvSpPr>
      <dsp:spPr>
        <a:xfrm>
          <a:off x="0" y="2308315"/>
          <a:ext cx="4463414" cy="655200"/>
        </a:xfrm>
        <a:prstGeom prst="roundRect">
          <a:avLst/>
        </a:prstGeom>
        <a:noFill/>
        <a:ln w="12700" cap="flat" cmpd="sng" algn="ctr">
          <a:solidFill>
            <a:srgbClr val="1A9E8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1A9E89"/>
              </a:solidFill>
              <a:latin typeface="微软雅黑" panose="020b0503020204020204" pitchFamily="34" charset="-122"/>
              <a:ea typeface="微软雅黑" panose="020b0503020204020204" pitchFamily="34" charset="-122"/>
              <a:cs typeface="+mn-cs"/>
            </a:rPr>
            <a:t>4.</a:t>
          </a:r>
          <a:r>
            <a:rPr lang="zh-CN" sz="1800" kern="1200">
              <a:solidFill>
                <a:srgbClr val="1A9E89"/>
              </a:solidFill>
              <a:latin typeface="微软雅黑" panose="020b0503020204020204" pitchFamily="34" charset="-122"/>
              <a:ea typeface="微软雅黑" panose="020b0503020204020204" pitchFamily="34" charset="-122"/>
              <a:cs typeface="+mn-cs"/>
            </a:rPr>
            <a:t>最近读了哪些书籍</a:t>
          </a:r>
          <a:r>
            <a:rPr lang="en-US" sz="1800" kern="1200">
              <a:solidFill>
                <a:srgbClr val="1A9E89"/>
              </a:solidFill>
              <a:latin typeface="微软雅黑" panose="020b0503020204020204" pitchFamily="34" charset="-122"/>
              <a:ea typeface="微软雅黑" panose="020b0503020204020204" pitchFamily="34" charset="-122"/>
              <a:cs typeface="+mn-cs"/>
            </a:rPr>
            <a:t>/</a:t>
          </a:r>
          <a:r>
            <a:rPr lang="zh-CN" sz="1800" kern="1200">
              <a:solidFill>
                <a:srgbClr val="1A9E89"/>
              </a:solidFill>
              <a:latin typeface="微软雅黑" panose="020b0503020204020204" pitchFamily="34" charset="-122"/>
              <a:ea typeface="微软雅黑" panose="020b0503020204020204" pitchFamily="34" charset="-122"/>
              <a:cs typeface="+mn-cs"/>
            </a:rPr>
            <a:t>期刊？</a:t>
          </a:r>
        </a:p>
      </dsp:txBody>
      <dsp:txXfrm>
        <a:off x="31984" y="2340299"/>
        <a:ext cx="4399446" cy="591231"/>
      </dsp:txXfrm>
    </dsp:sp>
    <dsp:sp modelId="{E92FB5CB-A34F-4E9D-BA0C-D03D8BD327FD}">
      <dsp:nvSpPr>
        <dsp:cNvPr id="13" name=""/>
        <dsp:cNvSpPr/>
      </dsp:nvSpPr>
      <dsp:spPr>
        <a:xfrm>
          <a:off x="0" y="3064315"/>
          <a:ext cx="4463414" cy="655200"/>
        </a:xfrm>
        <a:prstGeom prst="roundRect">
          <a:avLst/>
        </a:prstGeom>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5.</a:t>
          </a:r>
          <a:r>
            <a:rPr lang="zh-CN" sz="1800" kern="1200">
              <a:solidFill>
                <a:prstClr val="white"/>
              </a:solidFill>
              <a:latin typeface="微软雅黑" panose="020b0503020204020204" pitchFamily="34" charset="-122"/>
              <a:ea typeface="微软雅黑" panose="020b0503020204020204" pitchFamily="34" charset="-122"/>
              <a:cs typeface="+mn-cs"/>
            </a:rPr>
            <a:t>考研过程中遇到过什么问题？</a:t>
          </a:r>
        </a:p>
      </dsp:txBody>
      <dsp:txXfrm>
        <a:off x="31984" y="3096299"/>
        <a:ext cx="4399446" cy="591231"/>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4" name=""/>
      <dsp:cNvGrpSpPr/>
    </dsp:nvGrpSpPr>
    <dsp:grpSpPr/>
    <dsp:sp modelId="{BFAB1496-59B7-42E8-8E7C-4C6585F5E02A}">
      <dsp:nvSpPr>
        <dsp:cNvPr id="15" name=""/>
        <dsp:cNvSpPr/>
      </dsp:nvSpPr>
      <dsp:spPr>
        <a:xfrm>
          <a:off x="0" y="1121"/>
          <a:ext cx="5021943" cy="824301"/>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latin typeface="微软雅黑" panose="020b0503020204020204" pitchFamily="34" charset="-122"/>
              <a:ea typeface="微软雅黑" panose="020b0503020204020204" pitchFamily="34" charset="-122"/>
            </a:rPr>
            <a:t>6.</a:t>
          </a:r>
          <a:r>
            <a:rPr lang="zh-CN" sz="1800" kern="1200">
              <a:latin typeface="微软雅黑" panose="020b0503020204020204" pitchFamily="34" charset="-122"/>
              <a:ea typeface="微软雅黑" panose="020b0503020204020204" pitchFamily="34" charset="-122"/>
            </a:rPr>
            <a:t>你的缺点</a:t>
          </a:r>
          <a:r>
            <a:rPr lang="en-US" sz="1800" kern="1200">
              <a:latin typeface="微软雅黑" panose="020b0503020204020204" pitchFamily="34" charset="-122"/>
              <a:ea typeface="微软雅黑" panose="020b0503020204020204" pitchFamily="34" charset="-122"/>
            </a:rPr>
            <a:t>/</a:t>
          </a:r>
          <a:r>
            <a:rPr lang="zh-CN" sz="1800" kern="1200">
              <a:latin typeface="微软雅黑" panose="020b0503020204020204" pitchFamily="34" charset="-122"/>
              <a:ea typeface="微软雅黑" panose="020b0503020204020204" pitchFamily="34" charset="-122"/>
            </a:rPr>
            <a:t>优点是什么？ </a:t>
          </a:r>
          <a:r>
            <a:rPr lang="en-US" sz="1800" kern="1200">
              <a:latin typeface="微软雅黑" panose="020b0503020204020204" pitchFamily="34" charset="-122"/>
              <a:ea typeface="微软雅黑" panose="020b0503020204020204" pitchFamily="34" charset="-122"/>
            </a:rPr>
            <a:t>(</a:t>
          </a:r>
          <a:r>
            <a:rPr lang="en-US" sz="1800" kern="1200">
              <a:latin typeface="微软雅黑" panose="020b0503020204020204" pitchFamily="34" charset="-122"/>
              <a:ea typeface="微软雅黑" panose="020b0503020204020204" pitchFamily="34" charset="-122"/>
              <a:cs typeface="+mn-cs"/>
            </a:rPr>
            <a:t>Describe</a:t>
          </a:r>
          <a:r>
            <a:rPr lang="en-US" sz="1800" kern="1200">
              <a:latin typeface="微软雅黑" panose="020b0503020204020204" pitchFamily="34" charset="-122"/>
              <a:ea typeface="微软雅黑" panose="020b0503020204020204" pitchFamily="34" charset="-122"/>
            </a:rPr>
            <a:t> your greatest strength and weakness.)</a:t>
          </a:r>
          <a:endParaRPr lang="zh-CN" sz="1800" kern="1200">
            <a:latin typeface="微软雅黑" panose="020b0503020204020204" pitchFamily="34" charset="-122"/>
            <a:ea typeface="微软雅黑" panose="020b0503020204020204" pitchFamily="34" charset="-122"/>
          </a:endParaRPr>
        </a:p>
      </dsp:txBody>
      <dsp:txXfrm>
        <a:off x="40239" y="41360"/>
        <a:ext cx="4941465" cy="743823"/>
      </dsp:txXfrm>
    </dsp:sp>
    <dsp:sp modelId="{BF14665C-2E3A-4241-A545-B5B7D069B98B}">
      <dsp:nvSpPr>
        <dsp:cNvPr id="16" name=""/>
        <dsp:cNvSpPr/>
      </dsp:nvSpPr>
      <dsp:spPr>
        <a:xfrm>
          <a:off x="0" y="839514"/>
          <a:ext cx="5021943" cy="824301"/>
        </a:xfrm>
        <a:prstGeom prst="roundRect">
          <a:avLst/>
        </a:prstGeom>
        <a:noFill/>
        <a:ln w="12700" cap="flat" cmpd="sng" algn="ctr">
          <a:solidFill>
            <a:srgbClr val="1A9E8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1A9E89"/>
              </a:solidFill>
              <a:latin typeface="微软雅黑" panose="020b0503020204020204" pitchFamily="34" charset="-122"/>
              <a:ea typeface="微软雅黑" panose="020b0503020204020204" pitchFamily="34" charset="-122"/>
              <a:cs typeface="+mn-cs"/>
            </a:rPr>
            <a:t>7.</a:t>
          </a:r>
          <a:r>
            <a:rPr lang="zh-CN" sz="1800" kern="1200">
              <a:solidFill>
                <a:srgbClr val="1A9E89"/>
              </a:solidFill>
              <a:latin typeface="微软雅黑" panose="020b0503020204020204" pitchFamily="34" charset="-122"/>
              <a:ea typeface="微软雅黑" panose="020b0503020204020204" pitchFamily="34" charset="-122"/>
              <a:cs typeface="+mn-cs"/>
            </a:rPr>
            <a:t>你的兴趣爱好是什么？</a:t>
          </a:r>
        </a:p>
      </dsp:txBody>
      <dsp:txXfrm>
        <a:off x="40239" y="879753"/>
        <a:ext cx="4941465" cy="743823"/>
      </dsp:txXfrm>
    </dsp:sp>
    <dsp:sp modelId="{55F9BBD8-CE19-461C-9323-CCF39F020A91}">
      <dsp:nvSpPr>
        <dsp:cNvPr id="17" name=""/>
        <dsp:cNvSpPr/>
      </dsp:nvSpPr>
      <dsp:spPr>
        <a:xfrm>
          <a:off x="0" y="1677906"/>
          <a:ext cx="5021943" cy="824301"/>
        </a:xfrm>
        <a:prstGeom prst="roundRect">
          <a:avLst/>
        </a:prstGeom>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8.</a:t>
          </a:r>
          <a:r>
            <a:rPr lang="zh-CN" sz="1800" kern="1200">
              <a:solidFill>
                <a:prstClr val="white"/>
              </a:solidFill>
              <a:latin typeface="微软雅黑" panose="020b0503020204020204" pitchFamily="34" charset="-122"/>
              <a:ea typeface="微软雅黑" panose="020b0503020204020204" pitchFamily="34" charset="-122"/>
              <a:cs typeface="+mn-cs"/>
            </a:rPr>
            <a:t>你的毕业论文做的什么内容？</a:t>
          </a:r>
        </a:p>
      </dsp:txBody>
      <dsp:txXfrm>
        <a:off x="40239" y="1718145"/>
        <a:ext cx="4941465" cy="743823"/>
      </dsp:txXfrm>
    </dsp:sp>
    <dsp:sp modelId="{979B0AD3-855A-449E-932E-CFA5226C0305}">
      <dsp:nvSpPr>
        <dsp:cNvPr id="18" name=""/>
        <dsp:cNvSpPr/>
      </dsp:nvSpPr>
      <dsp:spPr>
        <a:xfrm>
          <a:off x="0" y="2516298"/>
          <a:ext cx="5021943" cy="824301"/>
        </a:xfrm>
        <a:prstGeom prst="roundRect">
          <a:avLst/>
        </a:prstGeom>
        <a:noFill/>
        <a:ln w="12700" cap="flat" cmpd="sng" algn="ctr">
          <a:solidFill>
            <a:srgbClr val="1A9E8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1A9E89"/>
              </a:solidFill>
              <a:latin typeface="微软雅黑" panose="020b0503020204020204" pitchFamily="34" charset="-122"/>
              <a:ea typeface="微软雅黑" panose="020b0503020204020204" pitchFamily="34" charset="-122"/>
              <a:cs typeface="+mn-cs"/>
            </a:rPr>
            <a:t>9.</a:t>
          </a:r>
          <a:r>
            <a:rPr lang="zh-CN" sz="1800" kern="1200">
              <a:solidFill>
                <a:srgbClr val="1A9E89"/>
              </a:solidFill>
              <a:latin typeface="微软雅黑" panose="020b0503020204020204" pitchFamily="34" charset="-122"/>
              <a:ea typeface="微软雅黑" panose="020b0503020204020204" pitchFamily="34" charset="-122"/>
              <a:cs typeface="+mn-cs"/>
            </a:rPr>
            <a:t>未来几年有什么规划？</a:t>
          </a:r>
          <a:endParaRPr lang="zh-CN" sz="1800" kern="1200">
            <a:solidFill>
              <a:srgbClr val="1A9E89"/>
            </a:solidFill>
            <a:latin typeface="微软雅黑" panose="020b0503020204020204" pitchFamily="34" charset="-122"/>
            <a:ea typeface="微软雅黑" panose="020b0503020204020204" pitchFamily="34" charset="-122"/>
            <a:cs typeface="+mn-cs"/>
          </a:endParaRPr>
        </a:p>
      </dsp:txBody>
      <dsp:txXfrm>
        <a:off x="40239" y="2556537"/>
        <a:ext cx="4941465" cy="743823"/>
      </dsp:txXfrm>
    </dsp:sp>
    <dsp:sp modelId="{87287B56-ACAD-4669-8CE3-A18134880F21}">
      <dsp:nvSpPr>
        <dsp:cNvPr id="19" name=""/>
        <dsp:cNvSpPr/>
      </dsp:nvSpPr>
      <dsp:spPr>
        <a:xfrm>
          <a:off x="0" y="3354690"/>
          <a:ext cx="5021943" cy="824301"/>
        </a:xfrm>
        <a:prstGeom prst="roundRect">
          <a:avLst/>
        </a:prstGeom>
        <a:solidFill>
          <a:srgbClr val="1A9E89">
            <a:alpha val="90000"/>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prstClr val="white"/>
              </a:solidFill>
              <a:latin typeface="微软雅黑" panose="020b0503020204020204" pitchFamily="34" charset="-122"/>
              <a:ea typeface="微软雅黑" panose="020b0503020204020204" pitchFamily="34" charset="-122"/>
              <a:cs typeface="+mn-cs"/>
            </a:rPr>
            <a:t>10.</a:t>
          </a:r>
          <a:r>
            <a:rPr lang="zh-CN" sz="1800" kern="1200">
              <a:solidFill>
                <a:prstClr val="white"/>
              </a:solidFill>
              <a:latin typeface="微软雅黑" panose="020b0503020204020204" pitchFamily="34" charset="-122"/>
              <a:ea typeface="微软雅黑" panose="020b0503020204020204" pitchFamily="34" charset="-122"/>
              <a:cs typeface="+mn-cs"/>
            </a:rPr>
            <a:t>如果没通过考试怎么办？</a:t>
          </a:r>
        </a:p>
      </dsp:txBody>
      <dsp:txXfrm>
        <a:off x="40239" y="3394929"/>
        <a:ext cx="4941465" cy="743823"/>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AC2E6-EB5F-4182-9F48-060DF9183CDA}" type="datetimeFigureOut">
              <a:rPr lang="zh-CN" altLang="en-US" smtClean="0"/>
              <a:t>2022/4/16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E86D39-BF39-4B80-B0DA-C96B902FE556}" type="slidenum">
              <a:rPr lang="zh-CN" altLang="en-US" smtClean="0"/>
              <a:t>‹#›</a:t>
            </a:fld>
            <a:endParaRPr lang="zh-CN" altLang="en-US"/>
          </a:p>
        </p:txBody>
      </p:sp>
    </p:spTree>
    <p:extLst>
      <p:ext uri="{BB962C8B-B14F-4D97-AF65-F5344CB8AC3E}">
        <p14:creationId xmlns:p14="http://schemas.microsoft.com/office/powerpoint/2010/main" val="657799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16D692C-C307-4C02-AC17-4596772F2DAD}" type="slidenum">
              <a:rPr lang="zh-CN" altLang="en-US" smtClean="0"/>
              <a:t>6</a:t>
            </a:fld>
            <a:endParaRPr lang="zh-CN" altLang="en-US"/>
          </a:p>
        </p:txBody>
      </p:sp>
    </p:spTree>
    <p:extLst>
      <p:ext uri="{BB962C8B-B14F-4D97-AF65-F5344CB8AC3E}">
        <p14:creationId xmlns:p14="http://schemas.microsoft.com/office/powerpoint/2010/main" val="3326390732"/>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16D692C-C307-4C02-AC17-4596772F2DAD}" type="slidenum">
              <a:rPr lang="zh-CN" altLang="en-US" smtClean="0"/>
              <a:t>7</a:t>
            </a:fld>
            <a:endParaRPr lang="zh-CN" altLang="en-US"/>
          </a:p>
        </p:txBody>
      </p:sp>
    </p:spTree>
    <p:extLst>
      <p:ext uri="{BB962C8B-B14F-4D97-AF65-F5344CB8AC3E}">
        <p14:creationId xmlns:p14="http://schemas.microsoft.com/office/powerpoint/2010/main" val="246284126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16D692C-C307-4C02-AC17-4596772F2DAD}" type="slidenum">
              <a:rPr lang="zh-CN" altLang="en-US" smtClean="0"/>
              <a:t>8</a:t>
            </a:fld>
            <a:endParaRPr lang="zh-CN" altLang="en-US"/>
          </a:p>
        </p:txBody>
      </p:sp>
    </p:spTree>
    <p:extLst>
      <p:ext uri="{BB962C8B-B14F-4D97-AF65-F5344CB8AC3E}">
        <p14:creationId xmlns:p14="http://schemas.microsoft.com/office/powerpoint/2010/main" val="362552937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16D692C-C307-4C02-AC17-4596772F2DAD}" type="slidenum">
              <a:rPr lang="zh-CN" altLang="en-US" smtClean="0"/>
              <a:t>10</a:t>
            </a:fld>
            <a:endParaRPr lang="zh-CN" altLang="en-US"/>
          </a:p>
        </p:txBody>
      </p:sp>
    </p:spTree>
    <p:extLst>
      <p:ext uri="{BB962C8B-B14F-4D97-AF65-F5344CB8AC3E}">
        <p14:creationId xmlns:p14="http://schemas.microsoft.com/office/powerpoint/2010/main" val="2801864799"/>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16D692C-C307-4C02-AC17-4596772F2DAD}" type="slidenum">
              <a:rPr lang="zh-CN" altLang="en-US" smtClean="0"/>
              <a:t>11</a:t>
            </a:fld>
            <a:endParaRPr lang="zh-CN" altLang="en-US"/>
          </a:p>
        </p:txBody>
      </p:sp>
    </p:spTree>
    <p:extLst>
      <p:ext uri="{BB962C8B-B14F-4D97-AF65-F5344CB8AC3E}">
        <p14:creationId xmlns:p14="http://schemas.microsoft.com/office/powerpoint/2010/main" val="3019203289"/>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7A0FA8-DF1B-408F-918F-B8C655907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1D24F-8882-471A-9F85-ABC7F8D2E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3854F7-D718-45BC-8999-9F16FD5FF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4E95CE-20BC-4576-9A1C-C355E610F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38A416-52BD-4BC3-ADA2-154870E9BC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C87BA6-7FD4-4506-B2CE-11A9D6BEA2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969954-818A-43C8-9028-400BCAEFC4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8BACF-E135-4699-ACE2-904183744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42FD7B-06D6-409E-AEC3-56F86013A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F6C07-8A35-4ECB-8FD6-3691237DDB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9C6C14-1B27-461D-8898-8F82413BF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Tree>
    <p:extLst>
      <p:ext uri="{BB962C8B-B14F-4D97-AF65-F5344CB8AC3E}">
        <p14:creationId xmlns:p14="http://schemas.microsoft.com/office/powerpoint/2010/main" val="81716377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7" name="矩形: 圆角 6">
            <a:extLst>
              <a:ext uri="{FF2B5EF4-FFF2-40B4-BE49-F238E27FC236}">
                <a16:creationId xmlns:a16="http://schemas.microsoft.com/office/drawing/2014/main" id="{258E442C-39A3-470A-A637-2DD16292B13D}"/>
              </a:ext>
            </a:extLst>
          </p:cNvPr>
          <p:cNvSpPr/>
          <p:nvPr userDrawn="1"/>
        </p:nvSpPr>
        <p:spPr>
          <a:xfrm>
            <a:off x="203200" y="209550"/>
            <a:ext cx="11785600" cy="6438900"/>
          </a:xfrm>
          <a:prstGeom prst="roundRect">
            <a:avLst>
              <a:gd name="adj" fmla="val 30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728067880"/>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3"/>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4237750229"/>
      </p:ext>
    </p:extLst>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diagramQuickStyle" Target="../diagrams/quickStyle2.xml" /><Relationship Id="rId11" Type="http://schemas.openxmlformats.org/officeDocument/2006/relationships/diagramColors" Target="../diagrams/colors2.xml" /><Relationship Id="rId12" Type="http://schemas.openxmlformats.org/officeDocument/2006/relationships/image" Target="../media/image3.png"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 Id="rId7" Type="http://schemas.microsoft.com/office/2007/relationships/diagramDrawing" Target="../diagrams/drawing2.xml" /><Relationship Id="rId8" Type="http://schemas.openxmlformats.org/officeDocument/2006/relationships/diagramData" Target="../diagrams/data2.xml" /><Relationship Id="rId9" Type="http://schemas.openxmlformats.org/officeDocument/2006/relationships/diagramLayout" Target="../diagrams/layout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116014130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3A4D8657-8011-48E3-BDBC-7D559C9F4897}"/>
              </a:ext>
            </a:extLst>
          </p:cNvPr>
          <p:cNvSpPr txBox="1"/>
          <p:nvPr/>
        </p:nvSpPr>
        <p:spPr>
          <a:xfrm>
            <a:off x="2456141" y="1943851"/>
            <a:ext cx="7279719" cy="1231106"/>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defRPr/>
            </a:pPr>
            <a:r>
              <a:rPr lang="zh-CN" altLang="en-US" sz="8000" b="1">
                <a:ln w="0"/>
                <a:solidFill>
                  <a:srgbClr val="1A9E89"/>
                </a:solidFill>
                <a:latin typeface="微软雅黑" panose="020b0503020204020204" pitchFamily="34" charset="-122"/>
                <a:ea typeface="微软雅黑" panose="020b0503020204020204" pitchFamily="34" charset="-122"/>
                <a:cs typeface="+mn-ea"/>
                <a:sym typeface="+mn-lt"/>
              </a:rPr>
              <a:t>考</a:t>
            </a:r>
            <a:r>
              <a:rPr lang="zh-CN" altLang="en-US" sz="5400" b="1">
                <a:ln w="0"/>
                <a:solidFill>
                  <a:srgbClr val="1A9E89"/>
                </a:solidFill>
                <a:latin typeface="微软雅黑" panose="020b0503020204020204" pitchFamily="34" charset="-122"/>
                <a:ea typeface="微软雅黑" panose="020b0503020204020204" pitchFamily="34" charset="-122"/>
                <a:cs typeface="+mn-ea"/>
                <a:sym typeface="+mn-lt"/>
              </a:rPr>
              <a:t>研</a:t>
            </a:r>
            <a:r>
              <a:rPr lang="zh-CN" altLang="en-US" sz="8000" b="1">
                <a:ln w="0"/>
                <a:solidFill>
                  <a:srgbClr val="1A9E89"/>
                </a:solidFill>
                <a:latin typeface="微软雅黑" panose="020b0503020204020204" pitchFamily="34" charset="-122"/>
                <a:ea typeface="微软雅黑" panose="020b0503020204020204" pitchFamily="34" charset="-122"/>
                <a:cs typeface="+mn-ea"/>
                <a:sym typeface="+mn-lt"/>
              </a:rPr>
              <a:t>复</a:t>
            </a:r>
            <a:r>
              <a:rPr lang="zh-CN" altLang="en-US" sz="5400" b="1">
                <a:ln w="0"/>
                <a:solidFill>
                  <a:srgbClr val="1A9E89"/>
                </a:solidFill>
                <a:latin typeface="微软雅黑" panose="020b0503020204020204" pitchFamily="34" charset="-122"/>
                <a:ea typeface="微软雅黑" panose="020b0503020204020204" pitchFamily="34" charset="-122"/>
                <a:cs typeface="+mn-ea"/>
                <a:sym typeface="+mn-lt"/>
              </a:rPr>
              <a:t>试</a:t>
            </a:r>
            <a:r>
              <a:rPr lang="zh-CN" altLang="en-US" sz="6600" b="1">
                <a:ln w="0"/>
                <a:solidFill>
                  <a:schemeClr val="accent2"/>
                </a:solidFill>
                <a:latin typeface="微软雅黑" panose="020b0503020204020204" pitchFamily="34" charset="-122"/>
                <a:ea typeface="微软雅黑" panose="020b0503020204020204" pitchFamily="34" charset="-122"/>
                <a:cs typeface="+mn-ea"/>
                <a:sym typeface="+mn-lt"/>
              </a:rPr>
              <a:t>经验分享</a:t>
            </a:r>
          </a:p>
        </p:txBody>
      </p:sp>
      <p:sp>
        <p:nvSpPr>
          <p:cNvPr id="5" name="文本框 4">
            <a:extLst>
              <a:ext uri="{FF2B5EF4-FFF2-40B4-BE49-F238E27FC236}">
                <a16:creationId xmlns:a16="http://schemas.microsoft.com/office/drawing/2014/main" id="{D1105856-3BAC-4F4A-8D96-7F7756E86182}"/>
              </a:ext>
            </a:extLst>
          </p:cNvPr>
          <p:cNvSpPr txBox="1"/>
          <p:nvPr/>
        </p:nvSpPr>
        <p:spPr>
          <a:xfrm>
            <a:off x="3121152" y="3392424"/>
            <a:ext cx="594969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a:solidFill>
                  <a:srgbClr val="1A9E89"/>
                </a:solidFill>
                <a:latin typeface="微软雅黑" panose="020b0503020204020204" pitchFamily="34" charset="-122"/>
                <a:ea typeface="微软雅黑" panose="020b0503020204020204" pitchFamily="34" charset="-122"/>
              </a:rPr>
              <a:t>考研复试自我介绍经验分享</a:t>
            </a:r>
          </a:p>
        </p:txBody>
      </p:sp>
      <p:cxnSp>
        <p:nvCxnSpPr>
          <p:cNvPr id="7" name="直接连接符 6">
            <a:extLst>
              <a:ext uri="{FF2B5EF4-FFF2-40B4-BE49-F238E27FC236}">
                <a16:creationId xmlns:a16="http://schemas.microsoft.com/office/drawing/2014/main" id="{7538614F-6D27-45D1-8A90-83B356F134CB}"/>
              </a:ext>
            </a:extLst>
          </p:cNvPr>
          <p:cNvCxnSpPr/>
          <p:nvPr/>
        </p:nvCxnSpPr>
        <p:spPr>
          <a:xfrm>
            <a:off x="2781300" y="3780044"/>
            <a:ext cx="66294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312012"/>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9144000" y="527538"/>
            <a:ext cx="2438400" cy="24622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solidFill>
                  <a:srgbClr val="FFFFFF"/>
                </a:solidFill>
              </a:rPr>
              <a:t>第</a:t>
            </a:r>
            <a:r>
              <a:rPr lang="en-US" altLang="zh-CN" sz="200" smtClean="0">
                <a:solidFill>
                  <a:srgbClr val="FFFFFF"/>
                </a:solidFill>
              </a:rPr>
              <a:t>1</a:t>
            </a:r>
            <a:r>
              <a:rPr lang="zh-CN" altLang="en-US" sz="200" smtClean="0">
                <a:solidFill>
                  <a:srgbClr val="FFFFFF"/>
                </a:solidFill>
              </a:rPr>
              <a:t>部分规定了电网视频监控系统组成及各部分的主要功能、性能，基本接口，音视频编解码格式及环境等要求。视频监控系统的基本接口分为两类：接口</a:t>
            </a:r>
            <a:r>
              <a:rPr lang="en-US" altLang="zh-CN" sz="200" smtClean="0">
                <a:solidFill>
                  <a:srgbClr val="FFFFFF"/>
                </a:solidFill>
              </a:rPr>
              <a:t>A</a:t>
            </a:r>
            <a:r>
              <a:rPr lang="zh-CN" altLang="en-US" sz="200" smtClean="0">
                <a:solidFill>
                  <a:srgbClr val="FFFFFF"/>
                </a:solidFill>
              </a:rPr>
              <a:t>和接口</a:t>
            </a:r>
            <a:r>
              <a:rPr lang="en-US" altLang="zh-CN" sz="200" smtClean="0">
                <a:solidFill>
                  <a:srgbClr val="FFFFFF"/>
                </a:solidFill>
              </a:rPr>
              <a:t>B</a:t>
            </a:r>
            <a:r>
              <a:rPr lang="zh-CN" altLang="en-US" sz="200" smtClean="0">
                <a:solidFill>
                  <a:srgbClr val="FFFFFF"/>
                </a:solidFill>
              </a:rPr>
              <a:t>，详见下图。系统接口示意图接口</a:t>
            </a:r>
            <a:r>
              <a:rPr lang="en-US" altLang="zh-CN" sz="200" smtClean="0">
                <a:solidFill>
                  <a:srgbClr val="FFFFFF"/>
                </a:solidFill>
              </a:rPr>
              <a:t>A</a:t>
            </a:r>
            <a:r>
              <a:rPr lang="zh-CN" altLang="en-US" sz="200" smtClean="0">
                <a:solidFill>
                  <a:srgbClr val="FFFFFF"/>
                </a:solidFill>
              </a:rPr>
              <a:t>：视频监控系统外部接口，即提供视频监控系统与不属于本系统的站新一代变电站智能辅助监控系统第</a:t>
            </a:r>
            <a:r>
              <a:rPr lang="en-US" altLang="zh-CN" sz="200" smtClean="0">
                <a:solidFill>
                  <a:srgbClr val="FFFFFF"/>
                </a:solidFill>
              </a:rPr>
              <a:t>4</a:t>
            </a:r>
            <a:r>
              <a:rPr lang="zh-CN" altLang="en-US" sz="200" smtClean="0">
                <a:solidFill>
                  <a:srgbClr val="FFFFFF"/>
                </a:solidFill>
              </a:rPr>
              <a:t>页端系统之间、视频监控系统之间、视频监控系统与其他业务系统之间的接口。接口</a:t>
            </a:r>
            <a:r>
              <a:rPr lang="en-US" altLang="zh-CN" sz="200" smtClean="0">
                <a:solidFill>
                  <a:srgbClr val="FFFFFF"/>
                </a:solidFill>
              </a:rPr>
              <a:t>B</a:t>
            </a:r>
            <a:r>
              <a:rPr lang="zh-CN" altLang="en-US" sz="200" smtClean="0">
                <a:solidFill>
                  <a:srgbClr val="FFFFFF"/>
                </a:solidFill>
              </a:rPr>
              <a:t>：视频监控系统内部接口，即提供视频监控平台与属于该平台的站端系统之间的接口。存在问题目前智能变电站已进入全面建设阶段，变电站智能辅助监控系统作为配套系统也进行了大批招标实施，使变电站大步迈向全面感知时代。虽然上文的两个技术规范已定义变电站智能辅助监控系统和视频监控系统，但两个技术规范分别由两个部门制定，缺少对变电站智能辅助监控系统的统一规划，在招标和实施过程中还存在不少问题。</a:t>
            </a:r>
            <a:endParaRPr lang="zh-CN" altLang="en-US" sz="200">
              <a:solidFill>
                <a:srgbClr val="FFFFFF"/>
              </a:solidFill>
            </a:endParaRPr>
          </a:p>
        </p:txBody>
      </p:sp>
      <p:sp>
        <p:nvSpPr>
          <p:cNvPr id="11" name="矩形 10">
            <a:extLst>
              <a:ext uri="{FF2B5EF4-FFF2-40B4-BE49-F238E27FC236}">
                <a16:creationId xmlns:a16="http://schemas.microsoft.com/office/drawing/2014/main" id="{D629D20A-EBC1-4869-B197-5FB74785365C}"/>
              </a:ext>
            </a:extLst>
          </p:cNvPr>
          <p:cNvSpPr/>
          <p:nvPr/>
        </p:nvSpPr>
        <p:spPr>
          <a:xfrm>
            <a:off x="1739900" y="4270248"/>
            <a:ext cx="8712200" cy="1719072"/>
          </a:xfrm>
          <a:prstGeom prst="rect">
            <a:avLst/>
          </a:prstGeom>
          <a:noFill/>
          <a:ln>
            <a:solidFill>
              <a:srgbClr val="1A9E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 name="文本框 1">
            <a:extLst>
              <a:ext uri="{FF2B5EF4-FFF2-40B4-BE49-F238E27FC236}">
                <a16:creationId xmlns:a16="http://schemas.microsoft.com/office/drawing/2014/main" id="{6C37ADC8-FB3B-4BFC-9946-2ED79C0AF7D4}"/>
              </a:ext>
            </a:extLst>
          </p:cNvPr>
          <p:cNvSpPr txBox="1"/>
          <p:nvPr/>
        </p:nvSpPr>
        <p:spPr>
          <a:xfrm>
            <a:off x="2170856" y="4496373"/>
            <a:ext cx="7850289" cy="126682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250000"/>
              </a:lnSpc>
              <a:defRPr/>
            </a:pPr>
            <a:r>
              <a:rPr lang="zh-CN" altLang="en-US">
                <a:ln w="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这几乎可以说是所有人都会遇到的问题，因为没有谁敢拍胸脯保证老师问的问题都会（如果是这样，恐怕老师们也会惊呆的：你是“开挂”了吧 ）。</a:t>
            </a:r>
          </a:p>
        </p:txBody>
      </p:sp>
      <p:pic>
        <p:nvPicPr>
          <p:cNvPr id="8" name="图片 7">
            <a:extLst>
              <a:ext uri="{FF2B5EF4-FFF2-40B4-BE49-F238E27FC236}">
                <a16:creationId xmlns:a16="http://schemas.microsoft.com/office/drawing/2014/main" id="{1585F68A-08AA-4CF6-836B-1D7EFB1C549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681478" y="128016"/>
            <a:ext cx="5676900" cy="3657600"/>
          </a:xfrm>
          <a:prstGeom prst="rect">
            <a:avLst/>
          </a:prstGeom>
        </p:spPr>
      </p:pic>
      <p:sp>
        <p:nvSpPr>
          <p:cNvPr id="10" name="文本框 9">
            <a:extLst>
              <a:ext uri="{FF2B5EF4-FFF2-40B4-BE49-F238E27FC236}">
                <a16:creationId xmlns:a16="http://schemas.microsoft.com/office/drawing/2014/main" id="{CB729C36-79C5-48FF-A3EB-B5D9B4A5AB5B}"/>
              </a:ext>
            </a:extLst>
          </p:cNvPr>
          <p:cNvSpPr txBox="1"/>
          <p:nvPr/>
        </p:nvSpPr>
        <p:spPr>
          <a:xfrm>
            <a:off x="4462272" y="1104114"/>
            <a:ext cx="3483863" cy="170540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defRPr/>
            </a:pPr>
            <a:r>
              <a:rPr lang="zh-CN" altLang="en-US">
                <a:ln w="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复试将至，不少考研</a:t>
            </a:r>
            <a:r>
              <a:rPr lang="en-US" altLang="zh-CN">
                <a:ln w="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er</a:t>
            </a:r>
            <a:r>
              <a:rPr lang="zh-CN" altLang="en-US">
                <a:ln w="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可能会担心这样的问题：“专业课面试时，如果导师问的问题是我不了解的专业内容，怎么办？”</a:t>
            </a:r>
          </a:p>
        </p:txBody>
      </p:sp>
    </p:spTree>
    <p:extLst>
      <p:ext uri="{BB962C8B-B14F-4D97-AF65-F5344CB8AC3E}">
        <p14:creationId xmlns:p14="http://schemas.microsoft.com/office/powerpoint/2010/main" val="2128305929"/>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p:cNvSpPr txBox="1"/>
          <p:nvPr/>
        </p:nvSpPr>
        <p:spPr>
          <a:xfrm>
            <a:off x="9144000" y="527538"/>
            <a:ext cx="2438400" cy="24622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solidFill>
                  <a:srgbClr val="FFFFFF"/>
                </a:solidFill>
              </a:rPr>
              <a:t>传统视频监控的“被动监控”模式只适用于事后追溯，智能分析技术的应用，变“被动”为“主动”，可以对事件做到“早发现、早预防”。以变电站设备巡视为例，由于变电站监控点位多、视频信息量大、无效视频信息多，通过智能视频分析过滤功能可减少无用视频信息，将大量无用信息过滤在前端，制定分析策略后将有价值的视频信息提取并存放到上级平台，能够有效降低工作人员的监控压力。通过智能视频监控系统可以主动发现变电站内的异常情况（比如表计读数超限），在事件发生时就及时发现并进行控制，从而预防并减少设备突发事故。新一代变电站智能辅助监控系统第</a:t>
            </a:r>
            <a:r>
              <a:rPr lang="en-US" altLang="zh-CN" sz="200" smtClean="0">
                <a:solidFill>
                  <a:srgbClr val="FFFFFF"/>
                </a:solidFill>
              </a:rPr>
              <a:t>7</a:t>
            </a:r>
            <a:r>
              <a:rPr lang="zh-CN" altLang="en-US" sz="200" smtClean="0">
                <a:solidFill>
                  <a:srgbClr val="FFFFFF"/>
                </a:solidFill>
              </a:rPr>
              <a:t>页第二章思路与目标指导思想变电站智能辅助监控系统设计的指导思想是：深入贯彻落实科学发展观，以智能电网发展战略为指导，以辅助系统建设现状为基础，以实现辅助系统的标准化、一体化和智能化特征为目标，以先进适用技术为支撑，以满足多元化电力管理需求为目的，立足国网，统筹规划，实现电网“智能”与“坚强”高度融合，实现电网生产系统与辅助系统的协调发展。</a:t>
            </a:r>
            <a:endParaRPr lang="zh-CN" altLang="en-US" sz="200">
              <a:solidFill>
                <a:srgbClr val="FFFFFF"/>
              </a:solidFill>
            </a:endParaRPr>
          </a:p>
        </p:txBody>
      </p:sp>
      <p:sp>
        <p:nvSpPr>
          <p:cNvPr id="2" name="矩形: 圆角 1">
            <a:extLst>
              <a:ext uri="{FF2B5EF4-FFF2-40B4-BE49-F238E27FC236}">
                <a16:creationId xmlns:a16="http://schemas.microsoft.com/office/drawing/2014/main" id="{D3E3917F-6EED-4294-8366-4B55794107DD}"/>
              </a:ext>
            </a:extLst>
          </p:cNvPr>
          <p:cNvSpPr/>
          <p:nvPr/>
        </p:nvSpPr>
        <p:spPr>
          <a:xfrm>
            <a:off x="4911296" y="1996012"/>
            <a:ext cx="732748" cy="732748"/>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400">
                <a:solidFill>
                  <a:srgbClr val="1A9E89"/>
                </a:solidFill>
                <a:latin typeface="微软雅黑" panose="020b0503020204020204" pitchFamily="34" charset="-122"/>
                <a:ea typeface="微软雅黑" panose="020b0503020204020204" pitchFamily="34" charset="-122"/>
                <a:sym typeface="+mn-lt"/>
              </a:rPr>
              <a:t>1</a:t>
            </a:r>
            <a:endParaRPr lang="zh-CN" altLang="en-US" sz="4400">
              <a:solidFill>
                <a:srgbClr val="1A9E89"/>
              </a:solidFill>
              <a:latin typeface="微软雅黑" panose="020b0503020204020204" pitchFamily="34" charset="-122"/>
              <a:ea typeface="微软雅黑" panose="020b0503020204020204" pitchFamily="34" charset="-122"/>
              <a:sym typeface="+mn-lt"/>
            </a:endParaRPr>
          </a:p>
        </p:txBody>
      </p:sp>
      <p:sp>
        <p:nvSpPr>
          <p:cNvPr id="3" name="文本框 2">
            <a:extLst>
              <a:ext uri="{FF2B5EF4-FFF2-40B4-BE49-F238E27FC236}">
                <a16:creationId xmlns:a16="http://schemas.microsoft.com/office/drawing/2014/main" id="{75465768-05CE-4357-AEE0-492316260C73}"/>
              </a:ext>
            </a:extLst>
          </p:cNvPr>
          <p:cNvSpPr txBox="1"/>
          <p:nvPr/>
        </p:nvSpPr>
        <p:spPr>
          <a:xfrm>
            <a:off x="5704582" y="2069999"/>
            <a:ext cx="3877985"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3200" b="1">
                <a:solidFill>
                  <a:schemeClr val="bg2">
                    <a:lumMod val="25000"/>
                  </a:schemeClr>
                </a:solidFill>
                <a:latin typeface="微软雅黑" panose="020b0503020204020204" pitchFamily="34" charset="-122"/>
                <a:ea typeface="微软雅黑" panose="020b0503020204020204" pitchFamily="34" charset="-122"/>
                <a:cs typeface="+mn-ea"/>
                <a:sym typeface="+mn-lt"/>
              </a:rPr>
              <a:t>频率极高的复试问题</a:t>
            </a:r>
          </a:p>
        </p:txBody>
      </p:sp>
      <p:sp>
        <p:nvSpPr>
          <p:cNvPr id="4" name="矩形: 圆角 3">
            <a:extLst>
              <a:ext uri="{FF2B5EF4-FFF2-40B4-BE49-F238E27FC236}">
                <a16:creationId xmlns:a16="http://schemas.microsoft.com/office/drawing/2014/main" id="{951DD324-EB65-45F2-8B32-F2EA5A941582}"/>
              </a:ext>
            </a:extLst>
          </p:cNvPr>
          <p:cNvSpPr/>
          <p:nvPr/>
        </p:nvSpPr>
        <p:spPr>
          <a:xfrm>
            <a:off x="4911296" y="3236594"/>
            <a:ext cx="732748" cy="732748"/>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400">
                <a:solidFill>
                  <a:srgbClr val="1A9E89"/>
                </a:solidFill>
                <a:latin typeface="微软雅黑" panose="020b0503020204020204" pitchFamily="34" charset="-122"/>
                <a:ea typeface="微软雅黑" panose="020b0503020204020204" pitchFamily="34" charset="-122"/>
                <a:sym typeface="+mn-lt"/>
              </a:rPr>
              <a:t>2</a:t>
            </a:r>
            <a:endParaRPr lang="zh-CN" altLang="en-US" sz="4400">
              <a:solidFill>
                <a:srgbClr val="1A9E89"/>
              </a:solidFill>
              <a:latin typeface="微软雅黑" panose="020b0503020204020204" pitchFamily="34" charset="-122"/>
              <a:ea typeface="微软雅黑" panose="020b0503020204020204" pitchFamily="34" charset="-122"/>
              <a:sym typeface="+mn-lt"/>
            </a:endParaRPr>
          </a:p>
        </p:txBody>
      </p:sp>
      <p:sp>
        <p:nvSpPr>
          <p:cNvPr id="5" name="文本框 4">
            <a:extLst>
              <a:ext uri="{FF2B5EF4-FFF2-40B4-BE49-F238E27FC236}">
                <a16:creationId xmlns:a16="http://schemas.microsoft.com/office/drawing/2014/main" id="{D3E56403-E4F9-4B01-AEAC-4DADE539609F}"/>
              </a:ext>
            </a:extLst>
          </p:cNvPr>
          <p:cNvSpPr txBox="1"/>
          <p:nvPr/>
        </p:nvSpPr>
        <p:spPr>
          <a:xfrm>
            <a:off x="5704582" y="3310581"/>
            <a:ext cx="5109091"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3200" b="1">
                <a:solidFill>
                  <a:schemeClr val="bg2">
                    <a:lumMod val="25000"/>
                  </a:schemeClr>
                </a:solidFill>
                <a:latin typeface="微软雅黑" panose="020b0503020204020204" pitchFamily="34" charset="-122"/>
                <a:ea typeface="微软雅黑" panose="020b0503020204020204" pitchFamily="34" charset="-122"/>
                <a:cs typeface="+mn-ea"/>
                <a:sym typeface="+mn-lt"/>
              </a:rPr>
              <a:t>被问到不会的问题怎么办？</a:t>
            </a:r>
          </a:p>
        </p:txBody>
      </p:sp>
      <p:sp>
        <p:nvSpPr>
          <p:cNvPr id="6" name="矩形: 圆角 5">
            <a:extLst>
              <a:ext uri="{FF2B5EF4-FFF2-40B4-BE49-F238E27FC236}">
                <a16:creationId xmlns:a16="http://schemas.microsoft.com/office/drawing/2014/main" id="{AEB339AE-0D5B-4F3C-A761-8BC86478F390}"/>
              </a:ext>
            </a:extLst>
          </p:cNvPr>
          <p:cNvSpPr/>
          <p:nvPr/>
        </p:nvSpPr>
        <p:spPr>
          <a:xfrm>
            <a:off x="4911296" y="4477175"/>
            <a:ext cx="732748" cy="732748"/>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400">
                <a:solidFill>
                  <a:srgbClr val="1A9E89"/>
                </a:solidFill>
                <a:latin typeface="微软雅黑" panose="020b0503020204020204" pitchFamily="34" charset="-122"/>
                <a:ea typeface="微软雅黑" panose="020b0503020204020204" pitchFamily="34" charset="-122"/>
                <a:sym typeface="+mn-lt"/>
              </a:rPr>
              <a:t>3</a:t>
            </a:r>
            <a:endParaRPr lang="zh-CN" altLang="en-US" sz="4400">
              <a:solidFill>
                <a:srgbClr val="1A9E89"/>
              </a:solidFill>
              <a:latin typeface="微软雅黑" panose="020b0503020204020204" pitchFamily="34" charset="-122"/>
              <a:ea typeface="微软雅黑" panose="020b0503020204020204" pitchFamily="34" charset="-122"/>
              <a:sym typeface="+mn-lt"/>
            </a:endParaRPr>
          </a:p>
        </p:txBody>
      </p:sp>
      <p:sp>
        <p:nvSpPr>
          <p:cNvPr id="7" name="文本框 6">
            <a:extLst>
              <a:ext uri="{FF2B5EF4-FFF2-40B4-BE49-F238E27FC236}">
                <a16:creationId xmlns:a16="http://schemas.microsoft.com/office/drawing/2014/main" id="{458837A6-1B25-4707-9BFF-454300D6F539}"/>
              </a:ext>
            </a:extLst>
          </p:cNvPr>
          <p:cNvSpPr txBox="1"/>
          <p:nvPr/>
        </p:nvSpPr>
        <p:spPr>
          <a:xfrm>
            <a:off x="5704582" y="4551162"/>
            <a:ext cx="5519460"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3200" b="1">
                <a:solidFill>
                  <a:schemeClr val="bg2">
                    <a:lumMod val="25000"/>
                  </a:schemeClr>
                </a:solidFill>
                <a:latin typeface="微软雅黑" panose="020b0503020204020204" pitchFamily="34" charset="-122"/>
                <a:ea typeface="微软雅黑" panose="020b0503020204020204" pitchFamily="34" charset="-122"/>
                <a:cs typeface="+mn-ea"/>
                <a:sym typeface="+mn-lt"/>
              </a:rPr>
              <a:t>自我介绍都有哪些注意事项？</a:t>
            </a:r>
          </a:p>
        </p:txBody>
      </p:sp>
      <p:sp>
        <p:nvSpPr>
          <p:cNvPr id="11" name="文本框 10">
            <a:extLst>
              <a:ext uri="{FF2B5EF4-FFF2-40B4-BE49-F238E27FC236}">
                <a16:creationId xmlns:a16="http://schemas.microsoft.com/office/drawing/2014/main" id="{2B463299-103D-46A6-B61A-BDBBD6DC8626}"/>
              </a:ext>
            </a:extLst>
          </p:cNvPr>
          <p:cNvSpPr txBox="1"/>
          <p:nvPr/>
        </p:nvSpPr>
        <p:spPr>
          <a:xfrm>
            <a:off x="1870770" y="2921620"/>
            <a:ext cx="677108" cy="2258563"/>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chemeClr val="bg2">
                    <a:lumMod val="25000"/>
                  </a:schemeClr>
                </a:solidFill>
                <a:effectLst/>
                <a:uLnTx/>
                <a:uFillTx/>
                <a:latin typeface="微软雅黑" panose="020b0503020204020204" pitchFamily="34" charset="-122"/>
                <a:ea typeface="微软雅黑" panose="020b0503020204020204" pitchFamily="34" charset="-122"/>
                <a:cs typeface="+mn-ea"/>
                <a:sym typeface="+mn-lt"/>
              </a:rPr>
              <a:t>CONTENT</a:t>
            </a:r>
            <a:endParaRPr kumimoji="0" lang="zh-CN" altLang="en-US" sz="3200" b="1" i="0" u="none" strike="noStrike" kern="1200" cap="none" spc="0" normalizeH="0" baseline="0" noProof="0">
              <a:ln>
                <a:noFill/>
              </a:ln>
              <a:solidFill>
                <a:schemeClr val="bg2">
                  <a:lumMod val="25000"/>
                </a:scheme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12" name="文本框 11">
            <a:extLst>
              <a:ext uri="{FF2B5EF4-FFF2-40B4-BE49-F238E27FC236}">
                <a16:creationId xmlns:a16="http://schemas.microsoft.com/office/drawing/2014/main" id="{C2FA3B22-6B69-4E56-9E9A-07F36C2FEA18}"/>
              </a:ext>
            </a:extLst>
          </p:cNvPr>
          <p:cNvSpPr txBox="1"/>
          <p:nvPr/>
        </p:nvSpPr>
        <p:spPr>
          <a:xfrm>
            <a:off x="2382599" y="1773697"/>
            <a:ext cx="1415772" cy="2703478"/>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8000" b="1" i="0" u="none" strike="noStrike" kern="1200" cap="none" spc="0" normalizeH="0" baseline="0" noProof="0">
                <a:ln>
                  <a:noFill/>
                </a:ln>
                <a:solidFill>
                  <a:srgbClr val="1A9E89"/>
                </a:solidFill>
                <a:effectLst/>
                <a:uLnTx/>
                <a:uFillTx/>
                <a:latin typeface="微软雅黑" panose="020b0503020204020204" pitchFamily="34" charset="-122"/>
                <a:ea typeface="微软雅黑" panose="020b0503020204020204" pitchFamily="34" charset="-122"/>
                <a:cs typeface="+mn-ea"/>
                <a:sym typeface="+mn-lt"/>
              </a:rPr>
              <a:t>目录</a:t>
            </a:r>
          </a:p>
        </p:txBody>
      </p:sp>
    </p:spTree>
    <p:extLst>
      <p:ext uri="{BB962C8B-B14F-4D97-AF65-F5344CB8AC3E}">
        <p14:creationId xmlns:p14="http://schemas.microsoft.com/office/powerpoint/2010/main" val="66631471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196D7A7-2465-449C-A725-382AAF2011A7}"/>
              </a:ext>
            </a:extLst>
          </p:cNvPr>
          <p:cNvSpPr txBox="1"/>
          <p:nvPr/>
        </p:nvSpPr>
        <p:spPr>
          <a:xfrm>
            <a:off x="3233680" y="2924292"/>
            <a:ext cx="5724644"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4800" b="1">
                <a:solidFill>
                  <a:schemeClr val="bg2">
                    <a:lumMod val="25000"/>
                  </a:schemeClr>
                </a:solidFill>
                <a:latin typeface="微软雅黑" panose="020b0503020204020204" pitchFamily="34" charset="-122"/>
                <a:ea typeface="微软雅黑" panose="020b0503020204020204" pitchFamily="34" charset="-122"/>
                <a:cs typeface="+mn-ea"/>
                <a:sym typeface="+mn-lt"/>
              </a:rPr>
              <a:t>频率极高的复试问题</a:t>
            </a:r>
          </a:p>
        </p:txBody>
      </p:sp>
      <p:sp>
        <p:nvSpPr>
          <p:cNvPr id="3" name="矩形: 圆角 2">
            <a:extLst>
              <a:ext uri="{FF2B5EF4-FFF2-40B4-BE49-F238E27FC236}">
                <a16:creationId xmlns:a16="http://schemas.microsoft.com/office/drawing/2014/main" id="{9EA25C28-B8BC-4BE2-A05C-270DA67EA9A6}"/>
              </a:ext>
            </a:extLst>
          </p:cNvPr>
          <p:cNvSpPr/>
          <p:nvPr/>
        </p:nvSpPr>
        <p:spPr>
          <a:xfrm>
            <a:off x="5729626" y="2062920"/>
            <a:ext cx="732748" cy="732748"/>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400">
                <a:solidFill>
                  <a:srgbClr val="1A9E89"/>
                </a:solidFill>
                <a:latin typeface="微软雅黑" panose="020b0503020204020204" pitchFamily="34" charset="-122"/>
                <a:ea typeface="微软雅黑" panose="020b0503020204020204" pitchFamily="34" charset="-122"/>
                <a:sym typeface="+mn-lt"/>
              </a:rPr>
              <a:t>1</a:t>
            </a:r>
            <a:endParaRPr lang="zh-CN" altLang="en-US" sz="4400">
              <a:solidFill>
                <a:srgbClr val="1A9E89"/>
              </a:solidFill>
              <a:latin typeface="微软雅黑" panose="020b0503020204020204" pitchFamily="34" charset="-122"/>
              <a:ea typeface="微软雅黑" panose="020b0503020204020204" pitchFamily="34" charset="-122"/>
              <a:sym typeface="+mn-lt"/>
            </a:endParaRPr>
          </a:p>
        </p:txBody>
      </p:sp>
    </p:spTree>
    <p:extLst>
      <p:ext uri="{BB962C8B-B14F-4D97-AF65-F5344CB8AC3E}">
        <p14:creationId xmlns:p14="http://schemas.microsoft.com/office/powerpoint/2010/main" val="520633803"/>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144000" y="527538"/>
            <a:ext cx="2438400" cy="215444"/>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solidFill>
                  <a:srgbClr val="FFFFFF"/>
                </a:solidFill>
              </a:rPr>
              <a:t>6)</a:t>
            </a:r>
            <a:r>
              <a:rPr lang="zh-CN" altLang="en-US" sz="200" smtClean="0">
                <a:solidFill>
                  <a:srgbClr val="FFFFFF"/>
                </a:solidFill>
              </a:rPr>
              <a:t>易用性系统采用全中文、图形化软件实现整个监控系统管理与维护，人机对话界面新一代变电站智能辅助监控系统第</a:t>
            </a:r>
            <a:r>
              <a:rPr lang="en-US" altLang="zh-CN" sz="200" smtClean="0">
                <a:solidFill>
                  <a:srgbClr val="FFFFFF"/>
                </a:solidFill>
              </a:rPr>
              <a:t>9</a:t>
            </a:r>
            <a:r>
              <a:rPr lang="zh-CN" altLang="en-US" sz="200" smtClean="0">
                <a:solidFill>
                  <a:srgbClr val="FFFFFF"/>
                </a:solidFill>
              </a:rPr>
              <a:t>页清晰、简洁、友好，操控简便、灵活，便于监控和配置；采用稳定易用的硬件和软件，完全不需借助任何专用维护工具，既降低了对管理人员进行专业知识的培训费用，又节省了日常频繁地维护费用。</a:t>
            </a:r>
            <a:r>
              <a:rPr lang="en-US" altLang="zh-CN" sz="200" smtClean="0">
                <a:solidFill>
                  <a:srgbClr val="FFFFFF"/>
                </a:solidFill>
              </a:rPr>
              <a:t>7)</a:t>
            </a:r>
            <a:r>
              <a:rPr lang="zh-CN" altLang="en-US" sz="200" smtClean="0">
                <a:solidFill>
                  <a:srgbClr val="FFFFFF"/>
                </a:solidFill>
              </a:rPr>
              <a:t>安全性综合考虑设备安全、网络安全和数据安全。在前端采用完善的安全措施以保障前端设备的物理安全和应用安全，在前端与监控中心之间必须保障通信安全，采取可靠手段杜绝对前端设备的非法访问、入侵或攻击行为。数据采取前端分布存储、监控中心集中存储管理相结合的方式，对数据的访问采用严格的用户权限控制，并做好异常快速应急响应和日志记录。设计依据系统规划设计必须按照国际、国家和行业的有关标准和规范进行。</a:t>
            </a:r>
            <a:endParaRPr lang="zh-CN" altLang="en-US" sz="200">
              <a:solidFill>
                <a:srgbClr val="FFFFFF"/>
              </a:solidFill>
            </a:endParaRPr>
          </a:p>
        </p:txBody>
      </p:sp>
      <p:graphicFrame>
        <p:nvGraphicFramePr>
          <p:cNvPr id="6" name="图示 5">
            <a:extLst>
              <a:ext uri="{FF2B5EF4-FFF2-40B4-BE49-F238E27FC236}">
                <a16:creationId xmlns:a16="http://schemas.microsoft.com/office/drawing/2014/main" id="{60D8D373-74F7-435D-812B-FE2DB0B302BA}"/>
              </a:ext>
            </a:extLst>
          </p:cNvPr>
          <p:cNvGraphicFramePr/>
          <p:nvPr>
            <p:extLst>
              <p:ext uri="{D42A27DB-BD31-4B8C-83A1-F6EECF244321}">
                <p14:modId xmlns:p14="http://schemas.microsoft.com/office/powerpoint/2010/main" val="3763261461"/>
              </p:ext>
            </p:extLst>
          </p:nvPr>
        </p:nvGraphicFramePr>
        <p:xfrm>
          <a:off x="1419632" y="1628775"/>
          <a:ext cx="4463414" cy="3759831"/>
        </p:xfrm>
        <a:graphic>
          <a:graphicData uri="http://schemas.openxmlformats.org/drawingml/2006/diagram">
            <dgm:relIds xmlns:dgm="http://schemas.openxmlformats.org/drawingml/2006/diagram" r:dm="rId3" r:lo="rId4" r:qs="rId5" r:cs="rId6"/>
          </a:graphicData>
        </a:graphic>
      </p:graphicFrame>
      <p:graphicFrame>
        <p:nvGraphicFramePr>
          <p:cNvPr id="7" name="图示 6">
            <a:extLst>
              <a:ext uri="{FF2B5EF4-FFF2-40B4-BE49-F238E27FC236}">
                <a16:creationId xmlns:a16="http://schemas.microsoft.com/office/drawing/2014/main" id="{44F5E62E-5EB8-4EBE-AD2A-BB2B9DA1E646}"/>
              </a:ext>
            </a:extLst>
          </p:cNvPr>
          <p:cNvGraphicFramePr/>
          <p:nvPr>
            <p:extLst>
              <p:ext uri="{D42A27DB-BD31-4B8C-83A1-F6EECF244321}">
                <p14:modId xmlns:p14="http://schemas.microsoft.com/office/powerpoint/2010/main" val="948272834"/>
              </p:ext>
            </p:extLst>
          </p:nvPr>
        </p:nvGraphicFramePr>
        <p:xfrm>
          <a:off x="6319024" y="1628775"/>
          <a:ext cx="5021944" cy="4180114"/>
        </p:xfrm>
        <a:graphic>
          <a:graphicData uri="http://schemas.openxmlformats.org/drawingml/2006/diagram">
            <dgm:relIds xmlns:dgm="http://schemas.openxmlformats.org/drawingml/2006/diagram" r:dm="rId8" r:lo="rId9" r:qs="rId10" r:cs="rId11"/>
          </a:graphicData>
        </a:graphic>
      </p:graphicFrame>
      <p:sp>
        <p:nvSpPr>
          <p:cNvPr id="4" name="矩形: 圆角 3">
            <a:extLst>
              <a:ext uri="{FF2B5EF4-FFF2-40B4-BE49-F238E27FC236}">
                <a16:creationId xmlns:a16="http://schemas.microsoft.com/office/drawing/2014/main" id="{590ABAAC-336B-4732-A4A1-64A63EDADFEF}"/>
              </a:ext>
            </a:extLst>
          </p:cNvPr>
          <p:cNvSpPr/>
          <p:nvPr/>
        </p:nvSpPr>
        <p:spPr>
          <a:xfrm>
            <a:off x="528867" y="504754"/>
            <a:ext cx="584775" cy="584775"/>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000">
                <a:solidFill>
                  <a:srgbClr val="1A9E89"/>
                </a:solidFill>
                <a:latin typeface="微软雅黑" panose="020b0503020204020204" pitchFamily="34" charset="-122"/>
                <a:ea typeface="微软雅黑" panose="020b0503020204020204" pitchFamily="34" charset="-122"/>
                <a:sym typeface="+mn-lt"/>
              </a:rPr>
              <a:t>1</a:t>
            </a:r>
            <a:endParaRPr lang="zh-CN" altLang="en-US" sz="4000">
              <a:solidFill>
                <a:srgbClr val="1A9E89"/>
              </a:solidFill>
              <a:latin typeface="微软雅黑" panose="020b0503020204020204" pitchFamily="34" charset="-122"/>
              <a:ea typeface="微软雅黑" panose="020b0503020204020204" pitchFamily="34" charset="-122"/>
              <a:sym typeface="+mn-lt"/>
            </a:endParaRPr>
          </a:p>
        </p:txBody>
      </p:sp>
      <p:sp>
        <p:nvSpPr>
          <p:cNvPr id="5" name="文本框 4">
            <a:extLst>
              <a:ext uri="{FF2B5EF4-FFF2-40B4-BE49-F238E27FC236}">
                <a16:creationId xmlns:a16="http://schemas.microsoft.com/office/drawing/2014/main" id="{16C00428-8A77-47A8-BED0-CF23FE91DC69}"/>
              </a:ext>
            </a:extLst>
          </p:cNvPr>
          <p:cNvSpPr txBox="1"/>
          <p:nvPr/>
        </p:nvSpPr>
        <p:spPr>
          <a:xfrm>
            <a:off x="1244094" y="566309"/>
            <a:ext cx="341632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2800" b="1">
                <a:solidFill>
                  <a:schemeClr val="bg2">
                    <a:lumMod val="25000"/>
                  </a:schemeClr>
                </a:solidFill>
                <a:latin typeface="微软雅黑" panose="020b0503020204020204" pitchFamily="34" charset="-122"/>
                <a:ea typeface="微软雅黑" panose="020b0503020204020204" pitchFamily="34" charset="-122"/>
                <a:cs typeface="+mn-ea"/>
                <a:sym typeface="+mn-lt"/>
              </a:rPr>
              <a:t>频率极高的复试问题</a:t>
            </a:r>
          </a:p>
        </p:txBody>
      </p:sp>
      <p:pic>
        <p:nvPicPr>
          <p:cNvPr id="3" name="图片 2">
            <a:extLst>
              <a:ext uri="{FF2B5EF4-FFF2-40B4-BE49-F238E27FC236}">
                <a16:creationId xmlns:a16="http://schemas.microsoft.com/office/drawing/2014/main" id="{A20BC14F-BDA1-401A-99DE-12DAFDB0EDD3}"/>
              </a:ext>
            </a:extLst>
          </p:cNvPr>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2264758" y="5368150"/>
            <a:ext cx="2496813" cy="1119404"/>
          </a:xfrm>
          <a:prstGeom prst="rect">
            <a:avLst/>
          </a:prstGeom>
        </p:spPr>
      </p:pic>
    </p:spTree>
    <p:extLst>
      <p:ext uri="{BB962C8B-B14F-4D97-AF65-F5344CB8AC3E}">
        <p14:creationId xmlns:p14="http://schemas.microsoft.com/office/powerpoint/2010/main" val="678288015"/>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144000" y="527538"/>
            <a:ext cx="2438400" cy="215444"/>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solidFill>
                  <a:srgbClr val="FFFFFF"/>
                </a:solidFill>
              </a:rPr>
              <a:t>变电站智能辅助监控系统的设计和开发，起源于</a:t>
            </a:r>
            <a:r>
              <a:rPr lang="en-US" altLang="zh-CN" sz="200" smtClean="0">
                <a:solidFill>
                  <a:srgbClr val="FFFFFF"/>
                </a:solidFill>
              </a:rPr>
              <a:t>2010</a:t>
            </a:r>
            <a:r>
              <a:rPr lang="zh-CN" altLang="en-US" sz="200" smtClean="0">
                <a:solidFill>
                  <a:srgbClr val="FFFFFF"/>
                </a:solidFill>
              </a:rPr>
              <a:t>年首批智能变电站建设试点项目</a:t>
            </a:r>
            <a:r>
              <a:rPr lang="en-US" altLang="zh-CN" sz="200" smtClean="0">
                <a:solidFill>
                  <a:srgbClr val="FFFFFF"/>
                </a:solidFill>
              </a:rPr>
              <a:t>——</a:t>
            </a:r>
            <a:r>
              <a:rPr lang="zh-CN" altLang="en-US" sz="200" smtClean="0">
                <a:solidFill>
                  <a:srgbClr val="FFFFFF"/>
                </a:solidFill>
              </a:rPr>
              <a:t>浙江金华</a:t>
            </a:r>
            <a:r>
              <a:rPr lang="en-US" altLang="zh-CN" sz="200" smtClean="0">
                <a:solidFill>
                  <a:srgbClr val="FFFFFF"/>
                </a:solidFill>
              </a:rPr>
              <a:t>500kV</a:t>
            </a:r>
            <a:r>
              <a:rPr lang="zh-CN" altLang="en-US" sz="200" smtClean="0">
                <a:solidFill>
                  <a:srgbClr val="FFFFFF"/>
                </a:solidFill>
              </a:rPr>
              <a:t>芝堰变。近年来，海康威视依据相关规范及标准，结合各网省公司集采项目的实际情况，已成为变电站智能辅助监控系统的重要供货商。业务现状建设现状智能电网是未来发展的趋势，促进智能电网各环节协调发展的关键，在于从实体电网、信息系统、业务整合三方面，依靠标准和规范，着力解决能量流、信息流、业务流的高度一体化等方面的问题。在智能电网建设过程中，应坚持统一规划，统一标准，统一设计的原则。智能电网技术标准在智能电网中具有重要的新一代变电站智能辅助监控系统第</a:t>
            </a:r>
            <a:r>
              <a:rPr lang="en-US" altLang="zh-CN" sz="200" smtClean="0">
                <a:solidFill>
                  <a:srgbClr val="FFFFFF"/>
                </a:solidFill>
              </a:rPr>
              <a:t>2</a:t>
            </a:r>
            <a:r>
              <a:rPr lang="zh-CN" altLang="en-US" sz="200" smtClean="0">
                <a:solidFill>
                  <a:srgbClr val="FFFFFF"/>
                </a:solidFill>
              </a:rPr>
              <a:t>页战略意义，将贯穿智能电网建设的始终，决定智能电网建设的成败。针对变电站智能辅助监控系统，也出台了相应的技术标准，各网省公司基本以此为依据进行集中采购。</a:t>
            </a:r>
            <a:endParaRPr lang="zh-CN" altLang="en-US" sz="200">
              <a:solidFill>
                <a:srgbClr val="FFFFFF"/>
              </a:solidFill>
            </a:endParaRPr>
          </a:p>
        </p:txBody>
      </p:sp>
      <p:sp>
        <p:nvSpPr>
          <p:cNvPr id="9" name="Rounded Rectangle 43">
            <a:extLst>
              <a:ext uri="{FF2B5EF4-FFF2-40B4-BE49-F238E27FC236}">
                <a16:creationId xmlns:a16="http://schemas.microsoft.com/office/drawing/2014/main" id="{A02BBA9C-9BEF-41D8-8E0B-A6EC0981DB28}"/>
              </a:ext>
            </a:extLst>
          </p:cNvPr>
          <p:cNvSpPr/>
          <p:nvPr/>
        </p:nvSpPr>
        <p:spPr>
          <a:xfrm>
            <a:off x="1895191" y="2224056"/>
            <a:ext cx="4076711" cy="506838"/>
          </a:xfrm>
          <a:prstGeom prst="roundRect">
            <a:avLst>
              <a:gd name="adj" fmla="val 50000"/>
            </a:avLst>
          </a:prstGeom>
          <a:solidFill>
            <a:schemeClr val="accent1">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id-ID" sz="2400">
              <a:latin typeface="微软雅黑" panose="020b0503020204020204" pitchFamily="34" charset="-122"/>
              <a:ea typeface="微软雅黑" panose="020b0503020204020204" pitchFamily="34" charset="-122"/>
              <a:cs typeface="+mn-ea"/>
              <a:sym typeface="+mn-lt"/>
            </a:endParaRPr>
          </a:p>
        </p:txBody>
      </p:sp>
      <p:sp>
        <p:nvSpPr>
          <p:cNvPr id="10" name="TextBox 13">
            <a:extLst>
              <a:ext uri="{FF2B5EF4-FFF2-40B4-BE49-F238E27FC236}">
                <a16:creationId xmlns:a16="http://schemas.microsoft.com/office/drawing/2014/main" id="{0579AE4F-0CB0-43C2-9D3A-B4B7479044C9}"/>
              </a:ext>
            </a:extLst>
          </p:cNvPr>
          <p:cNvSpPr txBox="1"/>
          <p:nvPr/>
        </p:nvSpPr>
        <p:spPr>
          <a:xfrm>
            <a:off x="2010494" y="2277420"/>
            <a:ext cx="384610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bg1"/>
                </a:solidFill>
                <a:latin typeface="微软雅黑" panose="020b0503020204020204" pitchFamily="34" charset="-122"/>
                <a:ea typeface="微软雅黑" panose="020b0503020204020204" pitchFamily="34" charset="-122"/>
                <a:cs typeface="+mn-ea"/>
                <a:sym typeface="+mn-lt"/>
              </a:rPr>
              <a:t>被问到你的缺点</a:t>
            </a:r>
            <a:r>
              <a:rPr lang="en-US" altLang="zh-CN" sz="2000">
                <a:solidFill>
                  <a:schemeClr val="bg1"/>
                </a:solidFill>
                <a:latin typeface="微软雅黑" panose="020b0503020204020204" pitchFamily="34" charset="-122"/>
                <a:ea typeface="微软雅黑" panose="020b0503020204020204" pitchFamily="34" charset="-122"/>
                <a:cs typeface="+mn-ea"/>
                <a:sym typeface="+mn-lt"/>
              </a:rPr>
              <a:t>/</a:t>
            </a:r>
            <a:r>
              <a:rPr lang="zh-CN" altLang="en-US" sz="2000">
                <a:solidFill>
                  <a:schemeClr val="bg1"/>
                </a:solidFill>
                <a:latin typeface="微软雅黑" panose="020b0503020204020204" pitchFamily="34" charset="-122"/>
                <a:ea typeface="微软雅黑" panose="020b0503020204020204" pitchFamily="34" charset="-122"/>
                <a:cs typeface="+mn-ea"/>
                <a:sym typeface="+mn-lt"/>
              </a:rPr>
              <a:t>优点是什么？</a:t>
            </a:r>
          </a:p>
        </p:txBody>
      </p:sp>
      <p:sp>
        <p:nvSpPr>
          <p:cNvPr id="12" name="TextBox 15">
            <a:extLst>
              <a:ext uri="{FF2B5EF4-FFF2-40B4-BE49-F238E27FC236}">
                <a16:creationId xmlns:a16="http://schemas.microsoft.com/office/drawing/2014/main" id="{B9A8AEC7-5ED8-4A33-AD33-E2955DFD3AC8}"/>
              </a:ext>
            </a:extLst>
          </p:cNvPr>
          <p:cNvSpPr txBox="1"/>
          <p:nvPr/>
        </p:nvSpPr>
        <p:spPr>
          <a:xfrm>
            <a:off x="1895191" y="3027756"/>
            <a:ext cx="5410765" cy="2498638"/>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不要直接说自己的缺点，尤其是脾气大、爱偷懒、效率低这类缺点，没有老师会喜欢这样的学生，也不要自作聪明地说自己最大的缺点就是追求完美。可以说一些无伤大雅的小毛病，老师主要是想通过回答看出你发现问题和解决问题的能力。说完缺点之后还要说说自己是如何克服缺点的</a:t>
            </a:r>
          </a:p>
        </p:txBody>
      </p:sp>
      <p:sp>
        <p:nvSpPr>
          <p:cNvPr id="13" name="矩形: 圆角 12">
            <a:extLst>
              <a:ext uri="{FF2B5EF4-FFF2-40B4-BE49-F238E27FC236}">
                <a16:creationId xmlns:a16="http://schemas.microsoft.com/office/drawing/2014/main" id="{BE713C1B-09E4-4393-84BC-35A5F458A8BE}"/>
              </a:ext>
            </a:extLst>
          </p:cNvPr>
          <p:cNvSpPr/>
          <p:nvPr/>
        </p:nvSpPr>
        <p:spPr>
          <a:xfrm>
            <a:off x="528867" y="504754"/>
            <a:ext cx="584775" cy="584775"/>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000">
                <a:solidFill>
                  <a:srgbClr val="1A9E89"/>
                </a:solidFill>
                <a:latin typeface="微软雅黑" panose="020b0503020204020204" pitchFamily="34" charset="-122"/>
                <a:ea typeface="微软雅黑" panose="020b0503020204020204" pitchFamily="34" charset="-122"/>
                <a:sym typeface="+mn-lt"/>
              </a:rPr>
              <a:t>1</a:t>
            </a:r>
            <a:endParaRPr lang="zh-CN" altLang="en-US" sz="4000">
              <a:solidFill>
                <a:srgbClr val="1A9E89"/>
              </a:solidFill>
              <a:latin typeface="微软雅黑" panose="020b0503020204020204" pitchFamily="34" charset="-122"/>
              <a:ea typeface="微软雅黑" panose="020b0503020204020204" pitchFamily="34" charset="-122"/>
              <a:sym typeface="+mn-lt"/>
            </a:endParaRPr>
          </a:p>
        </p:txBody>
      </p:sp>
      <p:sp>
        <p:nvSpPr>
          <p:cNvPr id="14" name="文本框 13">
            <a:extLst>
              <a:ext uri="{FF2B5EF4-FFF2-40B4-BE49-F238E27FC236}">
                <a16:creationId xmlns:a16="http://schemas.microsoft.com/office/drawing/2014/main" id="{F989D451-5978-4195-B2F9-B2FEA8B61B5D}"/>
              </a:ext>
            </a:extLst>
          </p:cNvPr>
          <p:cNvSpPr txBox="1"/>
          <p:nvPr/>
        </p:nvSpPr>
        <p:spPr>
          <a:xfrm>
            <a:off x="1244094" y="566309"/>
            <a:ext cx="341632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2800" b="1">
                <a:solidFill>
                  <a:schemeClr val="bg2">
                    <a:lumMod val="25000"/>
                  </a:schemeClr>
                </a:solidFill>
                <a:latin typeface="微软雅黑" panose="020b0503020204020204" pitchFamily="34" charset="-122"/>
                <a:ea typeface="微软雅黑" panose="020b0503020204020204" pitchFamily="34" charset="-122"/>
                <a:cs typeface="+mn-ea"/>
                <a:sym typeface="+mn-lt"/>
              </a:rPr>
              <a:t>频率极高的复试问题</a:t>
            </a:r>
          </a:p>
        </p:txBody>
      </p:sp>
      <p:pic>
        <p:nvPicPr>
          <p:cNvPr id="4" name="图片 3">
            <a:extLst>
              <a:ext uri="{FF2B5EF4-FFF2-40B4-BE49-F238E27FC236}">
                <a16:creationId xmlns:a16="http://schemas.microsoft.com/office/drawing/2014/main" id="{3D62F7F1-0666-44BD-9DF1-005FE66FDE66}"/>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509301" y="2118033"/>
            <a:ext cx="4063383" cy="4063383"/>
          </a:xfrm>
          <a:prstGeom prst="rect">
            <a:avLst/>
          </a:prstGeom>
        </p:spPr>
      </p:pic>
    </p:spTree>
    <p:extLst>
      <p:ext uri="{BB962C8B-B14F-4D97-AF65-F5344CB8AC3E}">
        <p14:creationId xmlns:p14="http://schemas.microsoft.com/office/powerpoint/2010/main" val="46423590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144000" y="527538"/>
            <a:ext cx="2438400" cy="461665"/>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solidFill>
                  <a:srgbClr val="FFFFFF"/>
                </a:solidFill>
              </a:rPr>
              <a:t>系统以现代信息技术为支撑，网络互联互通、信息资源共享、应用功能完备，主要实现以下目标：</a:t>
            </a:r>
            <a:r>
              <a:rPr lang="en-US" altLang="zh-CN" sz="200" smtClean="0">
                <a:solidFill>
                  <a:srgbClr val="FFFFFF"/>
                </a:solidFill>
              </a:rPr>
              <a:t>(</a:t>
            </a:r>
            <a:r>
              <a:rPr lang="zh-CN" altLang="en-US" sz="200" smtClean="0">
                <a:solidFill>
                  <a:srgbClr val="FFFFFF"/>
                </a:solidFill>
              </a:rPr>
              <a:t>变电站智能辅助监控系统将对站内视频监控、环境监测、安全警卫、消防报警、门禁、</a:t>
            </a:r>
            <a:r>
              <a:rPr lang="en-US" altLang="zh-CN" sz="200" smtClean="0">
                <a:solidFill>
                  <a:srgbClr val="FFFFFF"/>
                </a:solidFill>
              </a:rPr>
              <a:t>SF6</a:t>
            </a:r>
            <a:r>
              <a:rPr lang="zh-CN" altLang="en-US" sz="200" smtClean="0">
                <a:solidFill>
                  <a:srgbClr val="FFFFFF"/>
                </a:solidFill>
              </a:rPr>
              <a:t>泄漏报警、智能控制等辅助子系统进行集成管理，符合大运行体系建设；</a:t>
            </a:r>
            <a:r>
              <a:rPr lang="en-US" altLang="zh-CN" sz="200" smtClean="0">
                <a:solidFill>
                  <a:srgbClr val="FFFFFF"/>
                </a:solidFill>
              </a:rPr>
              <a:t>(</a:t>
            </a:r>
            <a:r>
              <a:rPr lang="zh-CN" altLang="en-US" sz="200" smtClean="0">
                <a:solidFill>
                  <a:srgbClr val="FFFFFF"/>
                </a:solidFill>
              </a:rPr>
              <a:t>变电站智能辅助监控系统能够与站内生产系统、调控中心主站系统进行充分利用，对变电站一、二次设备运行状态进行巡视，并通过</a:t>
            </a:r>
            <a:r>
              <a:rPr lang="en-US" altLang="zh-CN" sz="200" smtClean="0">
                <a:solidFill>
                  <a:srgbClr val="FFFFFF"/>
                </a:solidFill>
              </a:rPr>
              <a:t>SCADA</a:t>
            </a:r>
            <a:r>
              <a:rPr lang="zh-CN" altLang="en-US" sz="200" smtClean="0">
                <a:solidFill>
                  <a:srgbClr val="FFFFFF"/>
                </a:solidFill>
              </a:rPr>
              <a:t>联动，对倒闸操作的结果进行视频复核，保障变电站稳定运行；</a:t>
            </a:r>
            <a:r>
              <a:rPr lang="en-US" altLang="zh-CN" sz="200" smtClean="0">
                <a:solidFill>
                  <a:srgbClr val="FFFFFF"/>
                </a:solidFill>
              </a:rPr>
              <a:t>(</a:t>
            </a:r>
            <a:r>
              <a:rPr lang="zh-CN" altLang="en-US" sz="200" smtClean="0">
                <a:solidFill>
                  <a:srgbClr val="FFFFFF"/>
                </a:solidFill>
              </a:rPr>
              <a:t>对设备异常进行及时预警，对安全事件进行有效防范，降低和控制意外事故发生的风险；</a:t>
            </a:r>
            <a:r>
              <a:rPr lang="en-US" altLang="zh-CN" sz="200" smtClean="0">
                <a:solidFill>
                  <a:srgbClr val="FFFFFF"/>
                </a:solidFill>
              </a:rPr>
              <a:t>(</a:t>
            </a:r>
            <a:r>
              <a:rPr lang="zh-CN" altLang="en-US" sz="200" smtClean="0">
                <a:solidFill>
                  <a:srgbClr val="FFFFFF"/>
                </a:solidFill>
              </a:rPr>
              <a:t>通过变电站智能辅助监控系统，形成设备巡视报表及各类统计报表，供主管部门统筹决策。新一代变电站智能辅助监控系统第</a:t>
            </a:r>
            <a:r>
              <a:rPr lang="en-US" altLang="zh-CN" sz="200" smtClean="0">
                <a:solidFill>
                  <a:srgbClr val="FFFFFF"/>
                </a:solidFill>
              </a:rPr>
              <a:t>11</a:t>
            </a:r>
            <a:r>
              <a:rPr lang="zh-CN" altLang="en-US" sz="200" smtClean="0">
                <a:solidFill>
                  <a:srgbClr val="FFFFFF"/>
                </a:solidFill>
              </a:rPr>
              <a:t>页第三章系统总体设计技术路线从海康威视参与首批智能变电站项目至今，通过近几年对智能变电站项目的不断实践，对变电站智能辅助监控系统的设计及开发，我们遵循的技术路线如下：</a:t>
            </a:r>
            <a:r>
              <a:rPr lang="en-US" altLang="zh-CN" sz="200" smtClean="0">
                <a:solidFill>
                  <a:srgbClr val="FFFFFF"/>
                </a:solidFill>
              </a:rPr>
              <a:t>(</a:t>
            </a:r>
            <a:r>
              <a:rPr lang="zh-CN" altLang="en-US" sz="200" smtClean="0">
                <a:solidFill>
                  <a:srgbClr val="FFFFFF"/>
                </a:solidFill>
              </a:rPr>
              <a:t>在变电站智能辅助监控系统的方案设计和项目实施时，严格按照国家电网的</a:t>
            </a:r>
            <a:r>
              <a:rPr lang="en-US" altLang="zh-CN" sz="200" smtClean="0">
                <a:solidFill>
                  <a:srgbClr val="FFFFFF"/>
                </a:solidFill>
              </a:rPr>
              <a:t>《</a:t>
            </a:r>
            <a:r>
              <a:rPr lang="zh-CN" altLang="en-US" sz="200" smtClean="0">
                <a:solidFill>
                  <a:srgbClr val="FFFFFF"/>
                </a:solidFill>
              </a:rPr>
              <a:t>变电站智能辅助监控系统技术规范</a:t>
            </a:r>
            <a:r>
              <a:rPr lang="en-US" altLang="zh-CN" sz="200" smtClean="0">
                <a:solidFill>
                  <a:srgbClr val="FFFFFF"/>
                </a:solidFill>
              </a:rPr>
              <a:t>》</a:t>
            </a:r>
            <a:r>
              <a:rPr lang="zh-CN" altLang="en-US" sz="200" smtClean="0">
                <a:solidFill>
                  <a:srgbClr val="FFFFFF"/>
                </a:solidFill>
              </a:rPr>
              <a:t>和</a:t>
            </a:r>
            <a:r>
              <a:rPr lang="en-US" altLang="zh-CN" sz="200" smtClean="0">
                <a:solidFill>
                  <a:srgbClr val="FFFFFF"/>
                </a:solidFill>
              </a:rPr>
              <a:t>《</a:t>
            </a:r>
            <a:r>
              <a:rPr lang="zh-CN" altLang="en-US" sz="200" smtClean="0">
                <a:solidFill>
                  <a:srgbClr val="FFFFFF"/>
                </a:solidFill>
              </a:rPr>
              <a:t>电网视频监控系统及接口</a:t>
            </a:r>
            <a:r>
              <a:rPr lang="en-US" altLang="zh-CN" sz="200" smtClean="0">
                <a:solidFill>
                  <a:srgbClr val="FFFFFF"/>
                </a:solidFill>
              </a:rPr>
              <a:t>》</a:t>
            </a:r>
            <a:r>
              <a:rPr lang="zh-CN" altLang="en-US" sz="200" smtClean="0">
                <a:solidFill>
                  <a:srgbClr val="FFFFFF"/>
                </a:solidFill>
              </a:rPr>
              <a:t>，采用符合标准的硬件产品和监控平台；</a:t>
            </a:r>
            <a:r>
              <a:rPr lang="en-US" altLang="zh-CN" sz="200" smtClean="0">
                <a:solidFill>
                  <a:srgbClr val="FFFFFF"/>
                </a:solidFill>
              </a:rPr>
              <a:t>(</a:t>
            </a:r>
            <a:r>
              <a:rPr lang="zh-CN" altLang="en-US" sz="200" smtClean="0">
                <a:solidFill>
                  <a:srgbClr val="FFFFFF"/>
                </a:solidFill>
              </a:rPr>
              <a:t>在变电站重要区域，部署高清摄像机，通过高清监控看清重要设备的细节部分，减少工作班的巡检压力，部分区域还需部署轨道摄像机；</a:t>
            </a:r>
            <a:r>
              <a:rPr lang="en-US" altLang="zh-CN" sz="200" smtClean="0">
                <a:solidFill>
                  <a:srgbClr val="FFFFFF"/>
                </a:solidFill>
              </a:rPr>
              <a:t>(</a:t>
            </a:r>
            <a:r>
              <a:rPr lang="zh-CN" altLang="en-US" sz="200" smtClean="0">
                <a:solidFill>
                  <a:srgbClr val="FFFFFF"/>
                </a:solidFill>
              </a:rPr>
              <a:t>在变电站周界和重要设备区域，部署智能分析设备，变“被动监控”为“主动监控”，对仪表读数、刀闸状态、刀闸（开关）分合指示牌状态、控制柜指示状态进行识别，减少运维中心的监控压力；</a:t>
            </a:r>
            <a:r>
              <a:rPr lang="en-US" altLang="zh-CN" sz="200" smtClean="0">
                <a:solidFill>
                  <a:srgbClr val="FFFFFF"/>
                </a:solidFill>
              </a:rPr>
              <a:t>(</a:t>
            </a:r>
            <a:r>
              <a:rPr lang="zh-CN" altLang="en-US" sz="200" smtClean="0">
                <a:solidFill>
                  <a:srgbClr val="FFFFFF"/>
                </a:solidFill>
              </a:rPr>
              <a:t>在变电站制高点，部署红外热像仪，对变电站设备的温度状态进行实时监控并红外成像，通过温度提前发现设备故障；</a:t>
            </a:r>
            <a:r>
              <a:rPr lang="en-US" altLang="zh-CN" sz="200" smtClean="0">
                <a:solidFill>
                  <a:srgbClr val="FFFFFF"/>
                </a:solidFill>
              </a:rPr>
              <a:t>(</a:t>
            </a:r>
            <a:r>
              <a:rPr lang="zh-CN" altLang="en-US" sz="200" smtClean="0">
                <a:solidFill>
                  <a:srgbClr val="FFFFFF"/>
                </a:solidFill>
              </a:rPr>
              <a:t>智能接口设备需实现对辅助子系统（除视频）的统一接入管理，并通过</a:t>
            </a:r>
            <a:r>
              <a:rPr lang="en-US" altLang="zh-CN" sz="200" smtClean="0">
                <a:solidFill>
                  <a:srgbClr val="FFFFFF"/>
                </a:solidFill>
              </a:rPr>
              <a:t>DL/T860</a:t>
            </a:r>
            <a:r>
              <a:rPr lang="zh-CN" altLang="en-US" sz="200" smtClean="0">
                <a:solidFill>
                  <a:srgbClr val="FFFFFF"/>
                </a:solidFill>
              </a:rPr>
              <a:t>规约与变电站智能辅助监控平台通信，子系统间配置智能预案，一旦报警即可触发相关联动；</a:t>
            </a:r>
            <a:r>
              <a:rPr lang="en-US" altLang="zh-CN" sz="200" smtClean="0">
                <a:solidFill>
                  <a:srgbClr val="FFFFFF"/>
                </a:solidFill>
              </a:rPr>
              <a:t>(</a:t>
            </a:r>
            <a:r>
              <a:rPr lang="zh-CN" altLang="en-US" sz="200" smtClean="0">
                <a:solidFill>
                  <a:srgbClr val="FFFFFF"/>
                </a:solidFill>
              </a:rPr>
              <a:t>视频监控系统采用国网</a:t>
            </a:r>
            <a:r>
              <a:rPr lang="en-US" altLang="zh-CN" sz="200" smtClean="0">
                <a:solidFill>
                  <a:srgbClr val="FFFFFF"/>
                </a:solidFill>
              </a:rPr>
              <a:t>B</a:t>
            </a:r>
            <a:r>
              <a:rPr lang="zh-CN" altLang="en-US" sz="200" smtClean="0">
                <a:solidFill>
                  <a:srgbClr val="FFFFFF"/>
                </a:solidFill>
              </a:rPr>
              <a:t>接口接入变电站智能辅助监控平台，实现可视化复核，并与调控中心实现信息交互；</a:t>
            </a:r>
            <a:r>
              <a:rPr lang="en-US" altLang="zh-CN" sz="200" smtClean="0">
                <a:solidFill>
                  <a:srgbClr val="FFFFFF"/>
                </a:solidFill>
              </a:rPr>
              <a:t>(</a:t>
            </a:r>
            <a:r>
              <a:rPr lang="zh-CN" altLang="en-US" sz="200" smtClean="0">
                <a:solidFill>
                  <a:srgbClr val="FFFFFF"/>
                </a:solidFill>
              </a:rPr>
              <a:t>变电站智能辅助监控平台是变电站智能辅助监控系统的核心环节，整合了站内辅助系统，并通过</a:t>
            </a:r>
            <a:r>
              <a:rPr lang="en-US" altLang="zh-CN" sz="200" smtClean="0">
                <a:solidFill>
                  <a:srgbClr val="FFFFFF"/>
                </a:solidFill>
              </a:rPr>
              <a:t>DL/T860</a:t>
            </a:r>
            <a:r>
              <a:rPr lang="zh-CN" altLang="en-US" sz="200" smtClean="0">
                <a:solidFill>
                  <a:srgbClr val="FFFFFF"/>
                </a:solidFill>
              </a:rPr>
              <a:t>规约与信息一体化平台实现信息互动，同时通过</a:t>
            </a:r>
            <a:r>
              <a:rPr lang="en-US" altLang="zh-CN" sz="200" smtClean="0">
                <a:solidFill>
                  <a:srgbClr val="FFFFFF"/>
                </a:solidFill>
              </a:rPr>
              <a:t>DL/T860</a:t>
            </a:r>
            <a:r>
              <a:rPr lang="zh-CN" altLang="en-US" sz="200" smtClean="0">
                <a:solidFill>
                  <a:srgbClr val="FFFFFF"/>
                </a:solidFill>
              </a:rPr>
              <a:t>规约与调控中心实现信息交互；新一代变电站智能辅助监控系统第</a:t>
            </a:r>
            <a:r>
              <a:rPr lang="en-US" altLang="zh-CN" sz="200" smtClean="0">
                <a:solidFill>
                  <a:srgbClr val="FFFFFF"/>
                </a:solidFill>
              </a:rPr>
              <a:t>12</a:t>
            </a:r>
            <a:r>
              <a:rPr lang="zh-CN" altLang="en-US" sz="200" smtClean="0">
                <a:solidFill>
                  <a:srgbClr val="FFFFFF"/>
                </a:solidFill>
              </a:rPr>
              <a:t>页系统架构变电站智能辅助监控系统结构示意图（海康威视）在变电站站端，变电站智能辅助监控平台管理站端的所有辅助系统，通过国网</a:t>
            </a:r>
            <a:r>
              <a:rPr lang="en-US" altLang="zh-CN" sz="200" smtClean="0">
                <a:solidFill>
                  <a:srgbClr val="FFFFFF"/>
                </a:solidFill>
              </a:rPr>
              <a:t>B</a:t>
            </a:r>
            <a:r>
              <a:rPr lang="zh-CN" altLang="en-US" sz="200" smtClean="0">
                <a:solidFill>
                  <a:srgbClr val="FFFFFF"/>
                </a:solidFill>
              </a:rPr>
              <a:t>接口和</a:t>
            </a:r>
            <a:r>
              <a:rPr lang="en-US" altLang="zh-CN" sz="200" smtClean="0">
                <a:solidFill>
                  <a:srgbClr val="FFFFFF"/>
                </a:solidFill>
              </a:rPr>
              <a:t>104</a:t>
            </a:r>
            <a:r>
              <a:rPr lang="zh-CN" altLang="en-US" sz="200" smtClean="0">
                <a:solidFill>
                  <a:srgbClr val="FFFFFF"/>
                </a:solidFill>
              </a:rPr>
              <a:t>规约分别上送视频信息及环境信息至中心主站，并通过</a:t>
            </a:r>
            <a:r>
              <a:rPr lang="en-US" altLang="zh-CN" sz="200" smtClean="0">
                <a:solidFill>
                  <a:srgbClr val="FFFFFF"/>
                </a:solidFill>
              </a:rPr>
              <a:t>DL/T860</a:t>
            </a:r>
            <a:r>
              <a:rPr lang="zh-CN" altLang="en-US" sz="200" smtClean="0">
                <a:solidFill>
                  <a:srgbClr val="FFFFFF"/>
                </a:solidFill>
              </a:rPr>
              <a:t>与信息一体化平台进行信息交互。</a:t>
            </a:r>
            <a:endParaRPr lang="zh-CN" altLang="en-US" sz="200">
              <a:solidFill>
                <a:srgbClr val="FFFFFF"/>
              </a:solidFill>
            </a:endParaRPr>
          </a:p>
        </p:txBody>
      </p:sp>
      <p:sp>
        <p:nvSpPr>
          <p:cNvPr id="9" name="Rounded Rectangle 43">
            <a:extLst>
              <a:ext uri="{FF2B5EF4-FFF2-40B4-BE49-F238E27FC236}">
                <a16:creationId xmlns:a16="http://schemas.microsoft.com/office/drawing/2014/main" id="{A02BBA9C-9BEF-41D8-8E0B-A6EC0981DB28}"/>
              </a:ext>
            </a:extLst>
          </p:cNvPr>
          <p:cNvSpPr/>
          <p:nvPr/>
        </p:nvSpPr>
        <p:spPr>
          <a:xfrm>
            <a:off x="3949503" y="1400758"/>
            <a:ext cx="4076711" cy="506838"/>
          </a:xfrm>
          <a:prstGeom prst="roundRect">
            <a:avLst>
              <a:gd name="adj" fmla="val 50000"/>
            </a:avLst>
          </a:prstGeom>
          <a:solidFill>
            <a:schemeClr val="accent1">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id-ID" sz="2400">
              <a:latin typeface="微软雅黑" panose="020b0503020204020204" pitchFamily="34" charset="-122"/>
              <a:ea typeface="微软雅黑" panose="020b0503020204020204" pitchFamily="34" charset="-122"/>
              <a:cs typeface="+mn-ea"/>
              <a:sym typeface="+mn-lt"/>
            </a:endParaRPr>
          </a:p>
        </p:txBody>
      </p:sp>
      <p:sp>
        <p:nvSpPr>
          <p:cNvPr id="10" name="TextBox 13">
            <a:extLst>
              <a:ext uri="{FF2B5EF4-FFF2-40B4-BE49-F238E27FC236}">
                <a16:creationId xmlns:a16="http://schemas.microsoft.com/office/drawing/2014/main" id="{0579AE4F-0CB0-43C2-9D3A-B4B7479044C9}"/>
              </a:ext>
            </a:extLst>
          </p:cNvPr>
          <p:cNvSpPr txBox="1"/>
          <p:nvPr/>
        </p:nvSpPr>
        <p:spPr>
          <a:xfrm>
            <a:off x="4087320" y="1477448"/>
            <a:ext cx="384610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bg1"/>
                </a:solidFill>
                <a:latin typeface="微软雅黑" panose="020b0503020204020204" pitchFamily="34" charset="-122"/>
                <a:ea typeface="微软雅黑" panose="020b0503020204020204" pitchFamily="34" charset="-122"/>
                <a:cs typeface="+mn-ea"/>
                <a:sym typeface="+mn-lt"/>
              </a:rPr>
              <a:t>参考答案</a:t>
            </a:r>
          </a:p>
        </p:txBody>
      </p:sp>
      <p:sp>
        <p:nvSpPr>
          <p:cNvPr id="11" name="TextBox 14">
            <a:extLst>
              <a:ext uri="{FF2B5EF4-FFF2-40B4-BE49-F238E27FC236}">
                <a16:creationId xmlns:a16="http://schemas.microsoft.com/office/drawing/2014/main" id="{542C544E-4060-419B-B816-79AD43E40D44}"/>
              </a:ext>
            </a:extLst>
          </p:cNvPr>
          <p:cNvSpPr txBox="1"/>
          <p:nvPr/>
        </p:nvSpPr>
        <p:spPr>
          <a:xfrm>
            <a:off x="3375965" y="1983555"/>
            <a:ext cx="513925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err="1">
                <a:solidFill>
                  <a:schemeClr val="bg1">
                    <a:lumMod val="50000"/>
                  </a:schemeClr>
                </a:solidFill>
                <a:latin typeface="微软雅黑" panose="020b0503020204020204" pitchFamily="34" charset="-122"/>
                <a:ea typeface="微软雅黑" panose="020b0503020204020204" pitchFamily="34" charset="-122"/>
                <a:cs typeface="+mn-ea"/>
                <a:sym typeface="+mn-lt"/>
              </a:rPr>
              <a:t>Well,Thanks forthe question!</a:t>
            </a:r>
          </a:p>
          <a:p>
            <a:pPr algn="ctr"/>
            <a:r>
              <a:rPr lang="zh-CN" altLang="en-US" sz="1600">
                <a:solidFill>
                  <a:schemeClr val="bg1">
                    <a:lumMod val="50000"/>
                  </a:schemeClr>
                </a:solidFill>
                <a:latin typeface="微软雅黑" panose="020b0503020204020204" pitchFamily="34" charset="-122"/>
                <a:ea typeface="微软雅黑" panose="020b0503020204020204" pitchFamily="34" charset="-122"/>
                <a:cs typeface="+mn-ea"/>
                <a:sym typeface="+mn-lt"/>
              </a:rPr>
              <a:t>谢谢老师的提问</a:t>
            </a:r>
            <a:r>
              <a:rPr lang="en-US" altLang="zh-CN" sz="1600">
                <a:solidFill>
                  <a:schemeClr val="bg1">
                    <a:lumMod val="50000"/>
                  </a:schemeClr>
                </a:solidFill>
                <a:latin typeface="微软雅黑" panose="020b0503020204020204" pitchFamily="34" charset="-122"/>
                <a:ea typeface="微软雅黑" panose="020b0503020204020204" pitchFamily="34" charset="-122"/>
                <a:cs typeface="+mn-ea"/>
                <a:sym typeface="+mn-lt"/>
              </a:rPr>
              <a:t>!</a:t>
            </a:r>
          </a:p>
        </p:txBody>
      </p:sp>
      <p:sp>
        <p:nvSpPr>
          <p:cNvPr id="12" name="TextBox 15">
            <a:extLst>
              <a:ext uri="{FF2B5EF4-FFF2-40B4-BE49-F238E27FC236}">
                <a16:creationId xmlns:a16="http://schemas.microsoft.com/office/drawing/2014/main" id="{B9A8AEC7-5ED8-4A33-AD33-E2955DFD3AC8}"/>
              </a:ext>
            </a:extLst>
          </p:cNvPr>
          <p:cNvSpPr txBox="1"/>
          <p:nvPr/>
        </p:nvSpPr>
        <p:spPr>
          <a:xfrm>
            <a:off x="685235" y="2725832"/>
            <a:ext cx="5410765" cy="4155951"/>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In my view, I’m a pragmatic person,willing to focus on the current thing and optimize it. Recalling my undergraduate times when I was making some videos or news programs, I would always amend them for many times until I’m totally satisfied. I can bear hardships and cooperate well with other people, with all the makings of awell-done job.This may be trained by the teamwork and practice inside and outside the campus.</a:t>
            </a:r>
          </a:p>
        </p:txBody>
      </p:sp>
      <p:sp>
        <p:nvSpPr>
          <p:cNvPr id="13" name="TextBox 15">
            <a:extLst>
              <a:ext uri="{FF2B5EF4-FFF2-40B4-BE49-F238E27FC236}">
                <a16:creationId xmlns:a16="http://schemas.microsoft.com/office/drawing/2014/main" id="{91CB1276-BB91-435A-BDCB-967BFF2CDACB}"/>
              </a:ext>
            </a:extLst>
          </p:cNvPr>
          <p:cNvSpPr txBox="1"/>
          <p:nvPr/>
        </p:nvSpPr>
        <p:spPr>
          <a:xfrm>
            <a:off x="6240646" y="2725832"/>
            <a:ext cx="5410765" cy="3295010"/>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在我眼中，自己还是一个务实的人吧，愿意专注于当下的事并努力做到最好。回想起我在本科阶段拍片子和做新闻节目的那些时刻，我总是会努力修改很多次直到完全满意为止。我能克服困难并且进行团队合作，尽最大可能做好一件事情。这可能也是被校内外的各种团队合作和实践任务训练出来了吧。</a:t>
            </a:r>
          </a:p>
        </p:txBody>
      </p:sp>
      <p:sp>
        <p:nvSpPr>
          <p:cNvPr id="14" name="矩形: 圆角 13">
            <a:extLst>
              <a:ext uri="{FF2B5EF4-FFF2-40B4-BE49-F238E27FC236}">
                <a16:creationId xmlns:a16="http://schemas.microsoft.com/office/drawing/2014/main" id="{3EC9444D-4BF2-41F0-9134-4BA3AA626E85}"/>
              </a:ext>
            </a:extLst>
          </p:cNvPr>
          <p:cNvSpPr/>
          <p:nvPr/>
        </p:nvSpPr>
        <p:spPr>
          <a:xfrm>
            <a:off x="528867" y="504754"/>
            <a:ext cx="584775" cy="584775"/>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000">
                <a:solidFill>
                  <a:srgbClr val="1A9E89"/>
                </a:solidFill>
                <a:latin typeface="微软雅黑" panose="020b0503020204020204" pitchFamily="34" charset="-122"/>
                <a:ea typeface="微软雅黑" panose="020b0503020204020204" pitchFamily="34" charset="-122"/>
                <a:sym typeface="+mn-lt"/>
              </a:rPr>
              <a:t>1</a:t>
            </a:r>
            <a:endParaRPr lang="zh-CN" altLang="en-US" sz="4000">
              <a:solidFill>
                <a:srgbClr val="1A9E89"/>
              </a:solidFill>
              <a:latin typeface="微软雅黑" panose="020b0503020204020204" pitchFamily="34" charset="-122"/>
              <a:ea typeface="微软雅黑" panose="020b0503020204020204" pitchFamily="34" charset="-122"/>
              <a:sym typeface="+mn-lt"/>
            </a:endParaRPr>
          </a:p>
        </p:txBody>
      </p:sp>
      <p:sp>
        <p:nvSpPr>
          <p:cNvPr id="15" name="文本框 14">
            <a:extLst>
              <a:ext uri="{FF2B5EF4-FFF2-40B4-BE49-F238E27FC236}">
                <a16:creationId xmlns:a16="http://schemas.microsoft.com/office/drawing/2014/main" id="{3052A914-D5E2-4EB0-8416-83F03D37BBC2}"/>
              </a:ext>
            </a:extLst>
          </p:cNvPr>
          <p:cNvSpPr txBox="1"/>
          <p:nvPr/>
        </p:nvSpPr>
        <p:spPr>
          <a:xfrm>
            <a:off x="1244094" y="566309"/>
            <a:ext cx="341632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2800" b="1">
                <a:solidFill>
                  <a:schemeClr val="bg2">
                    <a:lumMod val="25000"/>
                  </a:schemeClr>
                </a:solidFill>
                <a:latin typeface="微软雅黑" panose="020b0503020204020204" pitchFamily="34" charset="-122"/>
                <a:ea typeface="微软雅黑" panose="020b0503020204020204" pitchFamily="34" charset="-122"/>
                <a:cs typeface="+mn-ea"/>
                <a:sym typeface="+mn-lt"/>
              </a:rPr>
              <a:t>频率极高的复试问题</a:t>
            </a:r>
          </a:p>
        </p:txBody>
      </p:sp>
    </p:spTree>
    <p:extLst>
      <p:ext uri="{BB962C8B-B14F-4D97-AF65-F5344CB8AC3E}">
        <p14:creationId xmlns:p14="http://schemas.microsoft.com/office/powerpoint/2010/main" val="2254576114"/>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144000" y="527538"/>
            <a:ext cx="2438400" cy="276999"/>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solidFill>
                  <a:srgbClr val="FFFFFF"/>
                </a:solidFill>
              </a:rPr>
              <a:t>在前端采用完善的安全措施以保障前端设备的物理安全和应用安全，在前端与监控中心之间必须保障通信安全，采取可靠手段杜绝对前端设备的非法访问、入侵或攻击行为。数据采取前端分布存储、监控中心集中存储管理相结合的方式，对数据的访问采用严格的用户权限控制，并做好异常快速应急响应和日志记录。设计依据系统规划设计必须按照国际、国家和行业的有关标准和规范进行。为满足电力运维中心对变电站的多元化管理需求，需建立一套适应变电站安全生产的现代化变电站智能辅助监控系统。系统以现代信息技术为支撑，网络互联互通、信息资源共享、应用功能完备，主要实现以下目标：</a:t>
            </a:r>
            <a:r>
              <a:rPr lang="en-US" altLang="zh-CN" sz="200" smtClean="0">
                <a:solidFill>
                  <a:srgbClr val="FFFFFF"/>
                </a:solidFill>
              </a:rPr>
              <a:t>(</a:t>
            </a:r>
            <a:r>
              <a:rPr lang="zh-CN" altLang="en-US" sz="200" smtClean="0">
                <a:solidFill>
                  <a:srgbClr val="FFFFFF"/>
                </a:solidFill>
              </a:rPr>
              <a:t>变电站智能辅助监控系统将对站内视频监控、环境监测、安全警卫、消防报警、门禁、</a:t>
            </a:r>
            <a:r>
              <a:rPr lang="en-US" altLang="zh-CN" sz="200" smtClean="0">
                <a:solidFill>
                  <a:srgbClr val="FFFFFF"/>
                </a:solidFill>
              </a:rPr>
              <a:t>SF6</a:t>
            </a:r>
            <a:r>
              <a:rPr lang="zh-CN" altLang="en-US" sz="200" smtClean="0">
                <a:solidFill>
                  <a:srgbClr val="FFFFFF"/>
                </a:solidFill>
              </a:rPr>
              <a:t>泄漏报警、智能控制等辅助子系统进行集成管理，符合大运行体系建设；</a:t>
            </a:r>
            <a:r>
              <a:rPr lang="en-US" altLang="zh-CN" sz="200" smtClean="0">
                <a:solidFill>
                  <a:srgbClr val="FFFFFF"/>
                </a:solidFill>
              </a:rPr>
              <a:t>(</a:t>
            </a:r>
            <a:r>
              <a:rPr lang="zh-CN" altLang="en-US" sz="200" smtClean="0">
                <a:solidFill>
                  <a:srgbClr val="FFFFFF"/>
                </a:solidFill>
              </a:rPr>
              <a:t>变电站智能辅助监控系统能够与站内生产系统、调控中心主站系统进行充分利用，对变电站一、二次设备运行状态进行巡视，并通过</a:t>
            </a:r>
            <a:r>
              <a:rPr lang="en-US" altLang="zh-CN" sz="200" smtClean="0">
                <a:solidFill>
                  <a:srgbClr val="FFFFFF"/>
                </a:solidFill>
              </a:rPr>
              <a:t>SCADA</a:t>
            </a:r>
            <a:r>
              <a:rPr lang="zh-CN" altLang="en-US" sz="200" smtClean="0">
                <a:solidFill>
                  <a:srgbClr val="FFFFFF"/>
                </a:solidFill>
              </a:rPr>
              <a:t>联动，对倒闸操作的结果进行视频复核，保障变电站稳定运行；</a:t>
            </a:r>
            <a:r>
              <a:rPr lang="en-US" altLang="zh-CN" sz="200" smtClean="0">
                <a:solidFill>
                  <a:srgbClr val="FFFFFF"/>
                </a:solidFill>
              </a:rPr>
              <a:t>(</a:t>
            </a:r>
            <a:r>
              <a:rPr lang="zh-CN" altLang="en-US" sz="200" smtClean="0">
                <a:solidFill>
                  <a:srgbClr val="FFFFFF"/>
                </a:solidFill>
              </a:rPr>
              <a:t>对设备异常进行及时预警，对安全事件进行有效防范，降低和控制意外事故发生的风险；</a:t>
            </a:r>
            <a:r>
              <a:rPr lang="en-US" altLang="zh-CN" sz="200" smtClean="0">
                <a:solidFill>
                  <a:srgbClr val="FFFFFF"/>
                </a:solidFill>
              </a:rPr>
              <a:t>(</a:t>
            </a:r>
            <a:r>
              <a:rPr lang="zh-CN" altLang="en-US" sz="200" smtClean="0">
                <a:solidFill>
                  <a:srgbClr val="FFFFFF"/>
                </a:solidFill>
              </a:rPr>
              <a:t>通过变电站智能辅助监控系统，形成设备巡视报表及各类统计报表，供主管部门统筹决策。</a:t>
            </a:r>
            <a:endParaRPr lang="zh-CN" altLang="en-US" sz="200">
              <a:solidFill>
                <a:srgbClr val="FFFFFF"/>
              </a:solidFill>
            </a:endParaRPr>
          </a:p>
        </p:txBody>
      </p:sp>
      <p:sp>
        <p:nvSpPr>
          <p:cNvPr id="9" name="Rounded Rectangle 43">
            <a:extLst>
              <a:ext uri="{FF2B5EF4-FFF2-40B4-BE49-F238E27FC236}">
                <a16:creationId xmlns:a16="http://schemas.microsoft.com/office/drawing/2014/main" id="{A02BBA9C-9BEF-41D8-8E0B-A6EC0981DB28}"/>
              </a:ext>
            </a:extLst>
          </p:cNvPr>
          <p:cNvSpPr/>
          <p:nvPr/>
        </p:nvSpPr>
        <p:spPr>
          <a:xfrm>
            <a:off x="3949503" y="1400758"/>
            <a:ext cx="4076711" cy="506838"/>
          </a:xfrm>
          <a:prstGeom prst="roundRect">
            <a:avLst>
              <a:gd name="adj" fmla="val 50000"/>
            </a:avLst>
          </a:prstGeom>
          <a:solidFill>
            <a:schemeClr val="accent1">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id-ID" sz="2400">
              <a:latin typeface="微软雅黑" panose="020b0503020204020204" pitchFamily="34" charset="-122"/>
              <a:ea typeface="微软雅黑" panose="020b0503020204020204" pitchFamily="34" charset="-122"/>
              <a:cs typeface="+mn-ea"/>
              <a:sym typeface="+mn-lt"/>
            </a:endParaRPr>
          </a:p>
        </p:txBody>
      </p:sp>
      <p:sp>
        <p:nvSpPr>
          <p:cNvPr id="10" name="TextBox 13">
            <a:extLst>
              <a:ext uri="{FF2B5EF4-FFF2-40B4-BE49-F238E27FC236}">
                <a16:creationId xmlns:a16="http://schemas.microsoft.com/office/drawing/2014/main" id="{0579AE4F-0CB0-43C2-9D3A-B4B7479044C9}"/>
              </a:ext>
            </a:extLst>
          </p:cNvPr>
          <p:cNvSpPr txBox="1"/>
          <p:nvPr/>
        </p:nvSpPr>
        <p:spPr>
          <a:xfrm>
            <a:off x="4087320" y="1477448"/>
            <a:ext cx="384610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bg1"/>
                </a:solidFill>
                <a:latin typeface="微软雅黑" panose="020b0503020204020204" pitchFamily="34" charset="-122"/>
                <a:ea typeface="微软雅黑" panose="020b0503020204020204" pitchFamily="34" charset="-122"/>
                <a:cs typeface="+mn-ea"/>
                <a:sym typeface="+mn-lt"/>
              </a:rPr>
              <a:t>参考答案</a:t>
            </a:r>
          </a:p>
        </p:txBody>
      </p:sp>
      <p:sp>
        <p:nvSpPr>
          <p:cNvPr id="11" name="TextBox 14">
            <a:extLst>
              <a:ext uri="{FF2B5EF4-FFF2-40B4-BE49-F238E27FC236}">
                <a16:creationId xmlns:a16="http://schemas.microsoft.com/office/drawing/2014/main" id="{542C544E-4060-419B-B816-79AD43E40D44}"/>
              </a:ext>
            </a:extLst>
          </p:cNvPr>
          <p:cNvSpPr txBox="1"/>
          <p:nvPr/>
        </p:nvSpPr>
        <p:spPr>
          <a:xfrm>
            <a:off x="3375965" y="1983555"/>
            <a:ext cx="513925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err="1">
                <a:solidFill>
                  <a:schemeClr val="bg1">
                    <a:lumMod val="50000"/>
                  </a:schemeClr>
                </a:solidFill>
                <a:latin typeface="微软雅黑" panose="020b0503020204020204" pitchFamily="34" charset="-122"/>
                <a:ea typeface="微软雅黑" panose="020b0503020204020204" pitchFamily="34" charset="-122"/>
                <a:cs typeface="+mn-ea"/>
                <a:sym typeface="+mn-lt"/>
              </a:rPr>
              <a:t>Well,Thanks forthe question!</a:t>
            </a:r>
          </a:p>
          <a:p>
            <a:pPr algn="ctr"/>
            <a:r>
              <a:rPr lang="zh-CN" altLang="en-US" sz="1600">
                <a:solidFill>
                  <a:schemeClr val="bg1">
                    <a:lumMod val="50000"/>
                  </a:schemeClr>
                </a:solidFill>
                <a:latin typeface="微软雅黑" panose="020b0503020204020204" pitchFamily="34" charset="-122"/>
                <a:ea typeface="微软雅黑" panose="020b0503020204020204" pitchFamily="34" charset="-122"/>
                <a:cs typeface="+mn-ea"/>
                <a:sym typeface="+mn-lt"/>
              </a:rPr>
              <a:t>谢谢老师的提问</a:t>
            </a:r>
            <a:r>
              <a:rPr lang="en-US" altLang="zh-CN" sz="1600">
                <a:solidFill>
                  <a:schemeClr val="bg1">
                    <a:lumMod val="50000"/>
                  </a:schemeClr>
                </a:solidFill>
                <a:latin typeface="微软雅黑" panose="020b0503020204020204" pitchFamily="34" charset="-122"/>
                <a:ea typeface="微软雅黑" panose="020b0503020204020204" pitchFamily="34" charset="-122"/>
                <a:cs typeface="+mn-ea"/>
                <a:sym typeface="+mn-lt"/>
              </a:rPr>
              <a:t>!</a:t>
            </a:r>
          </a:p>
        </p:txBody>
      </p:sp>
      <p:sp>
        <p:nvSpPr>
          <p:cNvPr id="12" name="TextBox 15">
            <a:extLst>
              <a:ext uri="{FF2B5EF4-FFF2-40B4-BE49-F238E27FC236}">
                <a16:creationId xmlns:a16="http://schemas.microsoft.com/office/drawing/2014/main" id="{B9A8AEC7-5ED8-4A33-AD33-E2955DFD3AC8}"/>
              </a:ext>
            </a:extLst>
          </p:cNvPr>
          <p:cNvSpPr txBox="1"/>
          <p:nvPr/>
        </p:nvSpPr>
        <p:spPr>
          <a:xfrm>
            <a:off x="685235" y="2725832"/>
            <a:ext cx="5410765" cy="4155951"/>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Nobody is perfect.I can never eschew my shortcomings. As a matter of fact, I‘m not good at time management, which may result from my insistence on one thing,I guess.Sometimes,when I’m immersed in my task,I will not stop it until it has been completed. As a result, my schedule is often  tight, sometimes losing balance between life and study. I am trying hard to get over with this and act myself decisively and effectively.</a:t>
            </a:r>
          </a:p>
        </p:txBody>
      </p:sp>
      <p:sp>
        <p:nvSpPr>
          <p:cNvPr id="13" name="TextBox 15">
            <a:extLst>
              <a:ext uri="{FF2B5EF4-FFF2-40B4-BE49-F238E27FC236}">
                <a16:creationId xmlns:a16="http://schemas.microsoft.com/office/drawing/2014/main" id="{91CB1276-BB91-435A-BDCB-967BFF2CDACB}"/>
              </a:ext>
            </a:extLst>
          </p:cNvPr>
          <p:cNvSpPr txBox="1"/>
          <p:nvPr/>
        </p:nvSpPr>
        <p:spPr>
          <a:xfrm>
            <a:off x="6240646" y="2725832"/>
            <a:ext cx="5410765" cy="3295010"/>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人无完人。我也不能逃避自己的缺点。实际上，我不是很擅长时间管理，这可能是由于我总是比较执着于一件事吧。有时候，当我沉浸在工作任务中，没做完我就停不下来。因此，我的时间安排总是很紧张，有时候甚至丢失掉了学习和生活的平衡。我在努力改进这一点，努力让自己更加果断有效率。</a:t>
            </a:r>
          </a:p>
        </p:txBody>
      </p:sp>
      <p:sp>
        <p:nvSpPr>
          <p:cNvPr id="14" name="矩形: 圆角 13">
            <a:extLst>
              <a:ext uri="{FF2B5EF4-FFF2-40B4-BE49-F238E27FC236}">
                <a16:creationId xmlns:a16="http://schemas.microsoft.com/office/drawing/2014/main" id="{3FF21AA9-56B5-4C3F-8F2F-31531DE1E9F4}"/>
              </a:ext>
            </a:extLst>
          </p:cNvPr>
          <p:cNvSpPr/>
          <p:nvPr/>
        </p:nvSpPr>
        <p:spPr>
          <a:xfrm>
            <a:off x="528867" y="504754"/>
            <a:ext cx="584775" cy="584775"/>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000">
                <a:solidFill>
                  <a:srgbClr val="1A9E89"/>
                </a:solidFill>
                <a:latin typeface="微软雅黑" panose="020b0503020204020204" pitchFamily="34" charset="-122"/>
                <a:ea typeface="微软雅黑" panose="020b0503020204020204" pitchFamily="34" charset="-122"/>
                <a:sym typeface="+mn-lt"/>
              </a:rPr>
              <a:t>1</a:t>
            </a:r>
            <a:endParaRPr lang="zh-CN" altLang="en-US" sz="4000">
              <a:solidFill>
                <a:srgbClr val="1A9E89"/>
              </a:solidFill>
              <a:latin typeface="微软雅黑" panose="020b0503020204020204" pitchFamily="34" charset="-122"/>
              <a:ea typeface="微软雅黑" panose="020b0503020204020204" pitchFamily="34" charset="-122"/>
              <a:sym typeface="+mn-lt"/>
            </a:endParaRPr>
          </a:p>
        </p:txBody>
      </p:sp>
      <p:sp>
        <p:nvSpPr>
          <p:cNvPr id="15" name="文本框 14">
            <a:extLst>
              <a:ext uri="{FF2B5EF4-FFF2-40B4-BE49-F238E27FC236}">
                <a16:creationId xmlns:a16="http://schemas.microsoft.com/office/drawing/2014/main" id="{F7166EDB-B7C8-43F7-800A-B1C0E686B6BE}"/>
              </a:ext>
            </a:extLst>
          </p:cNvPr>
          <p:cNvSpPr txBox="1"/>
          <p:nvPr/>
        </p:nvSpPr>
        <p:spPr>
          <a:xfrm>
            <a:off x="1244094" y="566309"/>
            <a:ext cx="341632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2800" b="1">
                <a:solidFill>
                  <a:schemeClr val="bg2">
                    <a:lumMod val="25000"/>
                  </a:schemeClr>
                </a:solidFill>
                <a:latin typeface="微软雅黑" panose="020b0503020204020204" pitchFamily="34" charset="-122"/>
                <a:ea typeface="微软雅黑" panose="020b0503020204020204" pitchFamily="34" charset="-122"/>
                <a:cs typeface="+mn-ea"/>
                <a:sym typeface="+mn-lt"/>
              </a:rPr>
              <a:t>频率极高的复试问题</a:t>
            </a:r>
          </a:p>
        </p:txBody>
      </p:sp>
    </p:spTree>
    <p:extLst>
      <p:ext uri="{BB962C8B-B14F-4D97-AF65-F5344CB8AC3E}">
        <p14:creationId xmlns:p14="http://schemas.microsoft.com/office/powerpoint/2010/main" val="595205796"/>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196D7A7-2465-449C-A725-382AAF2011A7}"/>
              </a:ext>
            </a:extLst>
          </p:cNvPr>
          <p:cNvSpPr txBox="1"/>
          <p:nvPr/>
        </p:nvSpPr>
        <p:spPr>
          <a:xfrm>
            <a:off x="2310350" y="2924292"/>
            <a:ext cx="7571304"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4800" b="1">
                <a:solidFill>
                  <a:schemeClr val="bg2">
                    <a:lumMod val="25000"/>
                  </a:schemeClr>
                </a:solidFill>
                <a:latin typeface="微软雅黑" panose="020b0503020204020204" pitchFamily="34" charset="-122"/>
                <a:ea typeface="微软雅黑" panose="020b0503020204020204" pitchFamily="34" charset="-122"/>
                <a:cs typeface="+mn-ea"/>
                <a:sym typeface="+mn-lt"/>
              </a:rPr>
              <a:t>被问到不会的问题怎么办？</a:t>
            </a:r>
          </a:p>
        </p:txBody>
      </p:sp>
      <p:sp>
        <p:nvSpPr>
          <p:cNvPr id="3" name="矩形: 圆角 2">
            <a:extLst>
              <a:ext uri="{FF2B5EF4-FFF2-40B4-BE49-F238E27FC236}">
                <a16:creationId xmlns:a16="http://schemas.microsoft.com/office/drawing/2014/main" id="{9EA25C28-B8BC-4BE2-A05C-270DA67EA9A6}"/>
              </a:ext>
            </a:extLst>
          </p:cNvPr>
          <p:cNvSpPr/>
          <p:nvPr/>
        </p:nvSpPr>
        <p:spPr>
          <a:xfrm>
            <a:off x="5729626" y="2062920"/>
            <a:ext cx="732748" cy="732748"/>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400">
                <a:solidFill>
                  <a:srgbClr val="1A9E89"/>
                </a:solidFill>
                <a:latin typeface="微软雅黑" panose="020b0503020204020204" pitchFamily="34" charset="-122"/>
                <a:ea typeface="微软雅黑" panose="020b0503020204020204" pitchFamily="34" charset="-122"/>
                <a:sym typeface="+mn-lt"/>
              </a:rPr>
              <a:t>2</a:t>
            </a:r>
            <a:endParaRPr lang="zh-CN" altLang="en-US" sz="4400">
              <a:solidFill>
                <a:srgbClr val="1A9E89"/>
              </a:solidFill>
              <a:latin typeface="微软雅黑" panose="020b0503020204020204" pitchFamily="34" charset="-122"/>
              <a:ea typeface="微软雅黑" panose="020b0503020204020204" pitchFamily="34" charset="-122"/>
              <a:sym typeface="+mn-lt"/>
            </a:endParaRPr>
          </a:p>
        </p:txBody>
      </p:sp>
    </p:spTree>
    <p:extLst>
      <p:ext uri="{BB962C8B-B14F-4D97-AF65-F5344CB8AC3E}">
        <p14:creationId xmlns:p14="http://schemas.microsoft.com/office/powerpoint/2010/main" val="3680009301"/>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9144000" y="527538"/>
            <a:ext cx="2438400" cy="276999"/>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solidFill>
                  <a:srgbClr val="FFFFFF"/>
                </a:solidFill>
              </a:rPr>
              <a:t>轨道监控摄像机可进行水平、垂直两个方向的运动，确保了监控目标不留死角。智能业务分析智能化是视频监控发展的必然趋势，智能视频分析技术的出现正是这一趋势新一代变电站智能辅助监控系统第</a:t>
            </a:r>
            <a:r>
              <a:rPr lang="en-US" altLang="zh-CN" sz="200" smtClean="0">
                <a:solidFill>
                  <a:srgbClr val="FFFFFF"/>
                </a:solidFill>
              </a:rPr>
              <a:t>15</a:t>
            </a:r>
            <a:r>
              <a:rPr lang="zh-CN" altLang="en-US" sz="200" smtClean="0">
                <a:solidFill>
                  <a:srgbClr val="FFFFFF"/>
                </a:solidFill>
              </a:rPr>
              <a:t>页的直接体现。如果把摄像机看作人的眼睛，而智能视频系统则可以看作人的大脑。智能视频监控系统能够识别不同的物体，发现监控画面中的异常情况，并能够以最快和最佳的方式发出警报和提供有用信息，提高报警处理的及时性，从而能够更加有效的协助工作人员预先发现危机，并最大限度的降低误报和漏报现象。变电站早期的智能视频分析主要应用于区域防范，防止人员误入带电区域引发人身伤亡事故。随着智能视频分析技术与电力行业的深度融合，已被逐渐应用于变电站的日常管理中。在变电站设备巡视、倒闸操作中，变电站智能辅助监控系统能够实现以下功能：对变电站所有的仪表进行全部的、准确的监控，实时获得变电站内每个仪表的读数，对仪表读数超过警戒值的，系统智能报警；对变电站断路器、隔离开关的分合指示牌进行智能分析，并将分析结果上传信息一体化平台；对变电站断路器、隔离开关保护屏柜上的分合指示灯进行智能分析，并将分析结果上传信息一体化平台。</a:t>
            </a:r>
            <a:endParaRPr lang="zh-CN" altLang="en-US" sz="200">
              <a:solidFill>
                <a:srgbClr val="FFFFFF"/>
              </a:solidFill>
            </a:endParaRPr>
          </a:p>
        </p:txBody>
      </p:sp>
      <p:sp>
        <p:nvSpPr>
          <p:cNvPr id="9" name="Rounded Rectangle 43">
            <a:extLst>
              <a:ext uri="{FF2B5EF4-FFF2-40B4-BE49-F238E27FC236}">
                <a16:creationId xmlns:a16="http://schemas.microsoft.com/office/drawing/2014/main" id="{A02BBA9C-9BEF-41D8-8E0B-A6EC0981DB28}"/>
              </a:ext>
            </a:extLst>
          </p:cNvPr>
          <p:cNvSpPr/>
          <p:nvPr/>
        </p:nvSpPr>
        <p:spPr>
          <a:xfrm>
            <a:off x="2238136" y="1806371"/>
            <a:ext cx="4076711" cy="506838"/>
          </a:xfrm>
          <a:prstGeom prst="roundRect">
            <a:avLst>
              <a:gd name="adj" fmla="val 50000"/>
            </a:avLst>
          </a:prstGeom>
          <a:solidFill>
            <a:schemeClr val="accent1">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id-ID" sz="2400">
              <a:latin typeface="微软雅黑" panose="020b0503020204020204" pitchFamily="34" charset="-122"/>
              <a:ea typeface="微软雅黑" panose="020b0503020204020204" pitchFamily="34" charset="-122"/>
              <a:cs typeface="+mn-ea"/>
              <a:sym typeface="+mn-lt"/>
            </a:endParaRPr>
          </a:p>
        </p:txBody>
      </p:sp>
      <p:sp>
        <p:nvSpPr>
          <p:cNvPr id="10" name="TextBox 13">
            <a:extLst>
              <a:ext uri="{FF2B5EF4-FFF2-40B4-BE49-F238E27FC236}">
                <a16:creationId xmlns:a16="http://schemas.microsoft.com/office/drawing/2014/main" id="{0579AE4F-0CB0-43C2-9D3A-B4B7479044C9}"/>
              </a:ext>
            </a:extLst>
          </p:cNvPr>
          <p:cNvSpPr txBox="1"/>
          <p:nvPr/>
        </p:nvSpPr>
        <p:spPr>
          <a:xfrm>
            <a:off x="2375953" y="1883061"/>
            <a:ext cx="384610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bg1"/>
                </a:solidFill>
                <a:latin typeface="微软雅黑" panose="020b0503020204020204" pitchFamily="34" charset="-122"/>
                <a:ea typeface="微软雅黑" panose="020b0503020204020204" pitchFamily="34" charset="-122"/>
                <a:cs typeface="+mn-ea"/>
                <a:sym typeface="+mn-lt"/>
              </a:rPr>
              <a:t>大胆表达“我不知道”</a:t>
            </a:r>
          </a:p>
        </p:txBody>
      </p:sp>
      <p:sp>
        <p:nvSpPr>
          <p:cNvPr id="11" name="TextBox 14">
            <a:extLst>
              <a:ext uri="{FF2B5EF4-FFF2-40B4-BE49-F238E27FC236}">
                <a16:creationId xmlns:a16="http://schemas.microsoft.com/office/drawing/2014/main" id="{542C544E-4060-419B-B816-79AD43E40D44}"/>
              </a:ext>
            </a:extLst>
          </p:cNvPr>
          <p:cNvSpPr txBox="1"/>
          <p:nvPr/>
        </p:nvSpPr>
        <p:spPr>
          <a:xfrm>
            <a:off x="1664598" y="2389168"/>
            <a:ext cx="5139254"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lumMod val="50000"/>
                  </a:schemeClr>
                </a:solidFill>
                <a:latin typeface="微软雅黑" panose="020b0503020204020204" pitchFamily="34" charset="-122"/>
                <a:ea typeface="微软雅黑" panose="020b0503020204020204" pitchFamily="34" charset="-122"/>
                <a:cs typeface="+mn-ea"/>
                <a:sym typeface="+mn-lt"/>
              </a:rPr>
              <a:t>Bold expression "I don't know"</a:t>
            </a:r>
          </a:p>
        </p:txBody>
      </p:sp>
      <p:pic>
        <p:nvPicPr>
          <p:cNvPr id="7" name="图片 6">
            <a:extLst>
              <a:ext uri="{FF2B5EF4-FFF2-40B4-BE49-F238E27FC236}">
                <a16:creationId xmlns:a16="http://schemas.microsoft.com/office/drawing/2014/main" id="{7A776490-5C9D-467D-B213-83581E3260B0}"/>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935534" y="1395119"/>
            <a:ext cx="5144610" cy="5144610"/>
          </a:xfrm>
          <a:prstGeom prst="rect">
            <a:avLst/>
          </a:prstGeom>
        </p:spPr>
      </p:pic>
      <p:sp>
        <p:nvSpPr>
          <p:cNvPr id="12" name="TextBox 15">
            <a:extLst>
              <a:ext uri="{FF2B5EF4-FFF2-40B4-BE49-F238E27FC236}">
                <a16:creationId xmlns:a16="http://schemas.microsoft.com/office/drawing/2014/main" id="{B9A8AEC7-5ED8-4A33-AD33-E2955DFD3AC8}"/>
              </a:ext>
            </a:extLst>
          </p:cNvPr>
          <p:cNvSpPr txBox="1"/>
          <p:nvPr/>
        </p:nvSpPr>
        <p:spPr>
          <a:xfrm>
            <a:off x="1468458" y="2863336"/>
            <a:ext cx="5721557" cy="1252143"/>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如果面试时被老师戳中了自己的</a:t>
            </a:r>
            <a:r>
              <a:rPr lang="en-US" altLang="zh-CN">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a:t>
            </a: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软肋</a:t>
            </a:r>
            <a:r>
              <a:rPr lang="en-US" altLang="zh-CN">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a:t>
            </a: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，被问到不熟悉，或者压根没有任何头绪的问题，不用慌，大家首先要秉持正确的态度：诚实地告诉导师自己对问题不了解。</a:t>
            </a:r>
          </a:p>
        </p:txBody>
      </p:sp>
      <p:sp>
        <p:nvSpPr>
          <p:cNvPr id="2" name="矩形: 圆角 1">
            <a:extLst>
              <a:ext uri="{FF2B5EF4-FFF2-40B4-BE49-F238E27FC236}">
                <a16:creationId xmlns:a16="http://schemas.microsoft.com/office/drawing/2014/main" id="{55A27273-C7D9-47FF-BFF7-1E6EDC5181B5}"/>
              </a:ext>
            </a:extLst>
          </p:cNvPr>
          <p:cNvSpPr/>
          <p:nvPr/>
        </p:nvSpPr>
        <p:spPr>
          <a:xfrm>
            <a:off x="1113065" y="2941720"/>
            <a:ext cx="161925" cy="1209675"/>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3" name="TextBox 15">
            <a:extLst>
              <a:ext uri="{FF2B5EF4-FFF2-40B4-BE49-F238E27FC236}">
                <a16:creationId xmlns:a16="http://schemas.microsoft.com/office/drawing/2014/main" id="{0A09B1A5-1B39-417D-B1BD-051EBD23ACFB}"/>
              </a:ext>
            </a:extLst>
          </p:cNvPr>
          <p:cNvSpPr txBox="1"/>
          <p:nvPr/>
        </p:nvSpPr>
        <p:spPr>
          <a:xfrm>
            <a:off x="1525608" y="4569898"/>
            <a:ext cx="5410765" cy="1252143"/>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a:solidFill>
                  <a:schemeClr val="accent1"/>
                </a:solidFill>
                <a:latin typeface="微软雅黑" panose="020b0503020204020204" pitchFamily="34" charset="-122"/>
                <a:ea typeface="微软雅黑" panose="020b0503020204020204" pitchFamily="34" charset="-122"/>
                <a:cs typeface="+mn-ea"/>
                <a:sym typeface="+mn-lt"/>
              </a:rPr>
              <a:t>这里要注意：</a:t>
            </a: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虽然对问题没有答案，也的确要坦诚、实事求是，但千万不要立刻就说“我不知道”。这样老师会觉得你这人咋缺乏探索未知的精神呢。</a:t>
            </a:r>
          </a:p>
        </p:txBody>
      </p:sp>
      <p:sp>
        <p:nvSpPr>
          <p:cNvPr id="16" name="矩形: 圆角 15">
            <a:extLst>
              <a:ext uri="{FF2B5EF4-FFF2-40B4-BE49-F238E27FC236}">
                <a16:creationId xmlns:a16="http://schemas.microsoft.com/office/drawing/2014/main" id="{1ECE3F8D-4822-45FD-8826-85E421066C49}"/>
              </a:ext>
            </a:extLst>
          </p:cNvPr>
          <p:cNvSpPr/>
          <p:nvPr/>
        </p:nvSpPr>
        <p:spPr>
          <a:xfrm>
            <a:off x="1113065" y="4619707"/>
            <a:ext cx="161925" cy="1209675"/>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 name="矩形: 圆角 13">
            <a:extLst>
              <a:ext uri="{FF2B5EF4-FFF2-40B4-BE49-F238E27FC236}">
                <a16:creationId xmlns:a16="http://schemas.microsoft.com/office/drawing/2014/main" id="{E101942C-EBAF-44D9-BF36-5ABCF7772387}"/>
              </a:ext>
            </a:extLst>
          </p:cNvPr>
          <p:cNvSpPr/>
          <p:nvPr/>
        </p:nvSpPr>
        <p:spPr>
          <a:xfrm>
            <a:off x="528867" y="504754"/>
            <a:ext cx="584775" cy="584775"/>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000">
                <a:solidFill>
                  <a:srgbClr val="1A9E89"/>
                </a:solidFill>
                <a:latin typeface="微软雅黑" panose="020b0503020204020204" pitchFamily="34" charset="-122"/>
                <a:ea typeface="微软雅黑" panose="020b0503020204020204" pitchFamily="34" charset="-122"/>
                <a:sym typeface="+mn-lt"/>
              </a:rPr>
              <a:t>2</a:t>
            </a:r>
            <a:endParaRPr lang="zh-CN" altLang="en-US" sz="4000">
              <a:solidFill>
                <a:srgbClr val="1A9E89"/>
              </a:solidFill>
              <a:latin typeface="微软雅黑" panose="020b0503020204020204" pitchFamily="34" charset="-122"/>
              <a:ea typeface="微软雅黑" panose="020b0503020204020204" pitchFamily="34" charset="-122"/>
              <a:sym typeface="+mn-lt"/>
            </a:endParaRPr>
          </a:p>
        </p:txBody>
      </p:sp>
      <p:sp>
        <p:nvSpPr>
          <p:cNvPr id="15" name="文本框 14">
            <a:extLst>
              <a:ext uri="{FF2B5EF4-FFF2-40B4-BE49-F238E27FC236}">
                <a16:creationId xmlns:a16="http://schemas.microsoft.com/office/drawing/2014/main" id="{961EAF1C-77B6-4388-8F82-2BE65953E56E}"/>
              </a:ext>
            </a:extLst>
          </p:cNvPr>
          <p:cNvSpPr txBox="1"/>
          <p:nvPr/>
        </p:nvSpPr>
        <p:spPr>
          <a:xfrm>
            <a:off x="1244094" y="566309"/>
            <a:ext cx="4493538"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2800" b="1">
                <a:solidFill>
                  <a:schemeClr val="bg2">
                    <a:lumMod val="25000"/>
                  </a:schemeClr>
                </a:solidFill>
                <a:latin typeface="微软雅黑" panose="020b0503020204020204" pitchFamily="34" charset="-122"/>
                <a:ea typeface="微软雅黑" panose="020b0503020204020204" pitchFamily="34" charset="-122"/>
                <a:cs typeface="+mn-ea"/>
                <a:sym typeface="+mn-lt"/>
              </a:rPr>
              <a:t>被问到不会的问题怎么办？</a:t>
            </a:r>
          </a:p>
        </p:txBody>
      </p:sp>
    </p:spTree>
    <p:extLst>
      <p:ext uri="{BB962C8B-B14F-4D97-AF65-F5344CB8AC3E}">
        <p14:creationId xmlns:p14="http://schemas.microsoft.com/office/powerpoint/2010/main" val="2027190146"/>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9144000" y="527538"/>
            <a:ext cx="2438400" cy="24622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solidFill>
                  <a:srgbClr val="FFFFFF"/>
                </a:solidFill>
              </a:rPr>
              <a:t>1)</a:t>
            </a:r>
            <a:r>
              <a:rPr lang="zh-CN" altLang="en-US" sz="200" smtClean="0">
                <a:solidFill>
                  <a:srgbClr val="FFFFFF"/>
                </a:solidFill>
              </a:rPr>
              <a:t>标准化系统满足电网公司辅助系统相关技术规范，并针对技术规范开发了标准化产品。除了硬件设备满足接口规范，平台软件也符合主流电力通信标准（如</a:t>
            </a:r>
            <a:r>
              <a:rPr lang="en-US" altLang="zh-CN" sz="200" smtClean="0">
                <a:solidFill>
                  <a:srgbClr val="FFFFFF"/>
                </a:solidFill>
              </a:rPr>
              <a:t>DL/T860</a:t>
            </a:r>
            <a:r>
              <a:rPr lang="zh-CN" altLang="en-US" sz="200" smtClean="0">
                <a:solidFill>
                  <a:srgbClr val="FFFFFF"/>
                </a:solidFill>
              </a:rPr>
              <a:t>规约、</a:t>
            </a:r>
            <a:r>
              <a:rPr lang="en-US" altLang="zh-CN" sz="200" smtClean="0">
                <a:solidFill>
                  <a:srgbClr val="FFFFFF"/>
                </a:solidFill>
              </a:rPr>
              <a:t>CDT</a:t>
            </a:r>
            <a:r>
              <a:rPr lang="zh-CN" altLang="en-US" sz="200" smtClean="0">
                <a:solidFill>
                  <a:srgbClr val="FFFFFF"/>
                </a:solidFill>
              </a:rPr>
              <a:t>规约、</a:t>
            </a:r>
            <a:r>
              <a:rPr lang="en-US" altLang="zh-CN" sz="200" smtClean="0">
                <a:solidFill>
                  <a:srgbClr val="FFFFFF"/>
                </a:solidFill>
              </a:rPr>
              <a:t>104</a:t>
            </a:r>
            <a:r>
              <a:rPr lang="zh-CN" altLang="en-US" sz="200" smtClean="0">
                <a:solidFill>
                  <a:srgbClr val="FFFFFF"/>
                </a:solidFill>
              </a:rPr>
              <a:t>规约），能够与电力运行管理系统实现对接。</a:t>
            </a:r>
            <a:r>
              <a:rPr lang="en-US" altLang="zh-CN" sz="200" smtClean="0">
                <a:solidFill>
                  <a:srgbClr val="FFFFFF"/>
                </a:solidFill>
              </a:rPr>
              <a:t>2)</a:t>
            </a:r>
            <a:r>
              <a:rPr lang="zh-CN" altLang="en-US" sz="200" smtClean="0">
                <a:solidFill>
                  <a:srgbClr val="FFFFFF"/>
                </a:solidFill>
              </a:rPr>
              <a:t>一体化系统能够实现辅助系统的一体化综合监控，对视频监控、环境监测、安全警卫、消防报警、门禁、</a:t>
            </a:r>
            <a:r>
              <a:rPr lang="en-US" altLang="zh-CN" sz="200" smtClean="0">
                <a:solidFill>
                  <a:srgbClr val="FFFFFF"/>
                </a:solidFill>
              </a:rPr>
              <a:t>SF6</a:t>
            </a:r>
            <a:r>
              <a:rPr lang="zh-CN" altLang="en-US" sz="200" smtClean="0">
                <a:solidFill>
                  <a:srgbClr val="FFFFFF"/>
                </a:solidFill>
              </a:rPr>
              <a:t>泄漏报警、智能控制等子系统进行融合并建立联动预案。</a:t>
            </a:r>
            <a:r>
              <a:rPr lang="en-US" altLang="zh-CN" sz="200" smtClean="0">
                <a:solidFill>
                  <a:srgbClr val="FFFFFF"/>
                </a:solidFill>
              </a:rPr>
              <a:t>3)</a:t>
            </a:r>
            <a:r>
              <a:rPr lang="zh-CN" altLang="en-US" sz="200" smtClean="0">
                <a:solidFill>
                  <a:srgbClr val="FFFFFF"/>
                </a:solidFill>
              </a:rPr>
              <a:t>智能化系统功能提高智能化设备巡视功能，可按运行规定对设备进行日常、定期和特殊巡视。在巡视过程中，通过视频分析设备，能够提供各种智能分析功能，如对仪表读数、刀闸状态、刀闸（开关）分合指示牌状态、控制柜指示状态进行识别；通过红外热像仪，能够对设备的早期故障进行预防。系统还能够实现与电力生产系统（如</a:t>
            </a:r>
            <a:r>
              <a:rPr lang="en-US" altLang="zh-CN" sz="200" smtClean="0">
                <a:solidFill>
                  <a:srgbClr val="FFFFFF"/>
                </a:solidFill>
              </a:rPr>
              <a:t>SCADA</a:t>
            </a:r>
            <a:r>
              <a:rPr lang="zh-CN" altLang="en-US" sz="200" smtClean="0">
                <a:solidFill>
                  <a:srgbClr val="FFFFFF"/>
                </a:solidFill>
              </a:rPr>
              <a:t>系统、信息一体化系统）的智能视频联动，任何操作任务都能够关联相应的摄像机预置位，实现可视化运行管理。</a:t>
            </a:r>
            <a:endParaRPr lang="zh-CN" altLang="en-US" sz="200">
              <a:solidFill>
                <a:srgbClr val="FFFFFF"/>
              </a:solidFill>
            </a:endParaRPr>
          </a:p>
        </p:txBody>
      </p:sp>
      <p:sp>
        <p:nvSpPr>
          <p:cNvPr id="9" name="Rounded Rectangle 43">
            <a:extLst>
              <a:ext uri="{FF2B5EF4-FFF2-40B4-BE49-F238E27FC236}">
                <a16:creationId xmlns:a16="http://schemas.microsoft.com/office/drawing/2014/main" id="{A02BBA9C-9BEF-41D8-8E0B-A6EC0981DB28}"/>
              </a:ext>
            </a:extLst>
          </p:cNvPr>
          <p:cNvSpPr/>
          <p:nvPr/>
        </p:nvSpPr>
        <p:spPr>
          <a:xfrm>
            <a:off x="6297146" y="2112079"/>
            <a:ext cx="4076711" cy="506838"/>
          </a:xfrm>
          <a:prstGeom prst="roundRect">
            <a:avLst>
              <a:gd name="adj" fmla="val 50000"/>
            </a:avLst>
          </a:prstGeom>
          <a:solidFill>
            <a:schemeClr val="accent1">
              <a:lumMod val="10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id-ID" sz="2400">
              <a:latin typeface="微软雅黑" panose="020b0503020204020204" pitchFamily="34" charset="-122"/>
              <a:ea typeface="微软雅黑" panose="020b0503020204020204" pitchFamily="34" charset="-122"/>
              <a:cs typeface="+mn-ea"/>
              <a:sym typeface="+mn-lt"/>
            </a:endParaRPr>
          </a:p>
        </p:txBody>
      </p:sp>
      <p:sp>
        <p:nvSpPr>
          <p:cNvPr id="10" name="TextBox 13">
            <a:extLst>
              <a:ext uri="{FF2B5EF4-FFF2-40B4-BE49-F238E27FC236}">
                <a16:creationId xmlns:a16="http://schemas.microsoft.com/office/drawing/2014/main" id="{0579AE4F-0CB0-43C2-9D3A-B4B7479044C9}"/>
              </a:ext>
            </a:extLst>
          </p:cNvPr>
          <p:cNvSpPr txBox="1"/>
          <p:nvPr/>
        </p:nvSpPr>
        <p:spPr>
          <a:xfrm>
            <a:off x="6434963" y="2188769"/>
            <a:ext cx="384610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bg1"/>
                </a:solidFill>
                <a:latin typeface="微软雅黑" panose="020b0503020204020204" pitchFamily="34" charset="-122"/>
                <a:ea typeface="微软雅黑" panose="020b0503020204020204" pitchFamily="34" charset="-122"/>
                <a:cs typeface="+mn-ea"/>
                <a:sym typeface="+mn-lt"/>
              </a:rPr>
              <a:t>大胆表达“我不知道”</a:t>
            </a:r>
          </a:p>
        </p:txBody>
      </p:sp>
      <p:sp>
        <p:nvSpPr>
          <p:cNvPr id="11" name="TextBox 14">
            <a:extLst>
              <a:ext uri="{FF2B5EF4-FFF2-40B4-BE49-F238E27FC236}">
                <a16:creationId xmlns:a16="http://schemas.microsoft.com/office/drawing/2014/main" id="{542C544E-4060-419B-B816-79AD43E40D44}"/>
              </a:ext>
            </a:extLst>
          </p:cNvPr>
          <p:cNvSpPr txBox="1"/>
          <p:nvPr/>
        </p:nvSpPr>
        <p:spPr>
          <a:xfrm>
            <a:off x="5723608" y="2694876"/>
            <a:ext cx="5139254"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lumMod val="50000"/>
                  </a:schemeClr>
                </a:solidFill>
                <a:latin typeface="微软雅黑" panose="020b0503020204020204" pitchFamily="34" charset="-122"/>
                <a:ea typeface="微软雅黑" panose="020b0503020204020204" pitchFamily="34" charset="-122"/>
                <a:cs typeface="+mn-ea"/>
                <a:sym typeface="+mn-lt"/>
              </a:rPr>
              <a:t>Bold expression "I don't know"</a:t>
            </a:r>
          </a:p>
        </p:txBody>
      </p:sp>
      <p:sp>
        <p:nvSpPr>
          <p:cNvPr id="12" name="TextBox 15">
            <a:extLst>
              <a:ext uri="{FF2B5EF4-FFF2-40B4-BE49-F238E27FC236}">
                <a16:creationId xmlns:a16="http://schemas.microsoft.com/office/drawing/2014/main" id="{B9A8AEC7-5ED8-4A33-AD33-E2955DFD3AC8}"/>
              </a:ext>
            </a:extLst>
          </p:cNvPr>
          <p:cNvSpPr txBox="1"/>
          <p:nvPr/>
        </p:nvSpPr>
        <p:spPr>
          <a:xfrm>
            <a:off x="5527468" y="3169044"/>
            <a:ext cx="5721557" cy="2083139"/>
          </a:xfrm>
          <a:prstGeom prst="rect">
            <a:avLst/>
          </a:prstGeom>
          <a:noFill/>
        </p:spPr>
        <p:txBody>
          <a:bodyPr wrap="square" lIns="49407" tIns="24704" rIns="49407" bIns="247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a:solidFill>
                  <a:schemeClr val="accent1"/>
                </a:solidFill>
                <a:latin typeface="微软雅黑" panose="020b0503020204020204" pitchFamily="34" charset="-122"/>
                <a:ea typeface="微软雅黑" panose="020b0503020204020204" pitchFamily="34" charset="-122"/>
                <a:cs typeface="+mn-ea"/>
                <a:sym typeface="+mn-lt"/>
              </a:rPr>
              <a:t>正确的姿势是：</a:t>
            </a:r>
            <a:endParaRPr lang="en-US" altLang="zh-CN" b="1">
              <a:solidFill>
                <a:schemeClr val="accent1"/>
              </a:solidFill>
              <a:latin typeface="微软雅黑" panose="020b0503020204020204" pitchFamily="34" charset="-122"/>
              <a:ea typeface="微软雅黑" panose="020b0503020204020204" pitchFamily="34" charset="-122"/>
              <a:cs typeface="+mn-ea"/>
              <a:sym typeface="+mn-lt"/>
            </a:endParaRPr>
          </a:p>
          <a:p>
            <a:pPr>
              <a:lnSpc>
                <a:spcPct val="150000"/>
              </a:lnSpc>
            </a:pP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停顿思考几秒，然后再说“这个问题我不太了解”。</a:t>
            </a:r>
            <a:endParaRPr lang="en-US" altLang="zh-CN">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a:p>
            <a:pPr>
              <a:lnSpc>
                <a:spcPct val="150000"/>
              </a:lnSpc>
            </a:pPr>
            <a:r>
              <a:rPr lang="zh-CN" altLang="en-US">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一定要有一个思考的过程，即便是被问到会的题目，也不要鲁莽的立刻张口就来，也可以停顿几秒，好好组织一下语言，然后再回答！</a:t>
            </a:r>
          </a:p>
        </p:txBody>
      </p:sp>
      <p:sp>
        <p:nvSpPr>
          <p:cNvPr id="2" name="矩形: 圆角 1">
            <a:extLst>
              <a:ext uri="{FF2B5EF4-FFF2-40B4-BE49-F238E27FC236}">
                <a16:creationId xmlns:a16="http://schemas.microsoft.com/office/drawing/2014/main" id="{55A27273-C7D9-47FF-BFF7-1E6EDC5181B5}"/>
              </a:ext>
            </a:extLst>
          </p:cNvPr>
          <p:cNvSpPr/>
          <p:nvPr/>
        </p:nvSpPr>
        <p:spPr>
          <a:xfrm>
            <a:off x="5172075" y="3247428"/>
            <a:ext cx="142875" cy="1896072"/>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pic>
        <p:nvPicPr>
          <p:cNvPr id="14" name="图片 13">
            <a:extLst>
              <a:ext uri="{FF2B5EF4-FFF2-40B4-BE49-F238E27FC236}">
                <a16:creationId xmlns:a16="http://schemas.microsoft.com/office/drawing/2014/main" id="{12FC7DC4-D01D-41D4-A7FE-B419514BE8B5}"/>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26619" y="2400187"/>
            <a:ext cx="3703437" cy="2807979"/>
          </a:xfrm>
          <a:prstGeom prst="rect">
            <a:avLst/>
          </a:prstGeom>
        </p:spPr>
      </p:pic>
      <p:sp>
        <p:nvSpPr>
          <p:cNvPr id="13" name="矩形: 圆角 12">
            <a:extLst>
              <a:ext uri="{FF2B5EF4-FFF2-40B4-BE49-F238E27FC236}">
                <a16:creationId xmlns:a16="http://schemas.microsoft.com/office/drawing/2014/main" id="{FC603A9F-80F4-4210-B480-C48A16D2CB70}"/>
              </a:ext>
            </a:extLst>
          </p:cNvPr>
          <p:cNvSpPr/>
          <p:nvPr/>
        </p:nvSpPr>
        <p:spPr>
          <a:xfrm>
            <a:off x="528867" y="504754"/>
            <a:ext cx="584775" cy="584775"/>
          </a:xfrm>
          <a:prstGeom prst="roundRect">
            <a:avLst/>
          </a:prstGeom>
          <a:solidFill>
            <a:srgbClr val="A6F0E4"/>
          </a:solidFill>
          <a:ln>
            <a:noFill/>
          </a:ln>
          <a:effectLst>
            <a:innerShdw dist="76200" dir="7800000">
              <a:srgbClr val="1A9E89"/>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en-US" altLang="zh-CN" sz="4000">
                <a:solidFill>
                  <a:srgbClr val="1A9E89"/>
                </a:solidFill>
                <a:latin typeface="微软雅黑" panose="020b0503020204020204" pitchFamily="34" charset="-122"/>
                <a:ea typeface="微软雅黑" panose="020b0503020204020204" pitchFamily="34" charset="-122"/>
                <a:sym typeface="+mn-lt"/>
              </a:rPr>
              <a:t>2</a:t>
            </a:r>
            <a:endParaRPr lang="zh-CN" altLang="en-US" sz="4000">
              <a:solidFill>
                <a:srgbClr val="1A9E89"/>
              </a:solidFill>
              <a:latin typeface="微软雅黑" panose="020b0503020204020204" pitchFamily="34" charset="-122"/>
              <a:ea typeface="微软雅黑" panose="020b0503020204020204" pitchFamily="34" charset="-122"/>
              <a:sym typeface="+mn-lt"/>
            </a:endParaRPr>
          </a:p>
        </p:txBody>
      </p:sp>
      <p:sp>
        <p:nvSpPr>
          <p:cNvPr id="15" name="文本框 14">
            <a:extLst>
              <a:ext uri="{FF2B5EF4-FFF2-40B4-BE49-F238E27FC236}">
                <a16:creationId xmlns:a16="http://schemas.microsoft.com/office/drawing/2014/main" id="{A94360F1-DC08-49CF-A12C-4F34C2A2C3E9}"/>
              </a:ext>
            </a:extLst>
          </p:cNvPr>
          <p:cNvSpPr txBox="1"/>
          <p:nvPr/>
        </p:nvSpPr>
        <p:spPr>
          <a:xfrm>
            <a:off x="1244094" y="566309"/>
            <a:ext cx="4493538"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2800" b="1">
                <a:solidFill>
                  <a:schemeClr val="bg2">
                    <a:lumMod val="25000"/>
                  </a:schemeClr>
                </a:solidFill>
                <a:latin typeface="微软雅黑" panose="020b0503020204020204" pitchFamily="34" charset="-122"/>
                <a:ea typeface="微软雅黑" panose="020b0503020204020204" pitchFamily="34" charset="-122"/>
                <a:cs typeface="+mn-ea"/>
                <a:sym typeface="+mn-lt"/>
              </a:rPr>
              <a:t>被问到不会的问题怎么办？</a:t>
            </a:r>
          </a:p>
        </p:txBody>
      </p:sp>
    </p:spTree>
    <p:extLst>
      <p:ext uri="{BB962C8B-B14F-4D97-AF65-F5344CB8AC3E}">
        <p14:creationId xmlns:p14="http://schemas.microsoft.com/office/powerpoint/2010/main" val="560543279"/>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https://d.book118.com/407116014130006053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04">
      <a:dk1>
        <a:sysClr val="windowText" lastClr="000000"/>
      </a:dk1>
      <a:lt1>
        <a:sysClr val="window" lastClr="FFFFFF"/>
      </a:lt1>
      <a:dk2>
        <a:srgbClr val="44546A"/>
      </a:dk2>
      <a:lt2>
        <a:srgbClr val="E7E6E6"/>
      </a:lt2>
      <a:accent1>
        <a:srgbClr val="1A9E89"/>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5</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等线 Light</vt:lpstr>
      <vt:lpstr>等线</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2024-09-27T14:13:48.337</cp:lastPrinted>
  <dcterms:created xsi:type="dcterms:W3CDTF">2024-09-27T06:13:48Z</dcterms:created>
  <dcterms:modified xsi:type="dcterms:W3CDTF">2024-09-27T06:13:49Z</dcterms:modified>
</cp:coreProperties>
</file>